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 ContentType="application/vnd.ms-excel"/>
  <Default Extension="png" ContentType="image/png"/>
  <Default Extension="wdp" ContentType="image/vnd.ms-photo"/>
  <Default Extension="tiff" ContentType="image/tif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480" r:id="rId3"/>
    <p:sldId id="260" r:id="rId5"/>
    <p:sldId id="739" r:id="rId6"/>
    <p:sldId id="738" r:id="rId7"/>
    <p:sldId id="574" r:id="rId8"/>
    <p:sldId id="740" r:id="rId9"/>
    <p:sldId id="799" r:id="rId10"/>
    <p:sldId id="800" r:id="rId11"/>
    <p:sldId id="857" r:id="rId12"/>
    <p:sldId id="858" r:id="rId13"/>
    <p:sldId id="859" r:id="rId14"/>
    <p:sldId id="860" r:id="rId15"/>
    <p:sldId id="861" r:id="rId16"/>
    <p:sldId id="862" r:id="rId17"/>
    <p:sldId id="863" r:id="rId18"/>
    <p:sldId id="864" r:id="rId19"/>
    <p:sldId id="865" r:id="rId20"/>
    <p:sldId id="866" r:id="rId21"/>
    <p:sldId id="867" r:id="rId22"/>
    <p:sldId id="953" r:id="rId23"/>
    <p:sldId id="868" r:id="rId24"/>
    <p:sldId id="879" r:id="rId25"/>
    <p:sldId id="881" r:id="rId26"/>
    <p:sldId id="883" r:id="rId27"/>
    <p:sldId id="954" r:id="rId28"/>
    <p:sldId id="955" r:id="rId29"/>
    <p:sldId id="956" r:id="rId30"/>
    <p:sldId id="869" r:id="rId31"/>
    <p:sldId id="871" r:id="rId32"/>
    <p:sldId id="872" r:id="rId33"/>
    <p:sldId id="873" r:id="rId34"/>
    <p:sldId id="874" r:id="rId35"/>
    <p:sldId id="876" r:id="rId36"/>
    <p:sldId id="877" r:id="rId37"/>
    <p:sldId id="878" r:id="rId38"/>
    <p:sldId id="913" r:id="rId39"/>
    <p:sldId id="884" r:id="rId40"/>
    <p:sldId id="886" r:id="rId41"/>
    <p:sldId id="885" r:id="rId42"/>
    <p:sldId id="887" r:id="rId43"/>
    <p:sldId id="888" r:id="rId44"/>
    <p:sldId id="890" r:id="rId45"/>
    <p:sldId id="891" r:id="rId46"/>
    <p:sldId id="889" r:id="rId47"/>
    <p:sldId id="895" r:id="rId48"/>
    <p:sldId id="894" r:id="rId49"/>
    <p:sldId id="896" r:id="rId50"/>
    <p:sldId id="898" r:id="rId51"/>
    <p:sldId id="899" r:id="rId52"/>
    <p:sldId id="1005" r:id="rId53"/>
    <p:sldId id="1006" r:id="rId54"/>
    <p:sldId id="1008" r:id="rId55"/>
    <p:sldId id="1009" r:id="rId56"/>
    <p:sldId id="903" r:id="rId57"/>
    <p:sldId id="904" r:id="rId58"/>
    <p:sldId id="905" r:id="rId59"/>
    <p:sldId id="914" r:id="rId60"/>
    <p:sldId id="908" r:id="rId61"/>
    <p:sldId id="909" r:id="rId62"/>
    <p:sldId id="910" r:id="rId63"/>
    <p:sldId id="911" r:id="rId64"/>
    <p:sldId id="912" r:id="rId65"/>
    <p:sldId id="570" r:id="rId66"/>
    <p:sldId id="948" r:id="rId67"/>
    <p:sldId id="947" r:id="rId68"/>
    <p:sldId id="949" r:id="rId69"/>
    <p:sldId id="951" r:id="rId70"/>
    <p:sldId id="1028" r:id="rId71"/>
    <p:sldId id="950" r:id="rId72"/>
    <p:sldId id="952" r:id="rId73"/>
    <p:sldId id="302" r:id="rId74"/>
    <p:sldId id="946" r:id="rId75"/>
  </p:sldIdLst>
  <p:sldSz cx="12192000" cy="6858000"/>
  <p:notesSz cx="6858000" cy="9144000"/>
  <p:embeddedFontLst>
    <p:embeddedFont>
      <p:font typeface="黑体" panose="02010609060101010101" charset="-122"/>
      <p:regular r:id="rId79"/>
    </p:embeddedFont>
    <p:embeddedFont>
      <p:font typeface="微软雅黑" panose="020B0503020204020204" pitchFamily="34" charset="-122"/>
      <p:regular r:id="rId80"/>
    </p:embeddedFont>
    <p:embeddedFont>
      <p:font typeface="华文行楷" panose="02010800040101010101" pitchFamily="2" charset="-122"/>
      <p:regular r:id="rId81"/>
    </p:embeddedFont>
    <p:embeddedFont>
      <p:font typeface="等线" panose="02010600030101010101" pitchFamily="2" charset="-122"/>
      <p:regular r:id="rId82"/>
    </p:embeddedFont>
    <p:embeddedFont>
      <p:font typeface="Segoe UI" panose="020B0502040204020203" pitchFamily="34" charset="0"/>
      <p:regular r:id="rId83"/>
      <p:bold r:id="rId84"/>
      <p:italic r:id="rId85"/>
      <p:boldItalic r:id="rId86"/>
    </p:embeddedFont>
    <p:embeddedFont>
      <p:font typeface="华文中宋" panose="02010600040101010101" pitchFamily="2" charset="-122"/>
      <p:regular r:id="rId87"/>
    </p:embeddedFont>
    <p:embeddedFont>
      <p:font typeface="华文新魏" panose="02010800040101010101" pitchFamily="2" charset="-122"/>
      <p:regular r:id="rId88"/>
    </p:embeddedFont>
    <p:embeddedFont>
      <p:font typeface="Calibri" panose="020F0502020204030204" charset="0"/>
      <p:regular r:id="rId89"/>
      <p:bold r:id="rId90"/>
      <p:italic r:id="rId91"/>
      <p:boldItalic r:id="rId92"/>
    </p:embeddedFont>
    <p:embeddedFont>
      <p:font typeface="隶书" panose="02010509060101010101" pitchFamily="49" charset="-122"/>
      <p:regular r:id="rId93"/>
    </p:embeddedFont>
    <p:embeddedFont>
      <p:font typeface="微软雅黑" panose="020B0503020204020204" pitchFamily="82" charset="2"/>
      <p:regular r:id="rId94"/>
      <p:bold r:id="rId95"/>
    </p:embeddedFont>
    <p:embeddedFont>
      <p:font typeface="Impact" panose="020B0806030902050204" pitchFamily="34" charset="0"/>
      <p:regular r:id="rId96"/>
    </p:embeddedFont>
    <p:embeddedFont>
      <p:font typeface="Wingdings 2" panose="05020102010507070707" pitchFamily="18" charset="2"/>
      <p:regular r:id="rId97"/>
    </p:embeddedFont>
    <p:embeddedFont>
      <p:font typeface="华文楷体" panose="02010600040101010101" charset="-122"/>
      <p:regular r:id="rId98"/>
    </p:embeddedFont>
    <p:embeddedFont>
      <p:font typeface="方正小标宋简体" panose="00000600000000000000" charset="-122"/>
      <p:regular r:id="rId99"/>
    </p:embeddedFont>
  </p:embeddedFontLst>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37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B9E13"/>
    <a:srgbClr val="DD7A7A"/>
    <a:srgbClr val="0066FF"/>
    <a:srgbClr val="FDFBFB"/>
    <a:srgbClr val="FEFDF8"/>
    <a:srgbClr val="FFEDC2"/>
    <a:srgbClr val="D10F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9" autoAdjust="0"/>
    <p:restoredTop sz="99548" autoAdjust="0"/>
  </p:normalViewPr>
  <p:slideViewPr>
    <p:cSldViewPr snapToGrid="0" showGuides="1">
      <p:cViewPr varScale="1">
        <p:scale>
          <a:sx n="86" d="100"/>
          <a:sy n="86" d="100"/>
        </p:scale>
        <p:origin x="-538" y="-91"/>
      </p:cViewPr>
      <p:guideLst>
        <p:guide orient="horz" pos="2040"/>
        <p:guide pos="37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21.fntdata"/><Relationship Id="rId98" Type="http://schemas.openxmlformats.org/officeDocument/2006/relationships/font" Target="fonts/font20.fntdata"/><Relationship Id="rId97" Type="http://schemas.openxmlformats.org/officeDocument/2006/relationships/font" Target="fonts/font19.fntdata"/><Relationship Id="rId96" Type="http://schemas.openxmlformats.org/officeDocument/2006/relationships/font" Target="fonts/font18.fntdata"/><Relationship Id="rId95" Type="http://schemas.openxmlformats.org/officeDocument/2006/relationships/font" Target="fonts/font17.fntdata"/><Relationship Id="rId94" Type="http://schemas.openxmlformats.org/officeDocument/2006/relationships/font" Target="fonts/font16.fntdata"/><Relationship Id="rId93" Type="http://schemas.openxmlformats.org/officeDocument/2006/relationships/font" Target="fonts/font15.fntdata"/><Relationship Id="rId92" Type="http://schemas.openxmlformats.org/officeDocument/2006/relationships/font" Target="fonts/font14.fntdata"/><Relationship Id="rId91" Type="http://schemas.openxmlformats.org/officeDocument/2006/relationships/font" Target="fonts/font13.fntdata"/><Relationship Id="rId90" Type="http://schemas.openxmlformats.org/officeDocument/2006/relationships/font" Target="fonts/font12.fntdata"/><Relationship Id="rId9" Type="http://schemas.openxmlformats.org/officeDocument/2006/relationships/slide" Target="slides/slide6.xml"/><Relationship Id="rId89" Type="http://schemas.openxmlformats.org/officeDocument/2006/relationships/font" Target="fonts/font11.fntdata"/><Relationship Id="rId88" Type="http://schemas.openxmlformats.org/officeDocument/2006/relationships/font" Target="fonts/font10.fntdata"/><Relationship Id="rId87" Type="http://schemas.openxmlformats.org/officeDocument/2006/relationships/font" Target="fonts/font9.fntdata"/><Relationship Id="rId86" Type="http://schemas.openxmlformats.org/officeDocument/2006/relationships/font" Target="fonts/font8.fntdata"/><Relationship Id="rId85" Type="http://schemas.openxmlformats.org/officeDocument/2006/relationships/font" Target="fonts/font7.fntdata"/><Relationship Id="rId84" Type="http://schemas.openxmlformats.org/officeDocument/2006/relationships/font" Target="fonts/font6.fntdata"/><Relationship Id="rId83" Type="http://schemas.openxmlformats.org/officeDocument/2006/relationships/font" Target="fonts/font5.fntdata"/><Relationship Id="rId82" Type="http://schemas.openxmlformats.org/officeDocument/2006/relationships/font" Target="fonts/font4.fntdata"/><Relationship Id="rId81" Type="http://schemas.openxmlformats.org/officeDocument/2006/relationships/font" Target="fonts/font3.fntdata"/><Relationship Id="rId80" Type="http://schemas.openxmlformats.org/officeDocument/2006/relationships/font" Target="fonts/font2.fntdata"/><Relationship Id="rId8" Type="http://schemas.openxmlformats.org/officeDocument/2006/relationships/slide" Target="slides/slide5.xml"/><Relationship Id="rId79" Type="http://schemas.openxmlformats.org/officeDocument/2006/relationships/font" Target="fonts/font1.fntdata"/><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0" Type="http://schemas.openxmlformats.org/officeDocument/2006/relationships/tags" Target="tags/tag12.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image" Target="../media/image6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Light" panose="00020600040101010101" pitchFamily="18" charset="-122"/>
                <a:ea typeface="阿里巴巴普惠体 Light"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Light" panose="00020600040101010101" pitchFamily="18" charset="-122"/>
                <a:ea typeface="阿里巴巴普惠体 Light" panose="00020600040101010101" pitchFamily="18" charset="-122"/>
              </a:defRPr>
            </a:lvl1pPr>
          </a:lstStyle>
          <a:p>
            <a:fld id="{1000107D-A159-4E19-825B-2969F9BDD278}"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Light" panose="00020600040101010101" pitchFamily="18" charset="-122"/>
                <a:ea typeface="阿里巴巴普惠体 Light"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Light" panose="00020600040101010101" pitchFamily="18" charset="-122"/>
                <a:ea typeface="阿里巴巴普惠体 Light" panose="00020600040101010101" pitchFamily="18" charset="-122"/>
              </a:defRPr>
            </a:lvl1pPr>
          </a:lstStyle>
          <a:p>
            <a:fld id="{FA245546-1062-4274-AA17-07C00578BAEB}"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Light" panose="00020600040101010101" pitchFamily="18" charset="-122"/>
        <a:ea typeface="阿里巴巴普惠体 Light" panose="00020600040101010101" pitchFamily="18" charset="-122"/>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3579-0D12-448D-ABF9-DACA33660BD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3579-0D12-448D-ABF9-DACA33660BD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3579-0D12-448D-ABF9-DACA33660BD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3579-0D12-448D-ABF9-DACA33660BD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3579-0D12-448D-ABF9-DACA33660BD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CD13579-0D12-448D-ABF9-DACA33660BD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209CE52-6A29-4B67-B9B6-CD445AEAB71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p:sp>
      <p:sp>
        <p:nvSpPr>
          <p:cNvPr id="296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ln>
        </p:spPr>
      </p:sp>
      <p:sp>
        <p:nvSpPr>
          <p:cNvPr id="114691"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114692" name="灯片编号占位符 3"/>
          <p:cNvSpPr>
            <a:spLocks noGrp="1"/>
          </p:cNvSpPr>
          <p:nvPr>
            <p:ph type="sldNum" sz="quarter" idx="5"/>
          </p:nvPr>
        </p:nvSpPr>
        <p:spPr bwMode="auto">
          <a:noFill/>
          <a:ln>
            <a:miter lim="800000"/>
          </a:ln>
        </p:spPr>
        <p:txBody>
          <a:bodyPr wrap="square" numCol="1" anchorCtr="0" compatLnSpc="1"/>
          <a:lstStyle/>
          <a:p>
            <a:pPr eaLnBrk="1" hangingPunct="1"/>
            <a:fld id="{C0C22813-257F-4090-B2B3-C05A01B4B2DB}" type="slidenum">
              <a:rPr lang="zh-CN" altLang="en-US">
                <a:latin typeface="Calibri" panose="020F0502020204030204" charset="0"/>
              </a:rPr>
            </a:fld>
            <a:endParaRPr lang="en-US" altLang="zh-CN">
              <a:latin typeface="Calibri" panose="020F050202020403020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microsoft.com/office/2007/relationships/hdphoto" Target="../media/image13.wdp"/><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首尾页">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C21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Light" panose="00020600040101010101" pitchFamily="18" charset="-122"/>
              <a:cs typeface="+mn-cs"/>
            </a:endParaRPr>
          </a:p>
        </p:txBody>
      </p:sp>
      <p:pic>
        <p:nvPicPr>
          <p:cNvPr id="6" name="图片 5"/>
          <p:cNvPicPr>
            <a:picLocks noChangeAspect="1"/>
          </p:cNvPicPr>
          <p:nvPr userDrawn="1"/>
        </p:nvPicPr>
        <p:blipFill>
          <a:blip r:embed="rId2" cstate="print">
            <a:alphaModFix amt="50000"/>
          </a:blip>
          <a:srcRect/>
          <a:stretch>
            <a:fillRect/>
          </a:stretch>
        </p:blipFill>
        <p:spPr>
          <a:xfrm>
            <a:off x="0" y="0"/>
            <a:ext cx="6616700" cy="3416300"/>
          </a:xfrm>
          <a:custGeom>
            <a:avLst/>
            <a:gdLst>
              <a:gd name="connsiteX0" fmla="*/ 0 w 6616700"/>
              <a:gd name="connsiteY0" fmla="*/ 0 h 3416300"/>
              <a:gd name="connsiteX1" fmla="*/ 6616700 w 6616700"/>
              <a:gd name="connsiteY1" fmla="*/ 0 h 3416300"/>
              <a:gd name="connsiteX2" fmla="*/ 6616700 w 6616700"/>
              <a:gd name="connsiteY2" fmla="*/ 3416300 h 3416300"/>
              <a:gd name="connsiteX3" fmla="*/ 0 w 6616700"/>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6616700" h="3416300">
                <a:moveTo>
                  <a:pt x="0" y="0"/>
                </a:moveTo>
                <a:lnTo>
                  <a:pt x="6616700" y="0"/>
                </a:lnTo>
                <a:lnTo>
                  <a:pt x="6616700" y="3416300"/>
                </a:lnTo>
                <a:lnTo>
                  <a:pt x="0" y="3416300"/>
                </a:lnTo>
                <a:close/>
              </a:path>
            </a:pathLst>
          </a:custGeom>
        </p:spPr>
      </p:pic>
      <p:pic>
        <p:nvPicPr>
          <p:cNvPr id="8" name="图片 7"/>
          <p:cNvPicPr>
            <a:picLocks noChangeAspect="1"/>
          </p:cNvPicPr>
          <p:nvPr userDrawn="1"/>
        </p:nvPicPr>
        <p:blipFill>
          <a:blip r:embed="rId3" cstate="screen"/>
          <a:stretch>
            <a:fillRect/>
          </a:stretch>
        </p:blipFill>
        <p:spPr>
          <a:xfrm>
            <a:off x="7499910" y="0"/>
            <a:ext cx="4692090" cy="68580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121917" tIns="60958" rIns="121917" bIns="60958"/>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a:prstGeom prst="rect">
            <a:avLst/>
          </a:prstGeom>
        </p:spPr>
        <p:txBody>
          <a:bodyPr lIns="121917" tIns="60958" rIns="121917" bIns="60958"/>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lIns="121917" tIns="60958" rIns="121917" bIns="60958"/>
          <a:lstStyle/>
          <a:p>
            <a:endParaRPr lang="zh-CN" altLang="en-US"/>
          </a:p>
        </p:txBody>
      </p:sp>
      <p:sp>
        <p:nvSpPr>
          <p:cNvPr id="5" name="灯片编号占位符 4"/>
          <p:cNvSpPr>
            <a:spLocks noGrp="1"/>
          </p:cNvSpPr>
          <p:nvPr>
            <p:ph type="sldNum" sz="quarter" idx="12"/>
          </p:nvPr>
        </p:nvSpPr>
        <p:spPr>
          <a:xfrm>
            <a:off x="8610600" y="6356351"/>
            <a:ext cx="2743200" cy="365125"/>
          </a:xfrm>
          <a:prstGeom prst="rect">
            <a:avLst/>
          </a:prstGeom>
        </p:spPr>
        <p:txBody>
          <a:bodyPr lIns="121917" tIns="60958" rIns="121917" bIns="60958"/>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背景02">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40000">
                <a:srgbClr val="E1250F"/>
              </a:gs>
              <a:gs pos="0">
                <a:srgbClr val="E10813"/>
              </a:gs>
              <a:gs pos="100000">
                <a:srgbClr val="FFC000"/>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Freeform 5"/>
          <p:cNvSpPr>
            <a:spLocks noChangeAspect="1"/>
          </p:cNvSpPr>
          <p:nvPr userDrawn="1"/>
        </p:nvSpPr>
        <p:spPr bwMode="auto">
          <a:xfrm>
            <a:off x="239713" y="214313"/>
            <a:ext cx="566737" cy="5651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chemeClr val="accent2"/>
          </a:solidFill>
          <a:ln>
            <a:noFill/>
          </a:ln>
          <a:effectLst/>
        </p:spPr>
        <p:txBody>
          <a:bodyPr lIns="89994" tIns="44996" rIns="89994" bIns="44996"/>
          <a:lstStyle/>
          <a:p>
            <a:pPr>
              <a:defRPr/>
            </a:pPr>
            <a:endParaRPr lang="zh-CN" altLang="en-US" sz="1300" dirty="0">
              <a:latin typeface="等线" panose="02010600030101010101" pitchFamily="2" charset="-122"/>
              <a:ea typeface="等线" panose="02010600030101010101" pitchFamily="2" charset="-122"/>
            </a:endParaRPr>
          </a:p>
        </p:txBody>
      </p:sp>
      <p:cxnSp>
        <p:nvCxnSpPr>
          <p:cNvPr id="3" name="直接连接符 2"/>
          <p:cNvCxnSpPr/>
          <p:nvPr/>
        </p:nvCxnSpPr>
        <p:spPr>
          <a:xfrm>
            <a:off x="806450" y="741363"/>
            <a:ext cx="1105535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a:blip r:embed="rId2" cstate="print"/>
          <a:srcRect/>
          <a:stretch>
            <a:fillRect/>
          </a:stretch>
        </p:blipFill>
        <p:spPr bwMode="auto">
          <a:xfrm>
            <a:off x="10037763" y="252413"/>
            <a:ext cx="1824037" cy="4889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正文】五部分">
    <p:spTree>
      <p:nvGrpSpPr>
        <p:cNvPr id="1" name=""/>
        <p:cNvGrpSpPr/>
        <p:nvPr/>
      </p:nvGrpSpPr>
      <p:grpSpPr>
        <a:xfrm>
          <a:off x="0" y="0"/>
          <a:ext cx="0" cy="0"/>
          <a:chOff x="0" y="0"/>
          <a:chExt cx="0" cy="0"/>
        </a:xfrm>
      </p:grpSpPr>
      <p:sp>
        <p:nvSpPr>
          <p:cNvPr id="2" name="TextBox 2"/>
          <p:cNvSpPr txBox="1">
            <a:spLocks noChangeArrowheads="1"/>
          </p:cNvSpPr>
          <p:nvPr userDrawn="1"/>
        </p:nvSpPr>
        <p:spPr bwMode="auto">
          <a:xfrm>
            <a:off x="263525" y="104775"/>
            <a:ext cx="6022975" cy="307975"/>
          </a:xfrm>
          <a:prstGeom prst="rect">
            <a:avLst/>
          </a:prstGeom>
          <a:noFill/>
          <a:ln>
            <a:noFill/>
          </a:ln>
        </p:spPr>
        <p:txBody>
          <a:bodyPr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fontAlgn="auto" hangingPunct="1">
              <a:spcBef>
                <a:spcPts val="0"/>
              </a:spcBef>
              <a:spcAft>
                <a:spcPts val="0"/>
              </a:spcAft>
              <a:defRPr/>
            </a:pPr>
            <a:r>
              <a:rPr lang="zh-CN" altLang="en-US" sz="1400" b="1" kern="0" spc="120" dirty="0">
                <a:solidFill>
                  <a:srgbClr val="262626"/>
                </a:solidFill>
                <a:latin typeface="微软雅黑" panose="020B0503020204020204" pitchFamily="34" charset="-122"/>
                <a:ea typeface="微软雅黑" panose="020B0503020204020204" pitchFamily="34" charset="-122"/>
              </a:rPr>
              <a:t>五、实现伟大梦想必须进行伟大斗争、建设伟大工程、推进伟大事业</a:t>
            </a:r>
            <a:endParaRPr lang="zh-CN" altLang="en-US" sz="1400" b="1" kern="0" spc="120" dirty="0">
              <a:solidFill>
                <a:srgbClr val="262626"/>
              </a:solidFill>
              <a:latin typeface="微软雅黑" panose="020B0503020204020204" pitchFamily="34" charset="-122"/>
              <a:ea typeface="微软雅黑" panose="020B0503020204020204" pitchFamily="34" charset="-122"/>
            </a:endParaRPr>
          </a:p>
        </p:txBody>
      </p:sp>
      <p:cxnSp>
        <p:nvCxnSpPr>
          <p:cNvPr id="3" name="直接箭头连接符 79"/>
          <p:cNvCxnSpPr>
            <a:stCxn id="35" idx="3"/>
          </p:cNvCxnSpPr>
          <p:nvPr userDrawn="1"/>
        </p:nvCxnSpPr>
        <p:spPr bwMode="auto">
          <a:xfrm>
            <a:off x="6286500" y="258763"/>
            <a:ext cx="5570538" cy="1587"/>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文本框 3"/>
          <p:cNvSpPr txBox="1">
            <a:spLocks noChangeArrowheads="1"/>
          </p:cNvSpPr>
          <p:nvPr userDrawn="1"/>
        </p:nvSpPr>
        <p:spPr bwMode="auto">
          <a:xfrm>
            <a:off x="7900988" y="6445250"/>
            <a:ext cx="3389312" cy="276225"/>
          </a:xfrm>
          <a:prstGeom prst="rect">
            <a:avLst/>
          </a:prstGeom>
          <a:noFill/>
          <a:ln>
            <a:noFill/>
          </a:ln>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fontAlgn="auto" hangingPunct="1">
              <a:spcBef>
                <a:spcPts val="0"/>
              </a:spcBef>
              <a:spcAft>
                <a:spcPts val="0"/>
              </a:spcAft>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cxnSp>
        <p:nvCxnSpPr>
          <p:cNvPr id="5" name="直接连接符 4"/>
          <p:cNvCxnSpPr/>
          <p:nvPr userDrawn="1"/>
        </p:nvCxnSpPr>
        <p:spPr>
          <a:xfrm>
            <a:off x="627063" y="6583363"/>
            <a:ext cx="727392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a:spLocks noChangeArrowheads="1"/>
          </p:cNvSpPr>
          <p:nvPr userDrawn="1"/>
        </p:nvSpPr>
        <p:spPr bwMode="auto">
          <a:xfrm>
            <a:off x="11172825" y="6415088"/>
            <a:ext cx="769938" cy="306387"/>
          </a:xfrm>
          <a:prstGeom prst="rect">
            <a:avLst/>
          </a:prstGeom>
          <a:noFill/>
          <a:ln>
            <a:noFill/>
          </a:ln>
        </p:spPr>
        <p:txBody>
          <a:bodyPr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fontAlgn="auto" hangingPunct="1">
              <a:spcBef>
                <a:spcPts val="0"/>
              </a:spcBef>
              <a:spcAft>
                <a:spcPts val="0"/>
              </a:spcAft>
              <a:defRPr/>
            </a:pPr>
            <a:r>
              <a:rPr lang="zh-CN" altLang="en-US" sz="1400" dirty="0">
                <a:solidFill>
                  <a:srgbClr val="C00000"/>
                </a:solidFill>
                <a:latin typeface="华文行楷" panose="02010800040101010101" pitchFamily="2" charset="-122"/>
                <a:ea typeface="华文行楷" panose="02010800040101010101" pitchFamily="2" charset="-122"/>
              </a:rPr>
              <a:t>第三讲</a:t>
            </a:r>
            <a:endParaRPr lang="zh-CN" altLang="en-US" sz="1400"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1"/>
            <a:ext cx="2743200" cy="365125"/>
          </a:xfrm>
          <a:prstGeom prst="rect">
            <a:avLst/>
          </a:prstGeom>
        </p:spPr>
        <p:txBody>
          <a:bodyPr/>
          <a:lstStyle>
            <a:lvl1pPr>
              <a:defRPr/>
            </a:lvl1pPr>
          </a:lstStyle>
          <a:p>
            <a:pPr>
              <a:defRPr/>
            </a:pPr>
            <a:fld id="{6E3DB5A8-42C0-4215-B7EA-3B40869507AC}" type="datetime1">
              <a:rPr lang="zh-CN" altLang="en-US"/>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vert="horz" wrap="square" lIns="91440" tIns="45720" rIns="91440" bIns="45720" numCol="1" anchor="t" anchorCtr="0" compatLnSpc="1"/>
          <a:lstStyle>
            <a:lvl1pPr>
              <a:defRPr smtClean="0"/>
            </a:lvl1pPr>
          </a:lstStyle>
          <a:p>
            <a:pPr>
              <a:defRPr/>
            </a:pPr>
            <a:fld id="{577400C4-B7CB-48FC-875C-83CA2C85EF8D}"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普通内容">
    <p:spTree>
      <p:nvGrpSpPr>
        <p:cNvPr id="1" name=""/>
        <p:cNvGrpSpPr/>
        <p:nvPr/>
      </p:nvGrpSpPr>
      <p:grpSpPr>
        <a:xfrm>
          <a:off x="0" y="0"/>
          <a:ext cx="0" cy="0"/>
          <a:chOff x="0" y="0"/>
          <a:chExt cx="0" cy="0"/>
        </a:xfrm>
      </p:grpSpPr>
      <p:pic>
        <p:nvPicPr>
          <p:cNvPr id="13" name="图片 12" descr="图片包含 户外, 树, 天空, 建筑物&#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13125" t="4956" r="2202" b="-4956"/>
          <a:stretch>
            <a:fillRect/>
          </a:stretch>
        </p:blipFill>
        <p:spPr>
          <a:xfrm>
            <a:off x="2264" y="346109"/>
            <a:ext cx="12192000" cy="6863116"/>
          </a:xfrm>
          <a:prstGeom prst="rect">
            <a:avLst/>
          </a:prstGeom>
        </p:spPr>
      </p:pic>
      <p:sp>
        <p:nvSpPr>
          <p:cNvPr id="14" name="矩形 13"/>
          <p:cNvSpPr/>
          <p:nvPr userDrawn="1"/>
        </p:nvSpPr>
        <p:spPr>
          <a:xfrm>
            <a:off x="-2264" y="47021"/>
            <a:ext cx="12192000" cy="6897644"/>
          </a:xfrm>
          <a:prstGeom prst="rect">
            <a:avLst/>
          </a:prstGeom>
          <a:gradFill flip="none" rotWithShape="1">
            <a:gsLst>
              <a:gs pos="0">
                <a:schemeClr val="bg1"/>
              </a:gs>
              <a:gs pos="70000">
                <a:schemeClr val="bg1"/>
              </a:gs>
              <a:gs pos="33000">
                <a:schemeClr val="bg1">
                  <a:alpha val="97000"/>
                </a:schemeClr>
              </a:gs>
              <a:gs pos="50000">
                <a:schemeClr val="bg1">
                  <a:alpha val="97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0" y="-30479"/>
            <a:ext cx="12192000" cy="573769"/>
          </a:xfrm>
          <a:prstGeom prst="parallelogram">
            <a:avLst>
              <a:gd name="adj" fmla="val 0"/>
            </a:avLst>
          </a:prstGeom>
          <a:gradFill>
            <a:gsLst>
              <a:gs pos="16000">
                <a:srgbClr val="88136E">
                  <a:alpha val="78000"/>
                </a:srgbClr>
              </a:gs>
              <a:gs pos="0">
                <a:srgbClr val="B4009E"/>
              </a:gs>
              <a:gs pos="99351">
                <a:schemeClr val="accent4">
                  <a:lumMod val="75000"/>
                </a:schemeClr>
              </a:gs>
              <a:gs pos="77000">
                <a:schemeClr val="accent1"/>
              </a:gs>
            </a:gsLst>
            <a:lin ang="8100000" scaled="0"/>
          </a:gradFill>
          <a:ln>
            <a:noFill/>
          </a:ln>
          <a:effectLst>
            <a:outerShdw blurRad="50800" dist="381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userDrawn="1"/>
        </p:nvPicPr>
        <p:blipFill rotWithShape="1">
          <a:blip r:embed="rId3" cstate="print">
            <a:alphaModFix amt="35000"/>
            <a:extLst>
              <a:ext uri="{28A0092B-C50C-407E-A947-70E740481C1C}">
                <a14:useLocalDpi xmlns:a14="http://schemas.microsoft.com/office/drawing/2010/main" val="0"/>
              </a:ext>
            </a:extLst>
          </a:blip>
          <a:srcRect t="44074" b="47560"/>
          <a:stretch>
            <a:fillRect/>
          </a:stretch>
        </p:blipFill>
        <p:spPr>
          <a:xfrm>
            <a:off x="3537879" y="-30480"/>
            <a:ext cx="10125565" cy="573770"/>
          </a:xfrm>
          <a:prstGeom prst="rect">
            <a:avLst/>
          </a:prstGeom>
        </p:spPr>
      </p:pic>
      <p:sp>
        <p:nvSpPr>
          <p:cNvPr id="11" name="Oval 143"/>
          <p:cNvSpPr>
            <a:spLocks noChangeAspect="1"/>
          </p:cNvSpPr>
          <p:nvPr userDrawn="1"/>
        </p:nvSpPr>
        <p:spPr bwMode="auto">
          <a:xfrm>
            <a:off x="218106" y="47021"/>
            <a:ext cx="410544" cy="410544"/>
          </a:xfrm>
          <a:prstGeom prst="ellipse">
            <a:avLst/>
          </a:prstGeom>
          <a:solidFill>
            <a:schemeClr val="bg1"/>
          </a:solidFill>
          <a:ln>
            <a:noFill/>
          </a:ln>
          <a:effectLst>
            <a:innerShdw blurRad="63500" dist="50800" dir="13500000">
              <a:schemeClr val="bg1">
                <a:lumMod val="75000"/>
                <a:alpha val="5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noAutofit/>
          </a:bodyPr>
          <a:lstStyle/>
          <a:p>
            <a:pPr algn="ctr" defTabSz="932180" fontAlgn="base">
              <a:spcBef>
                <a:spcPct val="0"/>
              </a:spcBef>
              <a:spcAft>
                <a:spcPct val="0"/>
              </a:spcAft>
            </a:pPr>
            <a:endParaRPr lang="en-US" sz="2000" b="1" dirty="0">
              <a:gradFill>
                <a:gsLst>
                  <a:gs pos="0">
                    <a:srgbClr val="FFFFFF"/>
                  </a:gs>
                  <a:gs pos="100000">
                    <a:srgbClr val="FFFFFF"/>
                  </a:gs>
                </a:gsLst>
                <a:lin ang="5400000" scaled="0"/>
              </a:gradFill>
              <a:latin typeface="思源黑体 CN Normal" panose="020B0400000000000000" pitchFamily="34" charset="-122"/>
              <a:ea typeface="思源黑体 CN Normal" panose="020B0400000000000000" pitchFamily="34" charset="-122"/>
              <a:cs typeface="Segoe UI" panose="020B0502040204020203" pitchFamily="34" charset="0"/>
            </a:endParaRPr>
          </a:p>
        </p:txBody>
      </p:sp>
      <p:sp>
        <p:nvSpPr>
          <p:cNvPr id="21" name="文本占位符 387"/>
          <p:cNvSpPr>
            <a:spLocks noGrp="1"/>
          </p:cNvSpPr>
          <p:nvPr userDrawn="1">
            <p:ph type="body" sz="quarter" idx="12" hasCustomPrompt="1"/>
          </p:nvPr>
        </p:nvSpPr>
        <p:spPr>
          <a:xfrm>
            <a:off x="218106" y="81066"/>
            <a:ext cx="410545" cy="401955"/>
          </a:xfrm>
          <a:prstGeom prst="rect">
            <a:avLst/>
          </a:prstGeom>
        </p:spPr>
        <p:txBody>
          <a:bodyPr anchor="ctr">
            <a:noAutofit/>
          </a:bodyPr>
          <a:lstStyle>
            <a:lvl1pPr marL="0" indent="0" algn="ctr">
              <a:buNone/>
              <a:defRPr sz="2200" b="1" spc="300">
                <a:solidFill>
                  <a:schemeClr val="accent1"/>
                </a:solidFill>
                <a:latin typeface="思源黑体 CN Bold" panose="020B0800000000000000" pitchFamily="34" charset="-122"/>
                <a:ea typeface="思源黑体 CN Bold" panose="020B0800000000000000" pitchFamily="34" charset="-122"/>
                <a:cs typeface="Segoe UI" panose="020B0502040204020203" pitchFamily="34" charset="0"/>
              </a:defRPr>
            </a:lvl1pPr>
          </a:lstStyle>
          <a:p>
            <a:pPr lvl="0"/>
            <a:r>
              <a:rPr lang="en-US" altLang="zh-CN" dirty="0"/>
              <a:t>0</a:t>
            </a:r>
            <a:endParaRPr lang="zh-CN" altLang="en-US" dirty="0"/>
          </a:p>
        </p:txBody>
      </p:sp>
      <p:sp>
        <p:nvSpPr>
          <p:cNvPr id="23" name="文本占位符 387"/>
          <p:cNvSpPr>
            <a:spLocks noGrp="1"/>
          </p:cNvSpPr>
          <p:nvPr userDrawn="1">
            <p:ph type="body" sz="quarter" idx="13" hasCustomPrompt="1"/>
          </p:nvPr>
        </p:nvSpPr>
        <p:spPr>
          <a:xfrm>
            <a:off x="816623" y="76295"/>
            <a:ext cx="3215623" cy="401955"/>
          </a:xfrm>
          <a:prstGeom prst="rect">
            <a:avLst/>
          </a:prstGeom>
        </p:spPr>
        <p:txBody>
          <a:bodyPr>
            <a:noAutofit/>
          </a:bodyPr>
          <a:lstStyle>
            <a:lvl1pPr marL="0" indent="0">
              <a:buNone/>
              <a:defRPr sz="2200" b="1" spc="300">
                <a:solidFill>
                  <a:schemeClr val="bg1"/>
                </a:solidFill>
                <a:latin typeface="思源黑体 CN Bold" panose="020B0800000000000000" pitchFamily="34" charset="-122"/>
                <a:ea typeface="思源黑体 CN Bold" panose="020B0800000000000000" pitchFamily="34" charset="-122"/>
              </a:defRPr>
            </a:lvl1pPr>
          </a:lstStyle>
          <a:p>
            <a:pPr lvl="0"/>
            <a:r>
              <a:rPr lang="zh-CN" altLang="en-US" dirty="0"/>
              <a:t>在此处填写节标题</a:t>
            </a:r>
            <a:endParaRPr lang="zh-CN" altLang="en-US" dirty="0"/>
          </a:p>
        </p:txBody>
      </p:sp>
      <p:pic>
        <p:nvPicPr>
          <p:cNvPr id="25" name="图片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71977" y="128612"/>
            <a:ext cx="1025842" cy="319245"/>
          </a:xfrm>
          <a:prstGeom prst="rect">
            <a:avLst/>
          </a:prstGeom>
        </p:spPr>
      </p:pic>
      <p:pic>
        <p:nvPicPr>
          <p:cNvPr id="10" name="图片 9"/>
          <p:cNvPicPr>
            <a:picLocks noChangeAspect="1"/>
          </p:cNvPicPr>
          <p:nvPr userDrawn="1"/>
        </p:nvPicPr>
        <p:blipFill>
          <a:blip r:embed="rId5">
            <a:alphaModFix amt="20000"/>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a:xfrm>
            <a:off x="10825155" y="3431262"/>
            <a:ext cx="2733690" cy="3426738"/>
          </a:xfrm>
          <a:prstGeom prst="rect">
            <a:avLst/>
          </a:prstGeom>
        </p:spPr>
      </p:pic>
      <p:pic>
        <p:nvPicPr>
          <p:cNvPr id="12" name="图片 11"/>
          <p:cNvPicPr>
            <a:picLocks noChangeAspect="1"/>
          </p:cNvPicPr>
          <p:nvPr userDrawn="1"/>
        </p:nvPicPr>
        <p:blipFill>
          <a:blip r:embed="rId5">
            <a:alphaModFix amt="20000"/>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a:xfrm>
            <a:off x="-1366845" y="3431262"/>
            <a:ext cx="2733690" cy="342673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过渡页">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C21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Light" panose="00020600040101010101" pitchFamily="18" charset="-122"/>
              <a:cs typeface="+mn-cs"/>
            </a:endParaRPr>
          </a:p>
        </p:txBody>
      </p:sp>
      <p:pic>
        <p:nvPicPr>
          <p:cNvPr id="6" name="图片 5"/>
          <p:cNvPicPr>
            <a:picLocks noChangeAspect="1"/>
          </p:cNvPicPr>
          <p:nvPr userDrawn="1"/>
        </p:nvPicPr>
        <p:blipFill>
          <a:blip r:embed="rId2" cstate="print">
            <a:alphaModFix amt="50000"/>
          </a:blip>
          <a:srcRect/>
          <a:stretch>
            <a:fillRect/>
          </a:stretch>
        </p:blipFill>
        <p:spPr>
          <a:xfrm>
            <a:off x="0" y="0"/>
            <a:ext cx="6616700" cy="3416300"/>
          </a:xfrm>
          <a:custGeom>
            <a:avLst/>
            <a:gdLst>
              <a:gd name="connsiteX0" fmla="*/ 0 w 6616700"/>
              <a:gd name="connsiteY0" fmla="*/ 0 h 3416300"/>
              <a:gd name="connsiteX1" fmla="*/ 6616700 w 6616700"/>
              <a:gd name="connsiteY1" fmla="*/ 0 h 3416300"/>
              <a:gd name="connsiteX2" fmla="*/ 6616700 w 6616700"/>
              <a:gd name="connsiteY2" fmla="*/ 3416300 h 3416300"/>
              <a:gd name="connsiteX3" fmla="*/ 0 w 6616700"/>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6616700" h="3416300">
                <a:moveTo>
                  <a:pt x="0" y="0"/>
                </a:moveTo>
                <a:lnTo>
                  <a:pt x="6616700" y="0"/>
                </a:lnTo>
                <a:lnTo>
                  <a:pt x="6616700" y="3416300"/>
                </a:lnTo>
                <a:lnTo>
                  <a:pt x="0" y="3416300"/>
                </a:lnTo>
                <a:close/>
              </a:path>
            </a:pathLst>
          </a:custGeom>
        </p:spPr>
      </p:pic>
      <p:pic>
        <p:nvPicPr>
          <p:cNvPr id="8" name="图片 7"/>
          <p:cNvPicPr>
            <a:picLocks noChangeAspect="1"/>
          </p:cNvPicPr>
          <p:nvPr userDrawn="1"/>
        </p:nvPicPr>
        <p:blipFill>
          <a:blip r:embed="rId3" cstate="screen"/>
          <a:stretch>
            <a:fillRect/>
          </a:stretch>
        </p:blipFill>
        <p:spPr>
          <a:xfrm>
            <a:off x="7499910" y="0"/>
            <a:ext cx="4692090" cy="68580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正文页">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图片 1" descr="图片包含 游戏机, 日落, 伞&#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93115"/>
            <a:ext cx="1536700" cy="622028"/>
          </a:xfrm>
          <a:prstGeom prst="rect">
            <a:avLst/>
          </a:prstGeom>
        </p:spPr>
      </p:pic>
      <p:sp>
        <p:nvSpPr>
          <p:cNvPr id="3" name="任意多边形: 形状 2"/>
          <p:cNvSpPr/>
          <p:nvPr userDrawn="1"/>
        </p:nvSpPr>
        <p:spPr>
          <a:xfrm>
            <a:off x="0" y="6694714"/>
            <a:ext cx="12192000" cy="163286"/>
          </a:xfrm>
          <a:custGeom>
            <a:avLst/>
            <a:gdLst>
              <a:gd name="connsiteX0" fmla="*/ 0 w 12192000"/>
              <a:gd name="connsiteY0" fmla="*/ 0 h 163286"/>
              <a:gd name="connsiteX1" fmla="*/ 12192000 w 12192000"/>
              <a:gd name="connsiteY1" fmla="*/ 0 h 163286"/>
              <a:gd name="connsiteX2" fmla="*/ 12192000 w 12192000"/>
              <a:gd name="connsiteY2" fmla="*/ 163286 h 163286"/>
              <a:gd name="connsiteX3" fmla="*/ 0 w 12192000"/>
              <a:gd name="connsiteY3" fmla="*/ 163286 h 163286"/>
            </a:gdLst>
            <a:ahLst/>
            <a:cxnLst>
              <a:cxn ang="0">
                <a:pos x="connsiteX0" y="connsiteY0"/>
              </a:cxn>
              <a:cxn ang="0">
                <a:pos x="connsiteX1" y="connsiteY1"/>
              </a:cxn>
              <a:cxn ang="0">
                <a:pos x="connsiteX2" y="connsiteY2"/>
              </a:cxn>
              <a:cxn ang="0">
                <a:pos x="connsiteX3" y="connsiteY3"/>
              </a:cxn>
            </a:cxnLst>
            <a:rect l="l" t="t" r="r" b="b"/>
            <a:pathLst>
              <a:path w="12192000" h="163286">
                <a:moveTo>
                  <a:pt x="0" y="0"/>
                </a:moveTo>
                <a:lnTo>
                  <a:pt x="12192000" y="0"/>
                </a:lnTo>
                <a:lnTo>
                  <a:pt x="12192000" y="163286"/>
                </a:lnTo>
                <a:lnTo>
                  <a:pt x="0" y="16328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p:cNvSpPr/>
          <p:nvPr userDrawn="1"/>
        </p:nvSpPr>
        <p:spPr>
          <a:xfrm>
            <a:off x="0" y="6620102"/>
            <a:ext cx="12192000" cy="61912"/>
          </a:xfrm>
          <a:prstGeom prst="rect">
            <a:avLst/>
          </a:prstGeom>
          <a:solidFill>
            <a:srgbClr val="C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246284"/>
            <a:ext cx="2844800" cy="476251"/>
          </a:xfrm>
          <a:prstGeom prst="rect">
            <a:avLst/>
          </a:prstGeom>
        </p:spPr>
        <p:txBody>
          <a:bodyPr lIns="121917" tIns="60958" rIns="121917" bIns="60958"/>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4165600" y="6246284"/>
            <a:ext cx="3860800" cy="476251"/>
          </a:xfrm>
          <a:prstGeom prst="rect">
            <a:avLst/>
          </a:prstGeom>
        </p:spPr>
        <p:txBody>
          <a:bodyPr lIns="121917" tIns="60958" rIns="121917" bIns="60958"/>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8737600" y="6246284"/>
            <a:ext cx="2844800" cy="476251"/>
          </a:xfrm>
          <a:prstGeom prst="rect">
            <a:avLst/>
          </a:prstGeom>
        </p:spPr>
        <p:txBody>
          <a:bodyPr lIns="121917" tIns="60958" rIns="121917" bIns="60958"/>
          <a:lstStyle/>
          <a:p>
            <a:pPr lvl="0" fontAlgn="base"/>
            <a:fld id="{9A0DB2DC-4C9A-4742-B13C-FB6460FD3503}" type="slidenum">
              <a:rPr lang="zh-CN" altLang="en-US" sz="140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47109"/>
          <p:cNvSpPr>
            <a:spLocks noGrp="1"/>
          </p:cNvSpPr>
          <p:nvPr>
            <p:ph type="dt" sz="half" idx="10"/>
          </p:nvPr>
        </p:nvSpPr>
        <p:spPr>
          <a:xfrm>
            <a:off x="812800" y="6245225"/>
            <a:ext cx="2641600" cy="476250"/>
          </a:xfrm>
          <a:prstGeom prst="rect">
            <a:avLst/>
          </a:prstGeom>
        </p:spPr>
        <p:txBody>
          <a:bodyPr/>
          <a:lstStyle>
            <a:lvl1pPr>
              <a:defRPr/>
            </a:lvl1pPr>
          </a:lstStyle>
          <a:p>
            <a:endParaRPr lang="zh-CN" altLang="en-US"/>
          </a:p>
        </p:txBody>
      </p:sp>
      <p:sp>
        <p:nvSpPr>
          <p:cNvPr id="3" name="页脚占位符 47110"/>
          <p:cNvSpPr>
            <a:spLocks noGrp="1"/>
          </p:cNvSpPr>
          <p:nvPr>
            <p:ph type="ftr" sz="quarter" idx="11"/>
          </p:nvPr>
        </p:nvSpPr>
        <p:spPr>
          <a:xfrm>
            <a:off x="4165600" y="6245225"/>
            <a:ext cx="3860800" cy="476250"/>
          </a:xfrm>
          <a:prstGeom prst="rect">
            <a:avLst/>
          </a:prstGeom>
        </p:spPr>
        <p:txBody>
          <a:bodyPr/>
          <a:lstStyle>
            <a:lvl1pPr>
              <a:defRPr/>
            </a:lvl1pPr>
          </a:lstStyle>
          <a:p>
            <a:endParaRPr lang="zh-CN"/>
          </a:p>
        </p:txBody>
      </p:sp>
      <p:sp>
        <p:nvSpPr>
          <p:cNvPr id="4" name="灯片编号占位符 47111"/>
          <p:cNvSpPr>
            <a:spLocks noGrp="1"/>
          </p:cNvSpPr>
          <p:nvPr>
            <p:ph type="sldNum" sz="quarter" idx="12"/>
          </p:nvPr>
        </p:nvSpPr>
        <p:spPr>
          <a:xfrm>
            <a:off x="8737600" y="6245225"/>
            <a:ext cx="2641600" cy="476250"/>
          </a:xfrm>
          <a:prstGeom prst="rect">
            <a:avLst/>
          </a:prstGeom>
        </p:spPr>
        <p:txBody>
          <a:bodyPr/>
          <a:lstStyle>
            <a:lvl1pPr>
              <a:defRPr/>
            </a:lvl1pPr>
          </a:lstStyle>
          <a:p>
            <a:fld id="{99B629A3-0EDC-4C68-B3C2-857345C9C847}" type="slidenum">
              <a:rPr lang="en-US" altLang="zh-CN"/>
            </a:fld>
            <a:endParaRPr lang="zh-CN"/>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讲内容&amp;金句">
    <p:bg>
      <p:bgPr>
        <a:solidFill>
          <a:srgbClr val="FFFFF5"/>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415480" y="0"/>
            <a:ext cx="10776520" cy="2873196"/>
          </a:xfrm>
          <a:prstGeom prst="rect">
            <a:avLst/>
          </a:prstGeom>
        </p:spPr>
      </p:pic>
      <p:pic>
        <p:nvPicPr>
          <p:cNvPr id="9" name="图片 36"/>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47" t="-1" b="909"/>
          <a:stretch>
            <a:fillRect/>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2" descr="图片包含 轮廓&#10;&#10;已生成高可信度的说明"/>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sp>
        <p:nvSpPr>
          <p:cNvPr id="40" name="TextBox 2"/>
          <p:cNvSpPr txBox="1">
            <a:spLocks noChangeArrowheads="1"/>
          </p:cNvSpPr>
          <p:nvPr userDrawn="1"/>
        </p:nvSpPr>
        <p:spPr bwMode="auto">
          <a:xfrm>
            <a:off x="263352" y="104386"/>
            <a:ext cx="5237562" cy="307775"/>
          </a:xfrm>
          <a:prstGeom prst="rect">
            <a:avLst/>
          </a:prstGeom>
          <a:noFill/>
          <a:ln>
            <a:noFill/>
          </a:ln>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一、党和人民历尽千辛万苦、付出各种代价取得的宝贵成果</a:t>
            </a:r>
            <a:endPar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1" name="直接箭头连接符 79"/>
          <p:cNvCxnSpPr>
            <a:stCxn id="40" idx="3"/>
          </p:cNvCxnSpPr>
          <p:nvPr userDrawn="1"/>
        </p:nvCxnSpPr>
        <p:spPr bwMode="auto">
          <a:xfrm>
            <a:off x="5500914" y="258274"/>
            <a:ext cx="6355726" cy="2374"/>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文本框 41"/>
          <p:cNvSpPr txBox="1">
            <a:spLocks noChangeArrowheads="1"/>
          </p:cNvSpPr>
          <p:nvPr userDrawn="1"/>
        </p:nvSpPr>
        <p:spPr bwMode="auto">
          <a:xfrm>
            <a:off x="7900268" y="6444476"/>
            <a:ext cx="3390672" cy="276999"/>
          </a:xfrm>
          <a:prstGeom prst="rect">
            <a:avLst/>
          </a:prstGeom>
          <a:noFill/>
          <a:ln>
            <a:noFill/>
          </a:ln>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43" name="矩形 42"/>
          <p:cNvSpPr>
            <a:spLocks noChangeArrowheads="1"/>
          </p:cNvSpPr>
          <p:nvPr userDrawn="1"/>
        </p:nvSpPr>
        <p:spPr bwMode="auto">
          <a:xfrm>
            <a:off x="11053584" y="6423008"/>
            <a:ext cx="1008112" cy="307777"/>
          </a:xfrm>
          <a:prstGeom prst="rect">
            <a:avLst/>
          </a:prstGeom>
          <a:noFill/>
          <a:ln>
            <a:noFill/>
          </a:ln>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第二讲</a:t>
            </a:r>
            <a:endParaRPr lang="zh-CN" altLang="en-US" sz="1400" dirty="0">
              <a:solidFill>
                <a:srgbClr val="C00000"/>
              </a:solidFill>
            </a:endParaRPr>
          </a:p>
        </p:txBody>
      </p:sp>
      <p:cxnSp>
        <p:nvCxnSpPr>
          <p:cNvPr id="44" name="直接连接符 43"/>
          <p:cNvCxnSpPr/>
          <p:nvPr userDrawn="1"/>
        </p:nvCxnSpPr>
        <p:spPr>
          <a:xfrm>
            <a:off x="345240" y="6582976"/>
            <a:ext cx="748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二部分">
    <p:bg>
      <p:bgPr>
        <a:solidFill>
          <a:srgbClr val="FFFFF5"/>
        </a:solidFill>
        <a:effectLst/>
      </p:bgPr>
    </p:bg>
    <p:spTree>
      <p:nvGrpSpPr>
        <p:cNvPr id="1" name=""/>
        <p:cNvGrpSpPr/>
        <p:nvPr/>
      </p:nvGrpSpPr>
      <p:grpSpPr>
        <a:xfrm>
          <a:off x="0" y="0"/>
          <a:ext cx="0" cy="0"/>
          <a:chOff x="0" y="0"/>
          <a:chExt cx="0" cy="0"/>
        </a:xfrm>
      </p:grpSpPr>
      <p:sp>
        <p:nvSpPr>
          <p:cNvPr id="35" name="TextBox 2"/>
          <p:cNvSpPr txBox="1">
            <a:spLocks noChangeArrowheads="1"/>
          </p:cNvSpPr>
          <p:nvPr userDrawn="1"/>
        </p:nvSpPr>
        <p:spPr bwMode="auto">
          <a:xfrm>
            <a:off x="263351" y="104386"/>
            <a:ext cx="6243327" cy="307775"/>
          </a:xfrm>
          <a:prstGeom prst="rect">
            <a:avLst/>
          </a:prstGeom>
          <a:noFill/>
          <a:ln>
            <a:noFill/>
          </a:ln>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二、坚定中国特色社会主义道路自信、理论自信、制度自信、文化自信</a:t>
            </a:r>
            <a:endPar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6" name="直接箭头连接符 79"/>
          <p:cNvCxnSpPr>
            <a:stCxn id="35" idx="3"/>
          </p:cNvCxnSpPr>
          <p:nvPr userDrawn="1"/>
        </p:nvCxnSpPr>
        <p:spPr bwMode="auto">
          <a:xfrm>
            <a:off x="6506678" y="258274"/>
            <a:ext cx="5349962" cy="2374"/>
          </a:xfrm>
          <a:prstGeom prst="straightConnector1">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文本框 6"/>
          <p:cNvSpPr txBox="1">
            <a:spLocks noChangeArrowheads="1"/>
          </p:cNvSpPr>
          <p:nvPr userDrawn="1"/>
        </p:nvSpPr>
        <p:spPr bwMode="auto">
          <a:xfrm>
            <a:off x="7900268" y="6444476"/>
            <a:ext cx="3390672" cy="276999"/>
          </a:xfrm>
          <a:prstGeom prst="rect">
            <a:avLst/>
          </a:prstGeom>
          <a:noFill/>
          <a:ln>
            <a:noFill/>
          </a:ln>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8" name="矩形 7"/>
          <p:cNvSpPr>
            <a:spLocks noChangeArrowheads="1"/>
          </p:cNvSpPr>
          <p:nvPr userDrawn="1"/>
        </p:nvSpPr>
        <p:spPr bwMode="auto">
          <a:xfrm>
            <a:off x="11053584" y="6423008"/>
            <a:ext cx="1008112" cy="307777"/>
          </a:xfrm>
          <a:prstGeom prst="rect">
            <a:avLst/>
          </a:prstGeom>
          <a:noFill/>
          <a:ln>
            <a:noFill/>
          </a:ln>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第二讲</a:t>
            </a:r>
            <a:endParaRPr lang="zh-CN" altLang="en-US" sz="1400" dirty="0">
              <a:solidFill>
                <a:srgbClr val="C00000"/>
              </a:solidFill>
            </a:endParaRPr>
          </a:p>
        </p:txBody>
      </p:sp>
      <p:cxnSp>
        <p:nvCxnSpPr>
          <p:cNvPr id="9" name="直接连接符 8"/>
          <p:cNvCxnSpPr/>
          <p:nvPr userDrawn="1"/>
        </p:nvCxnSpPr>
        <p:spPr>
          <a:xfrm>
            <a:off x="345240" y="6582976"/>
            <a:ext cx="748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正文】三部分">
    <p:bg>
      <p:bgPr>
        <a:solidFill>
          <a:srgbClr val="FFFFF5"/>
        </a:solidFill>
        <a:effectLst/>
      </p:bgPr>
    </p:bg>
    <p:spTree>
      <p:nvGrpSpPr>
        <p:cNvPr id="1" name=""/>
        <p:cNvGrpSpPr/>
        <p:nvPr/>
      </p:nvGrpSpPr>
      <p:grpSpPr>
        <a:xfrm>
          <a:off x="0" y="0"/>
          <a:ext cx="0" cy="0"/>
          <a:chOff x="0" y="0"/>
          <a:chExt cx="0" cy="0"/>
        </a:xfrm>
      </p:grpSpPr>
      <p:sp>
        <p:nvSpPr>
          <p:cNvPr id="35" name="TextBox 2"/>
          <p:cNvSpPr txBox="1">
            <a:spLocks noChangeArrowheads="1"/>
          </p:cNvSpPr>
          <p:nvPr userDrawn="1"/>
        </p:nvSpPr>
        <p:spPr bwMode="auto">
          <a:xfrm>
            <a:off x="263351" y="104386"/>
            <a:ext cx="4874705" cy="307775"/>
          </a:xfrm>
          <a:prstGeom prst="rect">
            <a:avLst/>
          </a:prstGeom>
          <a:noFill/>
          <a:ln>
            <a:noFill/>
          </a:ln>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三、中国特色社会主义是社会主义而不是其他什么主义</a:t>
            </a:r>
            <a:endPar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6" name="直接箭头连接符 79"/>
          <p:cNvCxnSpPr>
            <a:stCxn id="35" idx="3"/>
          </p:cNvCxnSpPr>
          <p:nvPr userDrawn="1"/>
        </p:nvCxnSpPr>
        <p:spPr bwMode="auto">
          <a:xfrm>
            <a:off x="5138056" y="258274"/>
            <a:ext cx="6718584" cy="2374"/>
          </a:xfrm>
          <a:prstGeom prst="straightConnector1">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文本框 6"/>
          <p:cNvSpPr txBox="1">
            <a:spLocks noChangeArrowheads="1"/>
          </p:cNvSpPr>
          <p:nvPr userDrawn="1"/>
        </p:nvSpPr>
        <p:spPr bwMode="auto">
          <a:xfrm>
            <a:off x="7900268" y="6444476"/>
            <a:ext cx="3390672" cy="276999"/>
          </a:xfrm>
          <a:prstGeom prst="rect">
            <a:avLst/>
          </a:prstGeom>
          <a:noFill/>
          <a:ln>
            <a:noFill/>
          </a:ln>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8" name="矩形 7"/>
          <p:cNvSpPr>
            <a:spLocks noChangeArrowheads="1"/>
          </p:cNvSpPr>
          <p:nvPr userDrawn="1"/>
        </p:nvSpPr>
        <p:spPr bwMode="auto">
          <a:xfrm>
            <a:off x="11053584" y="6423008"/>
            <a:ext cx="1008112" cy="307777"/>
          </a:xfrm>
          <a:prstGeom prst="rect">
            <a:avLst/>
          </a:prstGeom>
          <a:noFill/>
          <a:ln>
            <a:noFill/>
          </a:ln>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第二讲</a:t>
            </a:r>
            <a:endParaRPr lang="zh-CN" altLang="en-US" sz="1400" dirty="0">
              <a:solidFill>
                <a:srgbClr val="C00000"/>
              </a:solidFill>
            </a:endParaRPr>
          </a:p>
        </p:txBody>
      </p:sp>
      <p:cxnSp>
        <p:nvCxnSpPr>
          <p:cNvPr id="9" name="直接连接符 8"/>
          <p:cNvCxnSpPr/>
          <p:nvPr userDrawn="1"/>
        </p:nvCxnSpPr>
        <p:spPr>
          <a:xfrm>
            <a:off x="345240" y="6582976"/>
            <a:ext cx="748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24.jpeg"/><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29.jpeg"/><Relationship Id="rId1" Type="http://schemas.openxmlformats.org/officeDocument/2006/relationships/image" Target="../media/image28.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8.png"/><Relationship Id="rId7" Type="http://schemas.openxmlformats.org/officeDocument/2006/relationships/tags" Target="../tags/tag8.xml"/><Relationship Id="rId6" Type="http://schemas.openxmlformats.org/officeDocument/2006/relationships/image" Target="../media/image37.png"/><Relationship Id="rId5" Type="http://schemas.openxmlformats.org/officeDocument/2006/relationships/tags" Target="../tags/tag7.xml"/><Relationship Id="rId4" Type="http://schemas.openxmlformats.org/officeDocument/2006/relationships/image" Target="../media/image36.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0.jpeg"/><Relationship Id="rId1" Type="http://schemas.openxmlformats.org/officeDocument/2006/relationships/image" Target="../media/image3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8.png"/><Relationship Id="rId2" Type="http://schemas.openxmlformats.org/officeDocument/2006/relationships/image" Target="../media/image42.jpeg"/><Relationship Id="rId1"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6.jpeg"/><Relationship Id="rId4" Type="http://schemas.openxmlformats.org/officeDocument/2006/relationships/image" Target="../media/image38.pn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xml"/><Relationship Id="rId3" Type="http://schemas.openxmlformats.org/officeDocument/2006/relationships/tags" Target="../tags/tag9.xml"/><Relationship Id="rId2" Type="http://schemas.openxmlformats.org/officeDocument/2006/relationships/image" Target="../media/image48.png"/><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52.png"/><Relationship Id="rId7" Type="http://schemas.openxmlformats.org/officeDocument/2006/relationships/tags" Target="../tags/tag10.xml"/><Relationship Id="rId6" Type="http://schemas.microsoft.com/office/2007/relationships/media" Target="file:///E:\21&#29256;&#12298;&#26032;&#26102;&#20195;&#20013;&#22269;&#29305;&#33394;&#31038;&#20250;&#20027;&#20041;&#29702;&#35770;&#19982;&#23454;&#36341;&#12299;&#35838;&#20214;\&#19987;&#39064;&#20108;\&#22823;&#22411;&#25991;&#29486;&#19987;&#39064;&#29255;&#12298;&#25954;&#25945;&#26085;&#26376;&#25442;&#26032;&#22825;&#12299;&#31532;&#21313;&#20116;&#38598;&#12298;&#22797;&#20852;&#20043;&#26790;&#12299;.mp4" TargetMode="External"/><Relationship Id="rId5" Type="http://schemas.openxmlformats.org/officeDocument/2006/relationships/video" Target="file:///E:\21&#29256;&#12298;&#26032;&#26102;&#20195;&#20013;&#22269;&#29305;&#33394;&#31038;&#20250;&#20027;&#20041;&#29702;&#35770;&#19982;&#23454;&#36341;&#12299;&#35838;&#20214;\&#19987;&#39064;&#20108;\&#22823;&#22411;&#25991;&#29486;&#19987;&#39064;&#29255;&#12298;&#25954;&#25945;&#26085;&#26376;&#25442;&#26032;&#22825;&#12299;&#31532;&#21313;&#20116;&#38598;&#12298;&#22797;&#20852;&#20043;&#26790;&#12299;.mp4" TargetMode="External"/><Relationship Id="rId4" Type="http://schemas.openxmlformats.org/officeDocument/2006/relationships/image" Target="../media/image38.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jpe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9.pn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1.png"/><Relationship Id="rId1"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9" Type="http://schemas.openxmlformats.org/officeDocument/2006/relationships/hyperlink" Target="&#35270;&#39057;&#36164;&#28304;&#21253;/&#22622;&#32597;&#22365;&#20844;&#30410;&#23459;&#20256;&#29255;.mp4" TargetMode="External"/><Relationship Id="rId8" Type="http://schemas.openxmlformats.org/officeDocument/2006/relationships/image" Target="../media/image65.png"/><Relationship Id="rId7" Type="http://schemas.microsoft.com/office/2007/relationships/media" Target="../media/media1.mp4"/><Relationship Id="rId6" Type="http://schemas.openxmlformats.org/officeDocument/2006/relationships/video" Target="../media/media1.mp4"/><Relationship Id="rId5" Type="http://schemas.openxmlformats.org/officeDocument/2006/relationships/image" Target="../media/image64.png"/><Relationship Id="rId4" Type="http://schemas.openxmlformats.org/officeDocument/2006/relationships/oleObject" Target="../embeddings/Workbook2.xls"/><Relationship Id="rId3" Type="http://schemas.openxmlformats.org/officeDocument/2006/relationships/image" Target="../media/image63.png"/><Relationship Id="rId2" Type="http://schemas.openxmlformats.org/officeDocument/2006/relationships/oleObject" Target="../embeddings/Workbook1.xls"/><Relationship Id="rId13" Type="http://schemas.openxmlformats.org/officeDocument/2006/relationships/notesSlide" Target="../notesSlides/notesSlide34.xml"/><Relationship Id="rId12" Type="http://schemas.openxmlformats.org/officeDocument/2006/relationships/vmlDrawing" Target="../drawings/vmlDrawing1.vml"/><Relationship Id="rId11" Type="http://schemas.openxmlformats.org/officeDocument/2006/relationships/slideLayout" Target="../slideLayouts/slideLayout3.xml"/><Relationship Id="rId10" Type="http://schemas.openxmlformats.org/officeDocument/2006/relationships/hyperlink" Target="&#20255;&#22823;&#26102;&#20195;&#30340;&#21382;&#21490;&#36328;&#36234;-0812/&#22622;&#32597;&#22365;&#31934;&#31070;&#20844;&#30410;&#24191;&#21578;&#8212;&#8212;&#12298;&#20449;&#24565;&#31687;&#12299;.mp4" TargetMode="External"/><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67.jpeg"/><Relationship Id="rId1" Type="http://schemas.openxmlformats.org/officeDocument/2006/relationships/image" Target="../media/image66.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69.png"/><Relationship Id="rId1" Type="http://schemas.openxmlformats.org/officeDocument/2006/relationships/image" Target="../media/image68.pn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73.jpe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8.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77.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8.jpeg"/><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14.xml"/><Relationship Id="rId7" Type="http://schemas.openxmlformats.org/officeDocument/2006/relationships/image" Target="../media/image89.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stretch>
            <a:fillRect/>
          </a:stretch>
        </p:blipFill>
        <p:spPr>
          <a:xfrm>
            <a:off x="0" y="0"/>
            <a:ext cx="12217340" cy="6858000"/>
          </a:xfrm>
          <a:prstGeom prst="rect">
            <a:avLst/>
          </a:prstGeom>
        </p:spPr>
      </p:pic>
      <p:pic>
        <p:nvPicPr>
          <p:cNvPr id="17" name="图片 16"/>
          <p:cNvPicPr>
            <a:picLocks noChangeAspect="1"/>
          </p:cNvPicPr>
          <p:nvPr/>
        </p:nvPicPr>
        <p:blipFill>
          <a:blip r:embed="rId2" cstate="print"/>
          <a:stretch>
            <a:fillRect/>
          </a:stretch>
        </p:blipFill>
        <p:spPr>
          <a:xfrm>
            <a:off x="-84963" y="1222375"/>
            <a:ext cx="12192000" cy="4762500"/>
          </a:xfrm>
          <a:prstGeom prst="rect">
            <a:avLst/>
          </a:prstGeom>
        </p:spPr>
      </p:pic>
      <p:pic>
        <p:nvPicPr>
          <p:cNvPr id="21" name="图片 20"/>
          <p:cNvPicPr>
            <a:picLocks noChangeAspect="1"/>
          </p:cNvPicPr>
          <p:nvPr/>
        </p:nvPicPr>
        <p:blipFill>
          <a:blip r:embed="rId3" cstate="print"/>
          <a:stretch>
            <a:fillRect/>
          </a:stretch>
        </p:blipFill>
        <p:spPr>
          <a:xfrm>
            <a:off x="-95657" y="2863248"/>
            <a:ext cx="12383314" cy="3121627"/>
          </a:xfrm>
          <a:prstGeom prst="rect">
            <a:avLst/>
          </a:prstGeom>
        </p:spPr>
      </p:pic>
      <p:pic>
        <p:nvPicPr>
          <p:cNvPr id="34" name="图片 33"/>
          <p:cNvPicPr>
            <a:picLocks noChangeAspect="1"/>
          </p:cNvPicPr>
          <p:nvPr/>
        </p:nvPicPr>
        <p:blipFill rotWithShape="1">
          <a:blip r:embed="rId4" cstate="screen"/>
          <a:srcRect/>
          <a:stretch>
            <a:fillRect/>
          </a:stretch>
        </p:blipFill>
        <p:spPr>
          <a:xfrm>
            <a:off x="0" y="4142545"/>
            <a:ext cx="12217340" cy="2715455"/>
          </a:xfrm>
          <a:prstGeom prst="rect">
            <a:avLst/>
          </a:prstGeom>
        </p:spPr>
      </p:pic>
      <p:pic>
        <p:nvPicPr>
          <p:cNvPr id="36" name="图片 35"/>
          <p:cNvPicPr>
            <a:picLocks noChangeAspect="1"/>
          </p:cNvPicPr>
          <p:nvPr/>
        </p:nvPicPr>
        <p:blipFill>
          <a:blip r:embed="rId5" cstate="screen"/>
          <a:stretch>
            <a:fillRect/>
          </a:stretch>
        </p:blipFill>
        <p:spPr>
          <a:xfrm>
            <a:off x="3089720" y="3053125"/>
            <a:ext cx="6012180" cy="384399"/>
          </a:xfrm>
          <a:prstGeom prst="rect">
            <a:avLst/>
          </a:prstGeom>
        </p:spPr>
      </p:pic>
      <p:sp>
        <p:nvSpPr>
          <p:cNvPr id="37" name="文本框 36"/>
          <p:cNvSpPr txBox="1"/>
          <p:nvPr/>
        </p:nvSpPr>
        <p:spPr>
          <a:xfrm>
            <a:off x="1973635" y="3806852"/>
            <a:ext cx="8609582" cy="706755"/>
          </a:xfrm>
          <a:prstGeom prst="rect">
            <a:avLst/>
          </a:prstGeom>
          <a:noFill/>
        </p:spPr>
        <p:txBody>
          <a:bodyPr wrap="square" rtlCol="0">
            <a:spAutoFit/>
          </a:bodyPr>
          <a:lstStyle/>
          <a:p>
            <a:pPr algn="ctr"/>
            <a:r>
              <a:rPr kumimoji="1" lang="zh-CN" altLang="en-US" sz="4000" b="1" dirty="0" smtClean="0">
                <a:gradFill>
                  <a:gsLst>
                    <a:gs pos="0">
                      <a:srgbClr val="FD8146"/>
                    </a:gs>
                    <a:gs pos="61000">
                      <a:srgbClr val="DA2909"/>
                    </a:gs>
                  </a:gsLst>
                  <a:path path="circle">
                    <a:fillToRect l="100000" b="100000"/>
                  </a:path>
                </a:gradFill>
                <a:latin typeface="黑体" panose="02010609060101010101" charset="-122"/>
                <a:ea typeface="黑体" panose="02010609060101010101" charset="-122"/>
                <a:sym typeface="+mn-ea"/>
              </a:rPr>
              <a:t>新时代坚持和发展中国</a:t>
            </a:r>
            <a:r>
              <a:rPr kumimoji="1" lang="zh-CN" altLang="en-US" sz="4000" b="1" dirty="0">
                <a:gradFill>
                  <a:gsLst>
                    <a:gs pos="0">
                      <a:srgbClr val="FD8146"/>
                    </a:gs>
                    <a:gs pos="61000">
                      <a:srgbClr val="DA2909"/>
                    </a:gs>
                  </a:gsLst>
                  <a:path path="circle">
                    <a:fillToRect l="100000" b="100000"/>
                  </a:path>
                </a:gradFill>
                <a:latin typeface="黑体" panose="02010609060101010101" charset="-122"/>
                <a:ea typeface="黑体" panose="02010609060101010101" charset="-122"/>
                <a:sym typeface="+mn-ea"/>
              </a:rPr>
              <a:t>特色社会主义</a:t>
            </a:r>
            <a:endParaRPr kumimoji="1" lang="zh-CN" altLang="en-US" sz="4000" b="1" dirty="0">
              <a:gradFill>
                <a:gsLst>
                  <a:gs pos="0">
                    <a:srgbClr val="FD8146"/>
                  </a:gs>
                  <a:gs pos="61000">
                    <a:srgbClr val="DA2909"/>
                  </a:gs>
                </a:gsLst>
                <a:path path="circle">
                  <a:fillToRect l="100000" b="100000"/>
                </a:path>
              </a:gradFill>
              <a:latin typeface="黑体" panose="02010609060101010101" charset="-122"/>
              <a:ea typeface="黑体" panose="02010609060101010101" charset="-122"/>
              <a:sym typeface="+mn-ea"/>
            </a:endParaRPr>
          </a:p>
        </p:txBody>
      </p:sp>
      <p:sp>
        <p:nvSpPr>
          <p:cNvPr id="31" name="文本框 30"/>
          <p:cNvSpPr txBox="1"/>
          <p:nvPr/>
        </p:nvSpPr>
        <p:spPr>
          <a:xfrm>
            <a:off x="5244464" y="2037715"/>
            <a:ext cx="2136049" cy="753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zh-CN" altLang="en-US" sz="4300" b="1" dirty="0" smtClean="0">
                <a:gradFill>
                  <a:gsLst>
                    <a:gs pos="0">
                      <a:srgbClr val="FD8146"/>
                    </a:gs>
                    <a:gs pos="61000">
                      <a:srgbClr val="DA2909"/>
                    </a:gs>
                  </a:gsLst>
                  <a:path path="circle">
                    <a:fillToRect l="100000" b="100000"/>
                  </a:path>
                </a:gradFill>
                <a:latin typeface="黑体" panose="02010609060101010101" charset="-122"/>
                <a:ea typeface="黑体" panose="02010609060101010101" charset="-122"/>
                <a:cs typeface="黑体" panose="02010609060101010101" charset="-122"/>
                <a:sym typeface="+mn-ea"/>
              </a:rPr>
              <a:t>专题二</a:t>
            </a:r>
            <a:r>
              <a:rPr lang="zh-CN" altLang="en-US" sz="4300" b="1" dirty="0" smtClean="0">
                <a:latin typeface="黑体" panose="02010609060101010101" charset="-122"/>
                <a:ea typeface="黑体" panose="02010609060101010101" charset="-122"/>
                <a:cs typeface="黑体" panose="02010609060101010101" charset="-122"/>
                <a:sym typeface="+mn-ea"/>
              </a:rPr>
              <a:t> </a:t>
            </a:r>
            <a:endParaRPr kumimoji="1" lang="zh-CN" altLang="en-US" sz="4300" b="1" i="0" u="none" strike="noStrike" kern="1200" cap="none" spc="0" normalizeH="0" noProof="0" dirty="0">
              <a:ln>
                <a:noFill/>
              </a:ln>
              <a:gradFill>
                <a:gsLst>
                  <a:gs pos="4000">
                    <a:srgbClr val="FAF2E7"/>
                  </a:gs>
                  <a:gs pos="95000">
                    <a:srgbClr val="E7C28E"/>
                  </a:gs>
                </a:gsLst>
                <a:lin ang="5400000" scaled="1"/>
              </a:gra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4"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from="(-#ppt_w/2)" to="(#ppt_x)" calcmode="lin" valueType="num">
                                      <p:cBhvr>
                                        <p:cTn id="17" dur="600" fill="hold">
                                          <p:stCondLst>
                                            <p:cond delay="0"/>
                                          </p:stCondLst>
                                        </p:cTn>
                                        <p:tgtEl>
                                          <p:spTgt spid="37"/>
                                        </p:tgtEl>
                                        <p:attrNameLst>
                                          <p:attrName>ppt_x</p:attrName>
                                        </p:attrNameLst>
                                      </p:cBhvr>
                                    </p:anim>
                                    <p:anim from="0" to="-1.0" calcmode="lin" valueType="num">
                                      <p:cBhvr>
                                        <p:cTn id="18" dur="200" decel="50000" autoRev="1" fill="hold">
                                          <p:stCondLst>
                                            <p:cond delay="600"/>
                                          </p:stCondLst>
                                        </p:cTn>
                                        <p:tgtEl>
                                          <p:spTgt spid="37"/>
                                        </p:tgtEl>
                                        <p:attrNameLst>
                                          <p:attrName>xshear</p:attrName>
                                        </p:attrNameLst>
                                      </p:cBhvr>
                                    </p:anim>
                                    <p:animScale>
                                      <p:cBhvr>
                                        <p:cTn id="19" dur="200" decel="100000" autoRev="1" fill="hold">
                                          <p:stCondLst>
                                            <p:cond delay="600"/>
                                          </p:stCondLst>
                                        </p:cTn>
                                        <p:tgtEl>
                                          <p:spTgt spid="37"/>
                                        </p:tgtEl>
                                      </p:cBhvr>
                                      <p:from x="100000" y="100000"/>
                                      <p:to x="80000" y="100000"/>
                                    </p:animScale>
                                    <p:anim by="(#ppt_h/3+#ppt_w*0.1)" calcmode="lin" valueType="num">
                                      <p:cBhvr additive="sum">
                                        <p:cTn id="20" dur="200" decel="100000" autoRev="1" fill="hold">
                                          <p:stCondLst>
                                            <p:cond delay="600"/>
                                          </p:stCondLst>
                                        </p:cTn>
                                        <p:tgtEl>
                                          <p:spTgt spid="3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96255" y="1736725"/>
            <a:ext cx="5835015" cy="435673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marR="0" lvl="0" indent="0" algn="just" defTabSz="914400" rtl="0" eaLnBrk="1" fontAlgn="auto" latinLnBrk="0" hangingPunct="0">
              <a:lnSpc>
                <a:spcPct val="16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       中国共产党以马克思列宁主义、毛泽东思想、邓小平理论作为自己的行动指南。这是我们党经过近二十年改革开放和社会主义现代化建设的成功实践作出的历史性决策。作出这个决策，表明中央领导集体和全党把邓小平开创的</a:t>
            </a:r>
            <a:r>
              <a:rPr lang="zh-CN" altLang="en-US" sz="2000" b="1" dirty="0">
                <a:solidFill>
                  <a:srgbClr val="C00000"/>
                </a:solidFill>
                <a:latin typeface="微软雅黑" panose="020B0503020204020204" pitchFamily="34" charset="-122"/>
                <a:ea typeface="微软雅黑" panose="020B0503020204020204" pitchFamily="34" charset="-122"/>
              </a:rPr>
              <a:t>建设有中国特色社会主义事业全面推向新世纪</a:t>
            </a: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的决心和信念，也反映了全国人民的共识和心愿</a:t>
            </a:r>
            <a:r>
              <a:rPr kumimoji="0" lang="zh-CN" altLang="en-US" sz="2000" b="0"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algn="r" hangingPunct="0">
              <a:lnSpc>
                <a:spcPct val="120000"/>
              </a:lnSpc>
              <a:spcBef>
                <a:spcPts val="1200"/>
              </a:spcBef>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1997</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12</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日，江泽民在</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中国共产</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党</a:t>
            </a:r>
            <a:b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b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第十五次</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全国代表大会上</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的报告</a:t>
            </a:r>
            <a:endPar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55072" y="863766"/>
            <a:ext cx="10276115" cy="3987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以江泽民同志为主要代表的中国共产党人</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成功把中国特色社会主义推向</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21</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世纪</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850583" y="1808163"/>
            <a:ext cx="4670198" cy="4213113"/>
          </a:xfrm>
          <a:prstGeom prst="rect">
            <a:avLst/>
          </a:prstGeom>
          <a:ln w="38100">
            <a:solidFill>
              <a:schemeClr val="bg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2299"/>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688" y="758754"/>
            <a:ext cx="10080625" cy="101473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以胡锦涛同志为主要代表的中国共产党人</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成功在新的历史起点上</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坚持和发展了中国特色社会主义</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5892800" y="2393315"/>
            <a:ext cx="5243830" cy="337185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marR="0" lvl="0" indent="0" algn="just" defTabSz="914400" rtl="0" eaLnBrk="1" fontAlgn="auto" latinLnBrk="0" hangingPunct="0">
              <a:lnSpc>
                <a:spcPct val="16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zh-CN"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回首近代以来中国波澜壮阔的历史，展望中华民族充满希望的未来，我们得出一个坚定的结论：全面建成小康社会，加快推进社会主义现代化，实现中华民族伟大复兴，</a:t>
            </a:r>
            <a:r>
              <a:rPr lang="zh-CN" altLang="zh-CN" sz="2000" b="1" dirty="0">
                <a:solidFill>
                  <a:srgbClr val="C00000"/>
                </a:solidFill>
                <a:latin typeface="微软雅黑" panose="020B0503020204020204" pitchFamily="34" charset="-122"/>
                <a:ea typeface="微软雅黑" panose="020B0503020204020204" pitchFamily="34" charset="-122"/>
              </a:rPr>
              <a:t>必须坚定不移走中国特色社会主义道路</a:t>
            </a:r>
            <a:r>
              <a:rPr kumimoji="0" lang="zh-CN" altLang="zh-CN"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1" fontAlgn="auto" latinLnBrk="0" hangingPunct="0">
              <a:lnSpc>
                <a:spcPct val="120000"/>
              </a:lnSpc>
              <a:spcBef>
                <a:spcPts val="1200"/>
              </a:spcBef>
              <a:spcAft>
                <a:spcPts val="0"/>
              </a:spcAft>
              <a:buClrTx/>
              <a:buSzTx/>
              <a:buFontTx/>
              <a:buNone/>
              <a:defRPr/>
            </a:pPr>
            <a:r>
              <a:rPr lang="en-US" altLang="zh-CN" dirty="0" smtClean="0">
                <a:solidFill>
                  <a:prstClr val="black"/>
                </a:solidFill>
                <a:latin typeface="微软雅黑" panose="020B0503020204020204" pitchFamily="34" charset="-122"/>
                <a:ea typeface="微软雅黑" panose="020B0503020204020204" pitchFamily="34" charset="-122"/>
              </a:rPr>
              <a:t>——2012</a:t>
            </a:r>
            <a:r>
              <a:rPr lang="zh-CN" altLang="en-US" dirty="0" smtClean="0">
                <a:solidFill>
                  <a:prstClr val="black"/>
                </a:solidFill>
                <a:latin typeface="微软雅黑" panose="020B0503020204020204" pitchFamily="34" charset="-122"/>
                <a:ea typeface="微软雅黑" panose="020B0503020204020204" pitchFamily="34" charset="-122"/>
              </a:rPr>
              <a:t>年</a:t>
            </a:r>
            <a:r>
              <a:rPr lang="en-US" altLang="zh-CN" dirty="0" smtClean="0">
                <a:solidFill>
                  <a:prstClr val="black"/>
                </a:solidFill>
                <a:latin typeface="微软雅黑" panose="020B0503020204020204" pitchFamily="34" charset="-122"/>
                <a:ea typeface="微软雅黑" panose="020B0503020204020204" pitchFamily="34" charset="-122"/>
              </a:rPr>
              <a:t>11</a:t>
            </a:r>
            <a:r>
              <a:rPr lang="zh-CN" altLang="en-US" dirty="0" smtClean="0">
                <a:solidFill>
                  <a:prstClr val="black"/>
                </a:solidFill>
                <a:latin typeface="微软雅黑" panose="020B0503020204020204" pitchFamily="34" charset="-122"/>
                <a:ea typeface="微软雅黑" panose="020B0503020204020204" pitchFamily="34" charset="-122"/>
              </a:rPr>
              <a:t>月</a:t>
            </a:r>
            <a:r>
              <a:rPr lang="en-US" altLang="zh-CN" dirty="0" smtClean="0">
                <a:solidFill>
                  <a:prstClr val="black"/>
                </a:solidFill>
                <a:latin typeface="微软雅黑" panose="020B0503020204020204" pitchFamily="34" charset="-122"/>
                <a:ea typeface="微软雅黑" panose="020B0503020204020204" pitchFamily="34" charset="-122"/>
              </a:rPr>
              <a:t>8</a:t>
            </a:r>
            <a:r>
              <a:rPr lang="zh-CN" altLang="en-US" dirty="0" smtClean="0">
                <a:solidFill>
                  <a:prstClr val="black"/>
                </a:solidFill>
                <a:latin typeface="微软雅黑" panose="020B0503020204020204" pitchFamily="34" charset="-122"/>
                <a:ea typeface="微软雅黑" panose="020B0503020204020204" pitchFamily="34" charset="-122"/>
              </a:rPr>
              <a:t>日，胡锦涛在中国共产党</a:t>
            </a:r>
            <a:br>
              <a:rPr lang="en-US" altLang="zh-CN" dirty="0" smtClean="0">
                <a:solidFill>
                  <a:prstClr val="black"/>
                </a:solidFill>
                <a:latin typeface="微软雅黑" panose="020B0503020204020204" pitchFamily="34" charset="-122"/>
                <a:ea typeface="微软雅黑" panose="020B0503020204020204" pitchFamily="34" charset="-122"/>
              </a:rPr>
            </a:br>
            <a:r>
              <a:rPr lang="zh-CN" altLang="en-US" dirty="0" smtClean="0">
                <a:solidFill>
                  <a:prstClr val="black"/>
                </a:solidFill>
                <a:latin typeface="微软雅黑" panose="020B0503020204020204" pitchFamily="34" charset="-122"/>
                <a:ea typeface="微软雅黑" panose="020B0503020204020204" pitchFamily="34" charset="-122"/>
              </a:rPr>
              <a:t>第十八次全国代表大会上的报告</a:t>
            </a:r>
            <a:endParaRPr kumimoji="0" lang="zh-CN" altLang="en-US"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163638" y="2058328"/>
            <a:ext cx="4690624" cy="4042083"/>
          </a:xfrm>
          <a:prstGeom prst="rect">
            <a:avLst/>
          </a:prstGeom>
          <a:ln w="38100">
            <a:solidFill>
              <a:schemeClr val="bg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65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688" y="413129"/>
            <a:ext cx="10080625" cy="3987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以习近平同志为核心的党中央</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续写了坚持和发展中国特色社会主义崭新篇章</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5664835" y="920115"/>
            <a:ext cx="5865495" cy="55276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R="0" lvl="0" algn="just" defTabSz="914400" rtl="0" eaLnBrk="1" fontAlgn="auto" latinLnBrk="0" hangingPunct="1">
              <a:lnSpc>
                <a:spcPct val="130000"/>
              </a:lnSpc>
              <a:spcBef>
                <a:spcPct val="0"/>
              </a:spcBef>
              <a:spcAft>
                <a:spcPts val="0"/>
              </a:spcAft>
              <a:buClrTx/>
              <a:buSzTx/>
              <a:defRPr/>
            </a:pPr>
            <a:r>
              <a:rPr kumimoji="0" lang="zh-CN" altLang="en-US" sz="2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中国特色社会主义进入新时代</a:t>
            </a:r>
            <a:endParaRPr kumimoji="0" lang="zh-CN" altLang="en-US" sz="2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R="0" lvl="0" algn="just" defTabSz="914400" rtl="0" eaLnBrk="1" fontAlgn="auto" latinLnBrk="0" hangingPunct="1">
              <a:lnSpc>
                <a:spcPct val="130000"/>
              </a:lnSpc>
              <a:spcBef>
                <a:spcPct val="0"/>
              </a:spcBef>
              <a:spcAft>
                <a:spcPts val="0"/>
              </a:spcAft>
              <a:buClrTx/>
              <a:buSzTx/>
              <a:defRPr/>
            </a:pPr>
            <a:r>
              <a:rPr kumimoji="0" lang="zh-CN" altLang="en-US" sz="2400" b="1"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rPr>
              <a:t>意味</a:t>
            </a:r>
            <a:r>
              <a:rPr kumimoji="0" lang="zh-CN" altLang="en-US" sz="2400" b="1" i="0" u="none" strike="noStrike" kern="1200" cap="none" spc="0" normalizeH="0" baseline="0" noProof="0" dirty="0" smtClean="0">
                <a:ln>
                  <a:noFill/>
                </a:ln>
                <a:solidFill>
                  <a:srgbClr val="C00000"/>
                </a:solidFill>
                <a:effectLst/>
                <a:uLnTx/>
                <a:uFillTx/>
                <a:latin typeface="华文新魏" panose="02010800040101010101" pitchFamily="2" charset="-122"/>
                <a:ea typeface="华文新魏" panose="02010800040101010101" pitchFamily="2" charset="-122"/>
                <a:cs typeface="+mn-cs"/>
              </a:rPr>
              <a:t>着 </a:t>
            </a:r>
            <a:r>
              <a:rPr kumimoji="0" lang="zh-CN" altLang="en-US" b="0"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近</a:t>
            </a:r>
            <a:r>
              <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代以来久经磨难的中华民族迎来了从站起来、富起来到强起来的伟大飞跃，迎来了实现中华民族伟大复兴的光明前景；</a:t>
            </a:r>
            <a:endPar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R="0" lvl="0" algn="just" defTabSz="914400" rtl="0" eaLnBrk="1" fontAlgn="auto" latinLnBrk="0" hangingPunct="1">
              <a:lnSpc>
                <a:spcPct val="130000"/>
              </a:lnSpc>
              <a:spcBef>
                <a:spcPct val="0"/>
              </a:spcBef>
              <a:spcAft>
                <a:spcPts val="0"/>
              </a:spcAft>
              <a:buClrTx/>
              <a:buSzTx/>
              <a:defRPr/>
            </a:pPr>
            <a:r>
              <a:rPr lang="zh-CN" altLang="en-US" sz="2400" b="1" dirty="0">
                <a:solidFill>
                  <a:srgbClr val="C00000"/>
                </a:solidFill>
                <a:latin typeface="华文新魏" panose="02010800040101010101" pitchFamily="2" charset="-122"/>
                <a:ea typeface="华文新魏" panose="02010800040101010101" pitchFamily="2" charset="-122"/>
              </a:rPr>
              <a:t>意味</a:t>
            </a:r>
            <a:r>
              <a:rPr lang="zh-CN" altLang="en-US" sz="2400" b="1" dirty="0" smtClean="0">
                <a:solidFill>
                  <a:srgbClr val="C00000"/>
                </a:solidFill>
                <a:latin typeface="华文新魏" panose="02010800040101010101" pitchFamily="2" charset="-122"/>
                <a:ea typeface="华文新魏" panose="02010800040101010101" pitchFamily="2" charset="-122"/>
              </a:rPr>
              <a:t>着 </a:t>
            </a:r>
            <a:r>
              <a:rPr kumimoji="0" lang="zh-CN" altLang="en-US" b="0"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科</a:t>
            </a:r>
            <a:r>
              <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学社会主义在二十一世纪的中国焕发出强大生机活力，在世界上高高举起了中国特色社会主义伟大旗帜；</a:t>
            </a:r>
            <a:endPar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endParaRPr>
          </a:p>
          <a:p>
            <a:pPr marR="0" lvl="0" algn="just" defTabSz="914400" rtl="0" eaLnBrk="1" fontAlgn="auto" latinLnBrk="0" hangingPunct="1">
              <a:lnSpc>
                <a:spcPct val="130000"/>
              </a:lnSpc>
              <a:spcBef>
                <a:spcPct val="0"/>
              </a:spcBef>
              <a:spcAft>
                <a:spcPts val="0"/>
              </a:spcAft>
              <a:buClrTx/>
              <a:buSzTx/>
              <a:defRPr/>
            </a:pPr>
            <a:r>
              <a:rPr lang="zh-CN" altLang="en-US" sz="2400" b="1" dirty="0">
                <a:solidFill>
                  <a:srgbClr val="C00000"/>
                </a:solidFill>
                <a:latin typeface="华文新魏" panose="02010800040101010101" pitchFamily="2" charset="-122"/>
                <a:ea typeface="华文新魏" panose="02010800040101010101" pitchFamily="2" charset="-122"/>
              </a:rPr>
              <a:t>意味</a:t>
            </a:r>
            <a:r>
              <a:rPr lang="zh-CN" altLang="en-US" sz="2400" b="1" dirty="0" smtClean="0">
                <a:solidFill>
                  <a:srgbClr val="C00000"/>
                </a:solidFill>
                <a:latin typeface="华文新魏" panose="02010800040101010101" pitchFamily="2" charset="-122"/>
                <a:ea typeface="华文新魏" panose="02010800040101010101" pitchFamily="2" charset="-122"/>
              </a:rPr>
              <a:t>着 </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中</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国特色社会主义道路、理论、制度、文化不断发展，拓展了</a:t>
            </a:r>
            <a:r>
              <a:rPr kumimoji="0" lang="zh-CN" altLang="en-US" b="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发展中国家走向现代化的途径，给世界上那些既希望加快发展又希望保持自身独立性的国家和民族提供了全新选择，为解决人类问题贡献了中国智慧和中国方案</a:t>
            </a:r>
            <a:r>
              <a:rPr kumimoji="0" lang="zh-CN" altLang="en-US" b="0"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rPr>
              <a:t>。</a:t>
            </a:r>
            <a:endParaRPr kumimoji="0" lang="en-US" altLang="zh-CN" b="0"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a:p>
            <a:pPr marR="0" lvl="0" algn="r" defTabSz="914400" rtl="0" eaLnBrk="1" fontAlgn="auto" latinLnBrk="0" hangingPunct="1">
              <a:lnSpc>
                <a:spcPct val="130000"/>
              </a:lnSpc>
              <a:spcBef>
                <a:spcPct val="0"/>
              </a:spcBef>
              <a:spcAft>
                <a:spcPts val="0"/>
              </a:spcAft>
              <a:buClrTx/>
              <a:buSzTx/>
              <a:defRPr/>
            </a:pP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——2017</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10</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18</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日，习近平在中国共产党</a:t>
            </a:r>
            <a:b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b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第十九次全国代表大会上的报告</a:t>
            </a:r>
            <a:endParaRPr kumimoji="0" lang="zh-CN" altLang="en-US" sz="1600" b="0" i="0" u="none" strike="noStrike" kern="1200" cap="none" spc="0" normalizeH="0" baseline="0" noProof="0" dirty="0" smtClean="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rotWithShape="1">
          <a:blip r:embed="rId2" cstate="print">
            <a:extLst>
              <a:ext uri="{28A0092B-C50C-407E-A947-70E740481C1C}">
                <a14:useLocalDpi xmlns:a14="http://schemas.microsoft.com/office/drawing/2010/main" val="0"/>
              </a:ext>
            </a:extLst>
          </a:blip>
          <a:srcRect l="10310" t="2746" r="4906"/>
          <a:stretch>
            <a:fillRect/>
          </a:stretch>
        </p:blipFill>
        <p:spPr>
          <a:xfrm>
            <a:off x="646430" y="1508760"/>
            <a:ext cx="4922520" cy="4349750"/>
          </a:xfrm>
          <a:prstGeom prst="rect">
            <a:avLst/>
          </a:prstGeom>
          <a:ln w="38100">
            <a:solidFill>
              <a:schemeClr val="bg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2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6835" y="2092325"/>
            <a:ext cx="4770755" cy="3538220"/>
          </a:xfrm>
          <a:prstGeom prst="rect">
            <a:avLst/>
          </a:prstGeom>
        </p:spPr>
        <p:txBody>
          <a:bodyPr wrap="square">
            <a:spAutoFit/>
          </a:bodyPr>
          <a:lstStyle/>
          <a:p>
            <a:pPr marL="0" marR="0" lvl="0" indent="457200" algn="just" defTabSz="914400" rtl="0" eaLnBrk="1" fontAlgn="auto" latinLnBrk="0" hangingPunct="0">
              <a:lnSpc>
                <a:spcPct val="16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rPr>
              <a:t> 新中国成立后，以毛泽东同志为主要代表的中国共产党人，带领全党和全国各族人民，在迅速医治战争创伤、恢复国民经济的基础上，创造性地进行社会主义改造，建立起社会主义基本制度，为新的历史时期开创中国特色社会主义提供了</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宝贵经验</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理论准备</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物质基础</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824865" y="939165"/>
            <a:ext cx="10542905" cy="53403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2. </a:t>
            </a:r>
            <a:r>
              <a:rPr kumimoji="0" lang="zh-CN" altLang="en-US" sz="2400" b="1" i="0" u="none" strike="noStrike" kern="1200" cap="none" spc="0" normalizeH="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中国特色社会主义是在中华人民共和国成立近</a:t>
            </a:r>
            <a:r>
              <a:rPr kumimoji="0" lang="en-US" altLang="zh-CN" sz="2400" b="1" i="0" u="none" strike="noStrike" kern="1200" cap="none" spc="0" normalizeH="0" noProof="0" dirty="0" smtClean="0">
                <a:ln>
                  <a:noFill/>
                </a:ln>
                <a:solidFill>
                  <a:schemeClr val="accent1"/>
                </a:solidFill>
                <a:effectLst/>
                <a:uLnTx/>
                <a:uFillTx/>
                <a:latin typeface="微软雅黑" panose="020B0503020204020204" pitchFamily="34" charset="-122"/>
                <a:ea typeface="微软雅黑" panose="020B0503020204020204" pitchFamily="34" charset="-122"/>
                <a:cs typeface="+mn-cs"/>
              </a:rPr>
              <a:t>70</a:t>
            </a:r>
            <a:r>
              <a:rPr kumimoji="0" lang="zh-CN" altLang="en-US" sz="2400" b="1" i="0" u="none" strike="noStrike" kern="1200" cap="none" spc="0" normalizeH="0" noProof="0" dirty="0" smtClean="0">
                <a:ln>
                  <a:noFill/>
                </a:ln>
                <a:solidFill>
                  <a:schemeClr val="accent1"/>
                </a:solidFill>
                <a:effectLst/>
                <a:uLnTx/>
                <a:uFillTx/>
                <a:latin typeface="微软雅黑" panose="020B0503020204020204" pitchFamily="34" charset="-122"/>
                <a:ea typeface="微软雅黑" panose="020B0503020204020204" pitchFamily="34" charset="-122"/>
                <a:cs typeface="+mn-cs"/>
              </a:rPr>
              <a:t>多年</a:t>
            </a:r>
            <a:r>
              <a:rPr kumimoji="0" lang="zh-CN" altLang="en-US" sz="2400" b="1" i="0" u="none" strike="noStrike" kern="1200" cap="none" spc="0" normalizeH="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的持续探索中得来的</a:t>
            </a:r>
            <a:endParaRPr kumimoji="0" lang="zh-CN" altLang="en-US" sz="2400" b="1" i="0" u="none" strike="noStrike" kern="1200" cap="none" spc="0" normalizeH="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grpSp>
        <p:nvGrpSpPr>
          <p:cNvPr id="8" name="组合 7"/>
          <p:cNvGrpSpPr/>
          <p:nvPr/>
        </p:nvGrpSpPr>
        <p:grpSpPr>
          <a:xfrm>
            <a:off x="1026374" y="2114922"/>
            <a:ext cx="5255689" cy="3981292"/>
            <a:chOff x="1026374" y="2114922"/>
            <a:chExt cx="5255689" cy="3981292"/>
          </a:xfrm>
        </p:grpSpPr>
        <p:pic>
          <p:nvPicPr>
            <p:cNvPr id="4" name="图片 3"/>
            <p:cNvPicPr>
              <a:picLocks noChangeAspect="1"/>
            </p:cNvPicPr>
            <p:nvPr/>
          </p:nvPicPr>
          <p:blipFill>
            <a:blip r:embed="rId1" cstate="print"/>
            <a:stretch>
              <a:fillRect/>
            </a:stretch>
          </p:blipFill>
          <p:spPr>
            <a:xfrm>
              <a:off x="1026374" y="2114922"/>
              <a:ext cx="5255689" cy="3515472"/>
            </a:xfrm>
            <a:prstGeom prst="rect">
              <a:avLst/>
            </a:prstGeom>
          </p:spPr>
        </p:pic>
        <p:sp>
          <p:nvSpPr>
            <p:cNvPr id="7" name="矩形 6"/>
            <p:cNvSpPr/>
            <p:nvPr/>
          </p:nvSpPr>
          <p:spPr>
            <a:xfrm>
              <a:off x="1619995" y="5727914"/>
              <a:ext cx="4069080" cy="368300"/>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第一届全国人大一次会</a:t>
              </a:r>
              <a:r>
                <a:rPr lang="zh-CN" altLang="en-US" dirty="0" smtClean="0">
                  <a:latin typeface="微软雅黑" panose="020B0503020204020204" pitchFamily="34" charset="-122"/>
                  <a:ea typeface="微软雅黑" panose="020B0503020204020204" pitchFamily="34" charset="-122"/>
                </a:rPr>
                <a:t>议部</a:t>
              </a:r>
              <a:r>
                <a:rPr lang="zh-CN" altLang="en-US" dirty="0">
                  <a:latin typeface="微软雅黑" panose="020B0503020204020204" pitchFamily="34" charset="-122"/>
                  <a:ea typeface="微软雅黑" panose="020B0503020204020204" pitchFamily="34" charset="-122"/>
                </a:rPr>
                <a:t>分代表合影</a:t>
              </a: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2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83030" y="838835"/>
            <a:ext cx="9839325" cy="1938020"/>
          </a:xfrm>
          <a:prstGeom prst="rect">
            <a:avLst/>
          </a:prstGeom>
        </p:spPr>
        <p:txBody>
          <a:bodyPr wrap="square">
            <a:spAutoFit/>
          </a:bodyPr>
          <a:lstStyle/>
          <a:p>
            <a:pPr algn="just" hangingPunct="0">
              <a:lnSpc>
                <a:spcPct val="150000"/>
              </a:lnSpc>
            </a:pPr>
            <a:r>
              <a:rPr lang="zh-CN" altLang="en-US" sz="2000" dirty="0">
                <a:solidFill>
                  <a:srgbClr val="262626"/>
                </a:solidFill>
                <a:latin typeface="微软雅黑" panose="020B0503020204020204" pitchFamily="34" charset="-122"/>
                <a:ea typeface="微软雅黑" panose="020B0503020204020204" pitchFamily="34" charset="-122"/>
              </a:rPr>
              <a:t>　</a:t>
            </a:r>
            <a:r>
              <a:rPr lang="zh-CN" altLang="en-US" sz="2000">
                <a:solidFill>
                  <a:srgbClr val="262626"/>
                </a:solidFill>
                <a:latin typeface="微软雅黑" panose="020B0503020204020204" pitchFamily="34" charset="-122"/>
                <a:ea typeface="微软雅黑" panose="020B0503020204020204" pitchFamily="34" charset="-122"/>
              </a:rPr>
              <a:t>　</a:t>
            </a:r>
            <a:r>
              <a:rPr lang="zh-CN" altLang="en-US" sz="2000" smtClean="0">
                <a:solidFill>
                  <a:srgbClr val="262626"/>
                </a:solidFill>
                <a:latin typeface="微软雅黑" panose="020B0503020204020204" pitchFamily="34" charset="-122"/>
                <a:ea typeface="微软雅黑" panose="020B0503020204020204" pitchFamily="34" charset="-122"/>
              </a:rPr>
              <a:t>以</a:t>
            </a:r>
            <a:r>
              <a:rPr lang="zh-CN" altLang="en-US" sz="2000" dirty="0">
                <a:solidFill>
                  <a:srgbClr val="262626"/>
                </a:solidFill>
                <a:latin typeface="微软雅黑" panose="020B0503020204020204" pitchFamily="34" charset="-122"/>
                <a:ea typeface="微软雅黑" panose="020B0503020204020204" pitchFamily="34" charset="-122"/>
              </a:rPr>
              <a:t>党的十一届三中全会为历史分期，我们党领导人民进行社会主义建设，主要分为</a:t>
            </a:r>
            <a:r>
              <a:rPr lang="zh-CN" altLang="en-US" sz="2000" b="1" dirty="0">
                <a:solidFill>
                  <a:srgbClr val="C00000"/>
                </a:solidFill>
                <a:latin typeface="微软雅黑" panose="020B0503020204020204" pitchFamily="34" charset="-122"/>
                <a:ea typeface="微软雅黑" panose="020B0503020204020204" pitchFamily="34" charset="-122"/>
              </a:rPr>
              <a:t>改革开放前</a:t>
            </a:r>
            <a:r>
              <a:rPr lang="zh-CN" altLang="en-US" sz="2000" dirty="0">
                <a:solidFill>
                  <a:srgbClr val="262626"/>
                </a:solidFill>
                <a:latin typeface="微软雅黑" panose="020B0503020204020204" pitchFamily="34" charset="-122"/>
                <a:ea typeface="微软雅黑" panose="020B0503020204020204" pitchFamily="34" charset="-122"/>
              </a:rPr>
              <a:t>和</a:t>
            </a:r>
            <a:r>
              <a:rPr lang="zh-CN" altLang="en-US" sz="2000" b="1" dirty="0">
                <a:solidFill>
                  <a:srgbClr val="C00000"/>
                </a:solidFill>
                <a:latin typeface="微软雅黑" panose="020B0503020204020204" pitchFamily="34" charset="-122"/>
                <a:ea typeface="微软雅黑" panose="020B0503020204020204" pitchFamily="34" charset="-122"/>
              </a:rPr>
              <a:t>改革开放后</a:t>
            </a:r>
            <a:r>
              <a:rPr lang="zh-CN" altLang="en-US" sz="2000" dirty="0">
                <a:solidFill>
                  <a:srgbClr val="262626"/>
                </a:solidFill>
                <a:latin typeface="微软雅黑" panose="020B0503020204020204" pitchFamily="34" charset="-122"/>
                <a:ea typeface="微软雅黑" panose="020B0503020204020204" pitchFamily="34" charset="-122"/>
              </a:rPr>
              <a:t>两个历史时期。</a:t>
            </a:r>
            <a:endParaRPr lang="zh-CN" altLang="en-US" sz="2000" dirty="0">
              <a:solidFill>
                <a:srgbClr val="262626"/>
              </a:solidFill>
              <a:latin typeface="微软雅黑" panose="020B0503020204020204" pitchFamily="34" charset="-122"/>
              <a:ea typeface="微软雅黑" panose="020B0503020204020204" pitchFamily="34" charset="-122"/>
            </a:endParaRPr>
          </a:p>
          <a:p>
            <a:pPr algn="just" hangingPunct="0">
              <a:lnSpc>
                <a:spcPct val="150000"/>
              </a:lnSpc>
            </a:pPr>
            <a:r>
              <a:rPr lang="zh-CN" altLang="en-US" sz="2000" dirty="0">
                <a:solidFill>
                  <a:srgbClr val="262626"/>
                </a:solidFill>
                <a:latin typeface="微软雅黑" panose="020B0503020204020204" pitchFamily="34" charset="-122"/>
                <a:ea typeface="微软雅黑" panose="020B0503020204020204" pitchFamily="34" charset="-122"/>
              </a:rPr>
              <a:t> </a:t>
            </a:r>
            <a:r>
              <a:rPr lang="en-US" altLang="zh-CN" sz="2000" dirty="0">
                <a:solidFill>
                  <a:srgbClr val="262626"/>
                </a:solidFill>
                <a:latin typeface="微软雅黑" panose="020B0503020204020204" pitchFamily="34" charset="-122"/>
                <a:ea typeface="微软雅黑" panose="020B0503020204020204" pitchFamily="34" charset="-122"/>
              </a:rPr>
              <a:t>      </a:t>
            </a:r>
            <a:r>
              <a:rPr lang="zh-CN" altLang="en-US" sz="2000" b="1" dirty="0">
                <a:solidFill>
                  <a:srgbClr val="262626"/>
                </a:solidFill>
                <a:latin typeface="微软雅黑" panose="020B0503020204020204" pitchFamily="34" charset="-122"/>
                <a:ea typeface="微软雅黑" panose="020B0503020204020204" pitchFamily="34" charset="-122"/>
              </a:rPr>
              <a:t>改革开放前的社会主义实践探索</a:t>
            </a:r>
            <a:r>
              <a:rPr lang="zh-CN" altLang="en-US" sz="2000" dirty="0">
                <a:solidFill>
                  <a:srgbClr val="262626"/>
                </a:solidFill>
                <a:latin typeface="微软雅黑" panose="020B0503020204020204" pitchFamily="34" charset="-122"/>
                <a:ea typeface="微软雅黑" panose="020B0503020204020204" pitchFamily="34" charset="-122"/>
              </a:rPr>
              <a:t>为改革开放后的社会主义实践探索积累了条件，</a:t>
            </a:r>
            <a:r>
              <a:rPr lang="zh-CN" altLang="en-US" sz="2000" b="1" dirty="0">
                <a:solidFill>
                  <a:srgbClr val="262626"/>
                </a:solidFill>
                <a:latin typeface="微软雅黑" panose="020B0503020204020204" pitchFamily="34" charset="-122"/>
                <a:ea typeface="微软雅黑" panose="020B0503020204020204" pitchFamily="34" charset="-122"/>
              </a:rPr>
              <a:t>改革开放后的社会主义实践探索</a:t>
            </a:r>
            <a:r>
              <a:rPr lang="zh-CN" altLang="en-US" sz="2000" dirty="0">
                <a:solidFill>
                  <a:srgbClr val="262626"/>
                </a:solidFill>
                <a:latin typeface="微软雅黑" panose="020B0503020204020204" pitchFamily="34" charset="-122"/>
                <a:ea typeface="微软雅黑" panose="020B0503020204020204" pitchFamily="34" charset="-122"/>
              </a:rPr>
              <a:t>是对前一个时期实践探索的坚持、改革、发展。</a:t>
            </a:r>
            <a:endParaRPr lang="zh-CN" altLang="en-US" sz="2000" dirty="0">
              <a:solidFill>
                <a:srgbClr val="26262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cstate="print"/>
          <a:stretch>
            <a:fillRect/>
          </a:stretch>
        </p:blipFill>
        <p:spPr>
          <a:xfrm>
            <a:off x="1383869" y="3049120"/>
            <a:ext cx="9839325" cy="2552700"/>
          </a:xfrm>
          <a:prstGeom prst="rect">
            <a:avLst/>
          </a:prstGeom>
          <a:ln w="38100">
            <a:solidFill>
              <a:schemeClr val="bg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12649" y="2148431"/>
            <a:ext cx="5057208" cy="3667753"/>
          </a:xfrm>
          <a:prstGeom prst="rect">
            <a:avLst/>
          </a:prstGeom>
          <a:solidFill>
            <a:srgbClr val="C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 name="矩形 1"/>
          <p:cNvSpPr/>
          <p:nvPr/>
        </p:nvSpPr>
        <p:spPr>
          <a:xfrm>
            <a:off x="0" y="1081405"/>
            <a:ext cx="11996420" cy="534035"/>
          </a:xfrm>
          <a:prstGeom prst="rect">
            <a:avLst/>
          </a:prstGeom>
        </p:spPr>
        <p:txBody>
          <a:bodyPr wrap="square">
            <a:spAutoFit/>
          </a:bodyPr>
          <a:lstStyle/>
          <a:p>
            <a:pPr marL="0" marR="0" lvl="0" indent="457200" algn="l" defTabSz="914400" rtl="0" eaLnBrk="1" fontAlgn="auto" latinLnBrk="0" hangingPunct="1">
              <a:lnSpc>
                <a:spcPct val="120000"/>
              </a:lnSpc>
              <a:spcBef>
                <a:spcPts val="0"/>
              </a:spcBef>
              <a:spcAft>
                <a:spcPts val="0"/>
              </a:spcAft>
              <a:buClrTx/>
              <a:buSzTx/>
              <a:buFontTx/>
              <a:buNone/>
              <a:defRPr/>
            </a:pPr>
            <a:r>
              <a:rPr lang="en-US" altLang="zh-CN" sz="2400" b="1" dirty="0">
                <a:solidFill>
                  <a:schemeClr val="accent1"/>
                </a:solidFill>
                <a:latin typeface="微软雅黑" panose="020B0503020204020204" pitchFamily="34" charset="-122"/>
                <a:ea typeface="微软雅黑" panose="020B0503020204020204" pitchFamily="34" charset="-122"/>
              </a:rPr>
              <a:t>3</a:t>
            </a:r>
            <a:r>
              <a:rPr kumimoji="0" lang="en-US" altLang="zh-CN"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中国特色社会主义是在我们党领导人民进行伟大社会革命</a:t>
            </a:r>
            <a:r>
              <a:rPr kumimoji="0" 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100</a:t>
            </a:r>
            <a:r>
              <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年的实践中得来的</a:t>
            </a:r>
            <a:endParaRPr kumimoji="0" lang="zh-CN" altLang="en-US" sz="24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6498197" y="2728141"/>
            <a:ext cx="4286111" cy="2399665"/>
          </a:xfrm>
          <a:prstGeom prst="rect">
            <a:avLst/>
          </a:prstGeom>
        </p:spPr>
        <p:txBody>
          <a:bodyPr wrap="square">
            <a:spAutoFit/>
          </a:bodyPr>
          <a:lstStyle/>
          <a:p>
            <a:pPr marL="0" marR="0" lvl="0" algn="just" defTabSz="914400" rtl="0" eaLnBrk="1" fontAlgn="auto" latinLnBrk="0" hangingPunct="1">
              <a:lnSpc>
                <a:spcPct val="150000"/>
              </a:lnSpc>
              <a:spcBef>
                <a:spcPts val="0"/>
              </a:spcBef>
              <a:spcAft>
                <a:spcPts val="0"/>
              </a:spcAft>
              <a:buClrTx/>
              <a:buSzTx/>
              <a:buFontTx/>
              <a:buNone/>
              <a:defRPr/>
            </a:pP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中国共产党成立后，领导人民进行了</a:t>
            </a:r>
            <a:r>
              <a:rPr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28</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年浴血奋战，完成了新民主主义革命，建立了中华人民共和国，实现了中国</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从几千年封建专制政治向人民民主的伟大飞跃</a:t>
            </a:r>
            <a:r>
              <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1" cstate="print"/>
          <a:srcRect l="11849" b="6225"/>
          <a:stretch>
            <a:fillRect/>
          </a:stretch>
        </p:blipFill>
        <p:spPr>
          <a:xfrm>
            <a:off x="1042947" y="2148431"/>
            <a:ext cx="5072742" cy="3669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4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29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wd">
                                    <p:tmPct val="10000"/>
                                  </p:iterate>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83790" y="122555"/>
            <a:ext cx="4142740" cy="239966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0" marR="0" lvl="0" indent="45720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 </a:t>
            </a:r>
            <a:r>
              <a:rPr kumimoji="0" lang="zh-CN" altLang="en-US" sz="2000" b="0" i="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新中国成立以后，我们党团结带领人民完成</a:t>
            </a:r>
            <a:r>
              <a:rPr kumimoji="0" lang="zh-CN" altLang="en-US" sz="2000" b="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社会主义革命</a:t>
            </a:r>
            <a:r>
              <a:rPr kumimoji="0" lang="zh-CN" altLang="en-US" sz="2000" b="0" i="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，确立社会主义基本制度，实现了中华民族</a:t>
            </a:r>
            <a:r>
              <a:rPr kumimoji="0" lang="zh-CN" altLang="en-US" sz="20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由近代不断衰落到根本扭转命运、持续走向繁荣富强的伟大飞跃</a:t>
            </a:r>
            <a:r>
              <a:rPr kumimoji="0" lang="zh-CN" altLang="en-US" sz="2000" b="0" i="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rPr>
              <a:t>。</a:t>
            </a:r>
            <a:endParaRPr kumimoji="0" lang="zh-CN" altLang="en-US" sz="2000" b="0" i="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42785" y="122555"/>
            <a:ext cx="4595495" cy="3551555"/>
          </a:xfrm>
          <a:prstGeom prst="rect">
            <a:avLst/>
          </a:prstGeom>
          <a:ln w="38100">
            <a:solidFill>
              <a:schemeClr val="bg1"/>
            </a:solidFill>
          </a:ln>
          <a:effectLst>
            <a:outerShdw blurRad="50800" dist="38100" dir="2700000" algn="tl" rotWithShape="0">
              <a:prstClr val="black">
                <a:alpha val="40000"/>
              </a:prstClr>
            </a:outerShdw>
          </a:effectLst>
        </p:spPr>
      </p:pic>
      <p:grpSp>
        <p:nvGrpSpPr>
          <p:cNvPr id="9" name="组合 8"/>
          <p:cNvGrpSpPr/>
          <p:nvPr/>
        </p:nvGrpSpPr>
        <p:grpSpPr>
          <a:xfrm>
            <a:off x="423545" y="2653030"/>
            <a:ext cx="4067810" cy="3854450"/>
            <a:chOff x="1055688" y="1363217"/>
            <a:chExt cx="3592048" cy="4538235"/>
          </a:xfrm>
          <a:effectLst>
            <a:outerShdw blurRad="50800" dist="38100" dir="2700000" algn="tl" rotWithShape="0">
              <a:prstClr val="black">
                <a:alpha val="40000"/>
              </a:prstClr>
            </a:outerShdw>
          </a:effectLst>
        </p:grpSpPr>
        <p:sp>
          <p:nvSpPr>
            <p:cNvPr id="8" name="矩形 7"/>
            <p:cNvSpPr/>
            <p:nvPr/>
          </p:nvSpPr>
          <p:spPr>
            <a:xfrm rot="163152">
              <a:off x="1159471" y="1443450"/>
              <a:ext cx="3488265" cy="445800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5688" y="1363217"/>
              <a:ext cx="3488265" cy="4458002"/>
            </a:xfrm>
            <a:prstGeom prst="rect">
              <a:avLst/>
            </a:prstGeom>
            <a:effectLst>
              <a:outerShdw blurRad="50800" dist="38100" dir="2700000" algn="tl" rotWithShape="0">
                <a:prstClr val="black">
                  <a:alpha val="40000"/>
                </a:prstClr>
              </a:outerShdw>
            </a:effectLst>
          </p:spPr>
        </p:pic>
      </p:grpSp>
      <p:sp>
        <p:nvSpPr>
          <p:cNvPr id="5" name="文本框 4"/>
          <p:cNvSpPr txBox="1"/>
          <p:nvPr/>
        </p:nvSpPr>
        <p:spPr>
          <a:xfrm>
            <a:off x="4745990" y="3947795"/>
            <a:ext cx="4570095" cy="249174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spAutoFit/>
          </a:bodyPr>
          <a:lstStyle/>
          <a:p>
            <a:pPr indent="457200" fontAlgn="auto">
              <a:lnSpc>
                <a:spcPct val="130000"/>
              </a:lnSpc>
              <a:spcBef>
                <a:spcPts val="0"/>
              </a:spcBef>
              <a:spcAft>
                <a:spcPts val="0"/>
              </a:spcAft>
            </a:pPr>
            <a:r>
              <a:rPr lang="zh-CN" altLang="en-US" sz="2000">
                <a:solidFill>
                  <a:schemeClr val="tx1"/>
                </a:solidFill>
                <a:uFillTx/>
                <a:ea typeface="微软雅黑" panose="020B0503020204020204" pitchFamily="34" charset="-122"/>
              </a:rPr>
              <a:t>党的十一届三中全会以后，我们党团结带领人民进行</a:t>
            </a:r>
            <a:r>
              <a:rPr lang="zh-CN" altLang="en-US" sz="2000">
                <a:solidFill>
                  <a:srgbClr val="C00000"/>
                </a:solidFill>
                <a:uFillTx/>
                <a:ea typeface="微软雅黑" panose="020B0503020204020204" pitchFamily="34" charset="-122"/>
              </a:rPr>
              <a:t>改革开放新的伟大革命</a:t>
            </a:r>
            <a:r>
              <a:rPr lang="zh-CN" altLang="en-US" sz="2000">
                <a:solidFill>
                  <a:schemeClr val="tx1"/>
                </a:solidFill>
                <a:uFillTx/>
                <a:ea typeface="微软雅黑" panose="020B0503020204020204" pitchFamily="34" charset="-122"/>
              </a:rPr>
              <a:t>，党的面貌、国家的面貌、人民的面貌、军队的面貌、中华民族的面貌发生了前所未有的变化，迎来了中华民族</a:t>
            </a:r>
            <a:r>
              <a:rPr lang="zh-CN" altLang="en-US" sz="2000">
                <a:solidFill>
                  <a:srgbClr val="C00000"/>
                </a:solidFill>
                <a:uFillTx/>
                <a:ea typeface="微软雅黑" panose="020B0503020204020204" pitchFamily="34" charset="-122"/>
              </a:rPr>
              <a:t>从站起来、富起来到强起来的伟大飞跃。</a:t>
            </a:r>
            <a:endParaRPr lang="zh-CN" altLang="en-US" sz="2000">
              <a:solidFill>
                <a:srgbClr val="C00000"/>
              </a:solidFill>
              <a:uFillTx/>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up)">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0225" y="821055"/>
            <a:ext cx="11282680" cy="53403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4. </a:t>
            </a:r>
            <a:r>
              <a:rPr kumimoji="0" lang="zh-CN" altLang="en-US" sz="2400" b="1" i="0" u="none" strike="noStrike" kern="1200" cap="none" spc="0" normalizeH="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中国特色社会主义是在</a:t>
            </a:r>
            <a:r>
              <a:rPr kumimoji="0" sz="2400" b="1" i="0" u="none" strike="noStrike" kern="1200" cap="none" spc="0" normalizeH="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世界社会主义500多年波澜壮阔的发展历程</a:t>
            </a:r>
            <a:r>
              <a:rPr kumimoji="0" lang="zh-CN" altLang="en-US" sz="2400" b="1" i="0" u="none" strike="noStrike" kern="1200" cap="none" spc="0" normalizeH="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中得来的</a:t>
            </a:r>
            <a:endParaRPr kumimoji="0" lang="zh-CN" altLang="en-US" sz="2400" b="1" i="0" u="none" strike="noStrike" kern="1200" cap="none" spc="0" normalizeH="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5076190" y="1710055"/>
            <a:ext cx="6659880" cy="4375150"/>
          </a:xfrm>
          <a:prstGeom prst="rect">
            <a:avLst/>
          </a:prstGeom>
          <a:solidFill>
            <a:srgbClr val="C00000"/>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207635" y="1774190"/>
            <a:ext cx="6195695" cy="4246245"/>
          </a:xfrm>
          <a:prstGeom prst="rect">
            <a:avLst/>
          </a:prstGeom>
        </p:spPr>
        <p:txBody>
          <a:bodyPr wrap="square">
            <a:spAutoFit/>
          </a:bodyPr>
          <a:lstStyle/>
          <a:p>
            <a:pPr marL="0" marR="0" lvl="0" indent="457200" algn="just" defTabSz="9144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a:t>
            </a:r>
            <a:r>
              <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社会主义是人类数百年来追求的理想。社会主义从提出至今可以分为六个“时间段”</a:t>
            </a:r>
            <a:r>
              <a:rPr kumimoji="0" lang="zh-CN"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endParaRPr kumimoji="0" lang="zh-CN"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defRPr/>
            </a:pPr>
            <a:r>
              <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①空想社会主义产生和发展</a:t>
            </a:r>
            <a:endPar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defRPr/>
            </a:pPr>
            <a:r>
              <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②马克思、恩格斯创立科学社会主义理论体系</a:t>
            </a:r>
            <a:endPar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defRPr/>
            </a:pPr>
            <a:r>
              <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charset="0"/>
                <a:ea typeface="微软雅黑" panose="020B0503020204020204" pitchFamily="34" charset="-122"/>
                <a:cs typeface="+mn-cs"/>
              </a:rPr>
              <a:t>③</a:t>
            </a:r>
            <a:r>
              <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列宁领导十月革命胜利并实践社会主义</a:t>
            </a:r>
            <a:endPar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defRPr/>
            </a:pPr>
            <a:r>
              <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④苏联对社会主义建设的探索与苏联模式的兴衰</a:t>
            </a:r>
            <a:endPar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defRPr/>
            </a:pPr>
            <a:r>
              <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⑤新中国成立后我们党对社会主义的探索和实践</a:t>
            </a:r>
            <a:endPar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eaLnBrk="1" fontAlgn="auto" latinLnBrk="0" hangingPunct="1">
              <a:lnSpc>
                <a:spcPct val="150000"/>
              </a:lnSpc>
              <a:spcBef>
                <a:spcPts val="0"/>
              </a:spcBef>
              <a:spcAft>
                <a:spcPts val="0"/>
              </a:spcAft>
              <a:buClrTx/>
              <a:buSzTx/>
              <a:buFontTx/>
              <a:buNone/>
              <a:defRPr/>
            </a:pPr>
            <a:r>
              <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⑥我们党作出进行改革开放的历史性决策、开创和发展中国特色社会主义</a:t>
            </a:r>
            <a:endParaRPr kumimoji="0"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pic>
        <p:nvPicPr>
          <p:cNvPr id="4" name="Picture 2"/>
          <p:cNvPicPr>
            <a:picLocks noChangeAspect="1" noChangeArrowheads="1"/>
          </p:cNvPicPr>
          <p:nvPr>
            <p:custDataLst>
              <p:tags r:id="rId1"/>
            </p:custDataLst>
          </p:nvPr>
        </p:nvPicPr>
        <p:blipFill rotWithShape="1">
          <a:blip r:embed="rId2" cstate="print">
            <a:extLst>
              <a:ext uri="{28A0092B-C50C-407E-A947-70E740481C1C}">
                <a14:useLocalDpi xmlns:a14="http://schemas.microsoft.com/office/drawing/2010/main" val="0"/>
              </a:ext>
            </a:extLst>
          </a:blip>
          <a:srcRect b="7854"/>
          <a:stretch>
            <a:fillRect/>
          </a:stretch>
        </p:blipFill>
        <p:spPr bwMode="auto">
          <a:xfrm>
            <a:off x="290038" y="2379696"/>
            <a:ext cx="4710769" cy="2690561"/>
          </a:xfrm>
          <a:prstGeom prst="rect">
            <a:avLst/>
          </a:prstGeom>
          <a:noFill/>
          <a:ln w="38100">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299"/>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2799"/>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14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ldLvl="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1465" y="1075055"/>
            <a:ext cx="6219190" cy="470789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lvl="0" indent="457200" algn="just">
              <a:lnSpc>
                <a:spcPct val="150000"/>
              </a:lnSpc>
              <a:defRPr/>
            </a:pP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一个国家实行什么样的主义，关键要看这个主义能否解决这个国家面临的历史性课题。面对民族独立、人民解放的历史任务，是马克思列宁主义给苦苦探寻救亡图存之路的中国人民提供了全新选择。</a:t>
            </a:r>
            <a:endParaRPr lang="zh-CN" altLang="en-US" sz="2000" dirty="0">
              <a:latin typeface="微软雅黑" panose="020B0503020204020204" pitchFamily="34" charset="-122"/>
              <a:ea typeface="微软雅黑" panose="020B0503020204020204" pitchFamily="34" charset="-122"/>
            </a:endParaRPr>
          </a:p>
          <a:p>
            <a:pPr lvl="0" indent="457200" algn="just">
              <a:lnSpc>
                <a:spcPct val="150000"/>
              </a:lnSpc>
              <a:defRPr/>
            </a:pPr>
            <a:r>
              <a:rPr lang="zh-CN" altLang="en-US" sz="2000" dirty="0">
                <a:latin typeface="微软雅黑" panose="020B0503020204020204" pitchFamily="34" charset="-122"/>
                <a:ea typeface="微软雅黑" panose="020B0503020204020204" pitchFamily="34" charset="-122"/>
              </a:rPr>
              <a:t>20世纪80年代末90年代初，世界社会主义一度遭遇曲折，但社会主义代替资本主义的总趋势并未改变。</a:t>
            </a:r>
            <a:endParaRPr lang="zh-CN" altLang="en-US" sz="2000" dirty="0">
              <a:latin typeface="微软雅黑" panose="020B0503020204020204" pitchFamily="34" charset="-122"/>
              <a:ea typeface="微软雅黑" panose="020B0503020204020204" pitchFamily="34" charset="-122"/>
            </a:endParaRPr>
          </a:p>
          <a:p>
            <a:pPr lvl="0" indent="457200" algn="just">
              <a:lnSpc>
                <a:spcPct val="150000"/>
              </a:lnSpc>
              <a:defRPr/>
            </a:pPr>
            <a:r>
              <a:rPr lang="zh-CN" altLang="en-US" sz="2000" dirty="0">
                <a:latin typeface="微软雅黑" panose="020B0503020204020204" pitchFamily="34" charset="-122"/>
                <a:ea typeface="微软雅黑" panose="020B0503020204020204" pitchFamily="34" charset="-122"/>
              </a:rPr>
              <a:t>在世界社会主义运动史上，是中国共产党坚定举起马克思主义、社会主义的旗帜，实践证明，我们不但把这面旗帜举住了、举稳了，而且举得更高、更加鲜明，把科学社会主义大大向前推进了一步。</a:t>
            </a:r>
            <a:endParaRPr lang="zh-CN" altLang="en-US" sz="2000" dirty="0">
              <a:latin typeface="微软雅黑" panose="020B0503020204020204" pitchFamily="34" charset="-122"/>
              <a:ea typeface="微软雅黑" panose="020B0503020204020204" pitchFamily="34" charset="-122"/>
            </a:endParaRPr>
          </a:p>
        </p:txBody>
      </p:sp>
      <p:pic>
        <p:nvPicPr>
          <p:cNvPr id="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5203" y="2083151"/>
            <a:ext cx="4726419" cy="2690561"/>
          </a:xfrm>
          <a:prstGeom prst="rect">
            <a:avLst/>
          </a:prstGeom>
          <a:noFill/>
          <a:ln w="38100">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16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1290" y="542173"/>
            <a:ext cx="10274482" cy="581057"/>
          </a:xfrm>
          <a:prstGeom prst="rect">
            <a:avLst/>
          </a:prstGeom>
        </p:spPr>
        <p:txBody>
          <a:bodyPr wrap="square">
            <a:spAutoFit/>
          </a:bodyPr>
          <a:lstStyle/>
          <a:p>
            <a:pPr lvl="0" algn="ctr">
              <a:lnSpc>
                <a:spcPct val="150000"/>
              </a:lnSpc>
            </a:pPr>
            <a:r>
              <a:rPr lang="en-US" altLang="zh-CN" sz="2400" b="1" dirty="0">
                <a:solidFill>
                  <a:schemeClr val="accent1"/>
                </a:solidFill>
                <a:latin typeface="微软雅黑" panose="020B0503020204020204" pitchFamily="34" charset="-122"/>
                <a:ea typeface="微软雅黑" panose="020B0503020204020204" pitchFamily="34" charset="-122"/>
              </a:rPr>
              <a:t>5. </a:t>
            </a:r>
            <a:r>
              <a:rPr lang="zh-CN" altLang="en-US" sz="2400" b="1" dirty="0">
                <a:solidFill>
                  <a:schemeClr val="accent1"/>
                </a:solidFill>
                <a:latin typeface="微软雅黑" panose="020B0503020204020204" pitchFamily="34" charset="-122"/>
                <a:ea typeface="微软雅黑" panose="020B0503020204020204" pitchFamily="34" charset="-122"/>
              </a:rPr>
              <a:t>中国特色社会主义是在对中华文明</a:t>
            </a:r>
            <a:r>
              <a:rPr lang="en-US" altLang="zh-CN" sz="2400" b="1" dirty="0">
                <a:solidFill>
                  <a:schemeClr val="accent1"/>
                </a:solidFill>
                <a:latin typeface="微软雅黑" panose="020B0503020204020204" pitchFamily="34" charset="-122"/>
                <a:ea typeface="微软雅黑" panose="020B0503020204020204" pitchFamily="34" charset="-122"/>
              </a:rPr>
              <a:t>5000</a:t>
            </a:r>
            <a:r>
              <a:rPr lang="zh-CN" altLang="en-US" sz="2400" b="1" dirty="0">
                <a:solidFill>
                  <a:schemeClr val="accent1"/>
                </a:solidFill>
                <a:latin typeface="微软雅黑" panose="020B0503020204020204" pitchFamily="34" charset="-122"/>
                <a:ea typeface="微软雅黑" panose="020B0503020204020204" pitchFamily="34" charset="-122"/>
              </a:rPr>
              <a:t>多年的传承发展中得来的</a:t>
            </a:r>
            <a:endParaRPr kumimoji="0" lang="zh-CN" altLang="en-US" sz="2400" b="1" i="0" u="none" strike="noStrike" kern="1200" cap="none" spc="0" normalizeH="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961390" y="4582160"/>
            <a:ext cx="10274300" cy="1476375"/>
          </a:xfrm>
          <a:prstGeom prst="rect">
            <a:avLst/>
          </a:prstGeom>
        </p:spPr>
        <p:txBody>
          <a:bodyPr wrap="square">
            <a:spAutoFit/>
          </a:bodyPr>
          <a:lstStyle/>
          <a:p>
            <a:pPr lvl="0" indent="457200" algn="just" fontAlgn="base">
              <a:lnSpc>
                <a:spcPct val="150000"/>
              </a:lnSpc>
              <a:spcBef>
                <a:spcPct val="0"/>
              </a:spcBef>
              <a:spcAft>
                <a:spcPct val="0"/>
              </a:spcAft>
              <a:defRPr/>
            </a:pPr>
            <a:r>
              <a:rPr lang="zh-CN" altLang="en-US" sz="2000" dirty="0">
                <a:solidFill>
                  <a:srgbClr val="262626"/>
                </a:solidFill>
                <a:latin typeface="微软雅黑" panose="020B0503020204020204" pitchFamily="34" charset="-122"/>
                <a:ea typeface="微软雅黑" panose="020B0503020204020204" pitchFamily="34" charset="-122"/>
                <a:sym typeface="Helvetica" panose="020B0604020202020204" pitchFamily="34" charset="0"/>
              </a:rPr>
              <a:t> 中华优秀传统文化是中华民族的“根”和“魂”，是中华民族的突出优势，也是中国特色社会主义的</a:t>
            </a:r>
            <a:r>
              <a:rPr lang="zh-CN" altLang="en-US" sz="20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文化之根</a:t>
            </a:r>
            <a:r>
              <a:rPr lang="zh-CN" altLang="en-US" sz="2000" dirty="0">
                <a:solidFill>
                  <a:srgbClr val="262626"/>
                </a:solidFill>
                <a:latin typeface="微软雅黑" panose="020B0503020204020204" pitchFamily="34" charset="-122"/>
                <a:ea typeface="微软雅黑" panose="020B0503020204020204" pitchFamily="34" charset="-122"/>
                <a:sym typeface="Helvetica" panose="020B0604020202020204" pitchFamily="34" charset="0"/>
              </a:rPr>
              <a:t>、</a:t>
            </a:r>
            <a:r>
              <a:rPr lang="zh-CN" altLang="en-US" sz="20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文明之源</a:t>
            </a:r>
            <a:r>
              <a:rPr lang="zh-CN" altLang="en-US" sz="2000" dirty="0">
                <a:solidFill>
                  <a:srgbClr val="262626"/>
                </a:solidFill>
                <a:latin typeface="微软雅黑" panose="020B0503020204020204" pitchFamily="34" charset="-122"/>
                <a:ea typeface="微软雅黑" panose="020B0503020204020204" pitchFamily="34" charset="-122"/>
                <a:sym typeface="Helvetica" panose="020B0604020202020204" pitchFamily="34" charset="0"/>
              </a:rPr>
              <a:t>。</a:t>
            </a:r>
            <a:r>
              <a:rPr lang="en-US" altLang="zh-CN" sz="2000" dirty="0">
                <a:solidFill>
                  <a:srgbClr val="262626"/>
                </a:solidFill>
                <a:latin typeface="微软雅黑" panose="020B0503020204020204" pitchFamily="34" charset="-122"/>
                <a:ea typeface="微软雅黑" panose="020B0503020204020204" pitchFamily="34" charset="-122"/>
                <a:sym typeface="Helvetica" panose="020B0604020202020204" pitchFamily="34" charset="0"/>
              </a:rPr>
              <a:t>5000</a:t>
            </a:r>
            <a:r>
              <a:rPr lang="zh-CN" altLang="en-US" sz="2000" dirty="0">
                <a:solidFill>
                  <a:srgbClr val="262626"/>
                </a:solidFill>
                <a:latin typeface="微软雅黑" panose="020B0503020204020204" pitchFamily="34" charset="-122"/>
                <a:ea typeface="微软雅黑" panose="020B0503020204020204" pitchFamily="34" charset="-122"/>
                <a:sym typeface="Helvetica" panose="020B0604020202020204" pitchFamily="34" charset="0"/>
              </a:rPr>
              <a:t>多年连绵不断、博大精深的中华文化，包含着中华民族最根本的精神基因，是中华民族生生不息、发展壮大的丰厚滋养。</a:t>
            </a:r>
            <a:endParaRPr lang="zh-CN" altLang="en-US" sz="2000" dirty="0">
              <a:solidFill>
                <a:srgbClr val="262626"/>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9" name="Freeform 7"/>
          <p:cNvSpPr/>
          <p:nvPr/>
        </p:nvSpPr>
        <p:spPr bwMode="auto">
          <a:xfrm>
            <a:off x="5035831" y="2222081"/>
            <a:ext cx="2120047" cy="2120047"/>
          </a:xfrm>
          <a:custGeom>
            <a:avLst/>
            <a:gdLst>
              <a:gd name="T0" fmla="*/ 108 w 211"/>
              <a:gd name="T1" fmla="*/ 211 h 211"/>
              <a:gd name="T2" fmla="*/ 103 w 211"/>
              <a:gd name="T3" fmla="*/ 211 h 211"/>
              <a:gd name="T4" fmla="*/ 0 w 211"/>
              <a:gd name="T5" fmla="*/ 108 h 211"/>
              <a:gd name="T6" fmla="*/ 0 w 211"/>
              <a:gd name="T7" fmla="*/ 103 h 211"/>
              <a:gd name="T8" fmla="*/ 103 w 211"/>
              <a:gd name="T9" fmla="*/ 0 h 211"/>
              <a:gd name="T10" fmla="*/ 108 w 211"/>
              <a:gd name="T11" fmla="*/ 0 h 211"/>
              <a:gd name="T12" fmla="*/ 211 w 211"/>
              <a:gd name="T13" fmla="*/ 103 h 211"/>
              <a:gd name="T14" fmla="*/ 211 w 211"/>
              <a:gd name="T15" fmla="*/ 108 h 211"/>
              <a:gd name="T16" fmla="*/ 108 w 21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211">
                <a:moveTo>
                  <a:pt x="108" y="211"/>
                </a:moveTo>
                <a:cubicBezTo>
                  <a:pt x="103" y="211"/>
                  <a:pt x="103" y="211"/>
                  <a:pt x="103" y="211"/>
                </a:cubicBezTo>
                <a:cubicBezTo>
                  <a:pt x="46" y="211"/>
                  <a:pt x="0" y="165"/>
                  <a:pt x="0" y="108"/>
                </a:cubicBezTo>
                <a:cubicBezTo>
                  <a:pt x="0" y="103"/>
                  <a:pt x="0" y="103"/>
                  <a:pt x="0" y="103"/>
                </a:cubicBezTo>
                <a:cubicBezTo>
                  <a:pt x="0" y="46"/>
                  <a:pt x="46" y="0"/>
                  <a:pt x="103" y="0"/>
                </a:cubicBezTo>
                <a:cubicBezTo>
                  <a:pt x="108" y="0"/>
                  <a:pt x="108" y="0"/>
                  <a:pt x="108" y="0"/>
                </a:cubicBezTo>
                <a:cubicBezTo>
                  <a:pt x="165" y="0"/>
                  <a:pt x="211" y="46"/>
                  <a:pt x="211" y="103"/>
                </a:cubicBezTo>
                <a:cubicBezTo>
                  <a:pt x="211" y="108"/>
                  <a:pt x="211" y="108"/>
                  <a:pt x="211" y="108"/>
                </a:cubicBezTo>
                <a:cubicBezTo>
                  <a:pt x="211" y="165"/>
                  <a:pt x="165" y="211"/>
                  <a:pt x="108" y="211"/>
                </a:cubicBezTo>
                <a:close/>
              </a:path>
            </a:pathLst>
          </a:custGeom>
          <a:solidFill>
            <a:schemeClr val="bg1"/>
          </a:solidFill>
          <a:ln w="38100">
            <a:solidFill>
              <a:srgbClr val="C0000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th-TH" dirty="0"/>
          </a:p>
        </p:txBody>
      </p:sp>
      <p:sp>
        <p:nvSpPr>
          <p:cNvPr id="12" name="Oval 10"/>
          <p:cNvSpPr>
            <a:spLocks noChangeArrowheads="1"/>
          </p:cNvSpPr>
          <p:nvPr/>
        </p:nvSpPr>
        <p:spPr bwMode="auto">
          <a:xfrm>
            <a:off x="4522929" y="3206978"/>
            <a:ext cx="161265" cy="160478"/>
          </a:xfrm>
          <a:prstGeom prst="ellipse">
            <a:avLst/>
          </a:prstGeom>
          <a:solidFill>
            <a:srgbClr val="C00000"/>
          </a:solidFill>
          <a:ln>
            <a:noFill/>
          </a:ln>
        </p:spPr>
        <p:txBody>
          <a:bodyPr vert="horz" wrap="square" lIns="91440" tIns="45720" rIns="91440" bIns="45720" numCol="1" anchor="t" anchorCtr="0" compatLnSpc="1"/>
          <a:lstStyle/>
          <a:p>
            <a:endParaRPr lang="th-TH"/>
          </a:p>
        </p:txBody>
      </p:sp>
      <p:sp>
        <p:nvSpPr>
          <p:cNvPr id="13" name="Oval 11"/>
          <p:cNvSpPr>
            <a:spLocks noChangeArrowheads="1"/>
          </p:cNvSpPr>
          <p:nvPr/>
        </p:nvSpPr>
        <p:spPr bwMode="auto">
          <a:xfrm>
            <a:off x="7507515" y="3206978"/>
            <a:ext cx="151039" cy="160478"/>
          </a:xfrm>
          <a:prstGeom prst="ellipse">
            <a:avLst/>
          </a:prstGeom>
          <a:solidFill>
            <a:srgbClr val="FFC000"/>
          </a:solidFill>
          <a:ln>
            <a:noFill/>
          </a:ln>
        </p:spPr>
        <p:txBody>
          <a:bodyPr vert="horz" wrap="square" lIns="91440" tIns="45720" rIns="91440" bIns="45720" numCol="1" anchor="t" anchorCtr="0" compatLnSpc="1"/>
          <a:lstStyle/>
          <a:p>
            <a:endParaRPr lang="th-TH"/>
          </a:p>
        </p:txBody>
      </p:sp>
      <p:sp>
        <p:nvSpPr>
          <p:cNvPr id="24" name="矩形 23"/>
          <p:cNvSpPr/>
          <p:nvPr/>
        </p:nvSpPr>
        <p:spPr>
          <a:xfrm>
            <a:off x="5191614" y="2752213"/>
            <a:ext cx="1808480" cy="1076325"/>
          </a:xfrm>
          <a:prstGeom prst="rect">
            <a:avLst/>
          </a:prstGeom>
        </p:spPr>
        <p:txBody>
          <a:bodyPr wrap="none">
            <a:spAutoFit/>
          </a:bodyPr>
          <a:lstStyle/>
          <a:p>
            <a:pPr algn="ctr"/>
            <a:r>
              <a:rPr lang="zh-CN" altLang="en-US" sz="32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中华优秀</a:t>
            </a:r>
            <a:endParaRPr lang="en-US" altLang="zh-CN" sz="32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endParaRPr>
          </a:p>
          <a:p>
            <a:pPr algn="ctr"/>
            <a:r>
              <a:rPr lang="zh-CN" altLang="en-US" sz="32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传统文化</a:t>
            </a:r>
            <a:endParaRPr lang="zh-CN" altLang="en-US" sz="3200" b="1" dirty="0">
              <a:solidFill>
                <a:srgbClr val="C00000"/>
              </a:solidFill>
            </a:endParaRPr>
          </a:p>
        </p:txBody>
      </p:sp>
      <p:grpSp>
        <p:nvGrpSpPr>
          <p:cNvPr id="4" name="组合 3"/>
          <p:cNvGrpSpPr/>
          <p:nvPr/>
        </p:nvGrpSpPr>
        <p:grpSpPr>
          <a:xfrm>
            <a:off x="2352456" y="2339271"/>
            <a:ext cx="1590867" cy="1708219"/>
            <a:chOff x="2122046" y="1369287"/>
            <a:chExt cx="1825408" cy="2117454"/>
          </a:xfrm>
          <a:effectLst>
            <a:outerShdw blurRad="50800" dist="38100" dir="5400000" algn="t" rotWithShape="0">
              <a:prstClr val="black">
                <a:alpha val="40000"/>
              </a:prstClr>
            </a:outerShdw>
          </a:effectLst>
        </p:grpSpPr>
        <p:sp>
          <p:nvSpPr>
            <p:cNvPr id="10" name="Freeform 8"/>
            <p:cNvSpPr/>
            <p:nvPr/>
          </p:nvSpPr>
          <p:spPr bwMode="auto">
            <a:xfrm>
              <a:off x="2122046" y="1661333"/>
              <a:ext cx="1825408" cy="1825408"/>
            </a:xfrm>
            <a:custGeom>
              <a:avLst/>
              <a:gdLst>
                <a:gd name="T0" fmla="*/ 211 w 211"/>
                <a:gd name="T1" fmla="*/ 211 h 211"/>
                <a:gd name="T2" fmla="*/ 81 w 211"/>
                <a:gd name="T3" fmla="*/ 211 h 211"/>
                <a:gd name="T4" fmla="*/ 0 w 211"/>
                <a:gd name="T5" fmla="*/ 130 h 211"/>
                <a:gd name="T6" fmla="*/ 0 w 211"/>
                <a:gd name="T7" fmla="*/ 0 h 211"/>
                <a:gd name="T8" fmla="*/ 130 w 211"/>
                <a:gd name="T9" fmla="*/ 0 h 211"/>
                <a:gd name="T10" fmla="*/ 211 w 211"/>
                <a:gd name="T11" fmla="*/ 81 h 211"/>
                <a:gd name="T12" fmla="*/ 211 w 211"/>
                <a:gd name="T13" fmla="*/ 211 h 211"/>
              </a:gdLst>
              <a:ahLst/>
              <a:cxnLst>
                <a:cxn ang="0">
                  <a:pos x="T0" y="T1"/>
                </a:cxn>
                <a:cxn ang="0">
                  <a:pos x="T2" y="T3"/>
                </a:cxn>
                <a:cxn ang="0">
                  <a:pos x="T4" y="T5"/>
                </a:cxn>
                <a:cxn ang="0">
                  <a:pos x="T6" y="T7"/>
                </a:cxn>
                <a:cxn ang="0">
                  <a:pos x="T8" y="T9"/>
                </a:cxn>
                <a:cxn ang="0">
                  <a:pos x="T10" y="T11"/>
                </a:cxn>
                <a:cxn ang="0">
                  <a:pos x="T12" y="T13"/>
                </a:cxn>
              </a:cxnLst>
              <a:rect l="0" t="0" r="r" b="b"/>
              <a:pathLst>
                <a:path w="211" h="211">
                  <a:moveTo>
                    <a:pt x="211" y="211"/>
                  </a:moveTo>
                  <a:cubicBezTo>
                    <a:pt x="81" y="211"/>
                    <a:pt x="81" y="211"/>
                    <a:pt x="81" y="211"/>
                  </a:cubicBezTo>
                  <a:cubicBezTo>
                    <a:pt x="36" y="211"/>
                    <a:pt x="0" y="175"/>
                    <a:pt x="0" y="130"/>
                  </a:cubicBezTo>
                  <a:cubicBezTo>
                    <a:pt x="0" y="0"/>
                    <a:pt x="0" y="0"/>
                    <a:pt x="0" y="0"/>
                  </a:cubicBezTo>
                  <a:cubicBezTo>
                    <a:pt x="130" y="0"/>
                    <a:pt x="130" y="0"/>
                    <a:pt x="130" y="0"/>
                  </a:cubicBezTo>
                  <a:cubicBezTo>
                    <a:pt x="175" y="0"/>
                    <a:pt x="211" y="37"/>
                    <a:pt x="211" y="81"/>
                  </a:cubicBezTo>
                  <a:lnTo>
                    <a:pt x="211" y="211"/>
                  </a:lnTo>
                  <a:close/>
                </a:path>
              </a:pathLst>
            </a:custGeom>
            <a:solidFill>
              <a:srgbClr val="C00000"/>
            </a:solidFill>
            <a:ln>
              <a:noFill/>
            </a:ln>
          </p:spPr>
          <p:txBody>
            <a:bodyPr vert="horz" wrap="square" lIns="91440" tIns="45720" rIns="91440" bIns="45720" numCol="1" anchor="t" anchorCtr="0" compatLnSpc="1"/>
            <a:lstStyle/>
            <a:p>
              <a:endParaRPr lang="th-TH" sz="1600" dirty="0"/>
            </a:p>
          </p:txBody>
        </p:sp>
        <p:sp>
          <p:nvSpPr>
            <p:cNvPr id="26" name="矩形 25"/>
            <p:cNvSpPr/>
            <p:nvPr/>
          </p:nvSpPr>
          <p:spPr>
            <a:xfrm>
              <a:off x="2217824" y="1369287"/>
              <a:ext cx="1683357" cy="2022003"/>
            </a:xfrm>
            <a:prstGeom prst="rect">
              <a:avLst/>
            </a:prstGeom>
          </p:spPr>
          <p:txBody>
            <a:bodyPr wrap="none" anchor="b">
              <a:spAutoFit/>
            </a:bodyPr>
            <a:lstStyle/>
            <a:p>
              <a:r>
                <a:rPr lang="zh-CN" altLang="en-US" sz="9600" dirty="0">
                  <a:solidFill>
                    <a:schemeClr val="bg1"/>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sym typeface="Helvetica" panose="020B0604020202020204" pitchFamily="34" charset="0"/>
                </a:rPr>
                <a:t>根</a:t>
              </a:r>
              <a:endParaRPr lang="zh-CN" altLang="en-US" sz="9600" dirty="0">
                <a:solidFill>
                  <a:schemeClr val="bg1"/>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grpSp>
      <p:grpSp>
        <p:nvGrpSpPr>
          <p:cNvPr id="6" name="组合 5"/>
          <p:cNvGrpSpPr/>
          <p:nvPr/>
        </p:nvGrpSpPr>
        <p:grpSpPr>
          <a:xfrm>
            <a:off x="8288713" y="2323035"/>
            <a:ext cx="1590867" cy="1724455"/>
            <a:chOff x="7921573" y="1228726"/>
            <a:chExt cx="2094478" cy="2239694"/>
          </a:xfrm>
          <a:effectLst>
            <a:outerShdw blurRad="50800" dist="38100" dir="5400000" algn="t" rotWithShape="0">
              <a:prstClr val="black">
                <a:alpha val="40000"/>
              </a:prstClr>
            </a:outerShdw>
          </a:effectLst>
        </p:grpSpPr>
        <p:sp>
          <p:nvSpPr>
            <p:cNvPr id="11" name="Freeform 9"/>
            <p:cNvSpPr/>
            <p:nvPr/>
          </p:nvSpPr>
          <p:spPr bwMode="auto">
            <a:xfrm>
              <a:off x="7921573" y="1555811"/>
              <a:ext cx="2094478" cy="1912609"/>
            </a:xfrm>
            <a:custGeom>
              <a:avLst/>
              <a:gdLst>
                <a:gd name="T0" fmla="*/ 130 w 212"/>
                <a:gd name="T1" fmla="*/ 211 h 211"/>
                <a:gd name="T2" fmla="*/ 0 w 212"/>
                <a:gd name="T3" fmla="*/ 211 h 211"/>
                <a:gd name="T4" fmla="*/ 0 w 212"/>
                <a:gd name="T5" fmla="*/ 81 h 211"/>
                <a:gd name="T6" fmla="*/ 82 w 212"/>
                <a:gd name="T7" fmla="*/ 0 h 211"/>
                <a:gd name="T8" fmla="*/ 212 w 212"/>
                <a:gd name="T9" fmla="*/ 0 h 211"/>
                <a:gd name="T10" fmla="*/ 212 w 212"/>
                <a:gd name="T11" fmla="*/ 130 h 211"/>
                <a:gd name="T12" fmla="*/ 130 w 212"/>
                <a:gd name="T13" fmla="*/ 211 h 211"/>
              </a:gdLst>
              <a:ahLst/>
              <a:cxnLst>
                <a:cxn ang="0">
                  <a:pos x="T0" y="T1"/>
                </a:cxn>
                <a:cxn ang="0">
                  <a:pos x="T2" y="T3"/>
                </a:cxn>
                <a:cxn ang="0">
                  <a:pos x="T4" y="T5"/>
                </a:cxn>
                <a:cxn ang="0">
                  <a:pos x="T6" y="T7"/>
                </a:cxn>
                <a:cxn ang="0">
                  <a:pos x="T8" y="T9"/>
                </a:cxn>
                <a:cxn ang="0">
                  <a:pos x="T10" y="T11"/>
                </a:cxn>
                <a:cxn ang="0">
                  <a:pos x="T12" y="T13"/>
                </a:cxn>
              </a:cxnLst>
              <a:rect l="0" t="0" r="r" b="b"/>
              <a:pathLst>
                <a:path w="212" h="211">
                  <a:moveTo>
                    <a:pt x="130" y="211"/>
                  </a:moveTo>
                  <a:cubicBezTo>
                    <a:pt x="0" y="211"/>
                    <a:pt x="0" y="211"/>
                    <a:pt x="0" y="211"/>
                  </a:cubicBezTo>
                  <a:cubicBezTo>
                    <a:pt x="0" y="81"/>
                    <a:pt x="0" y="81"/>
                    <a:pt x="0" y="81"/>
                  </a:cubicBezTo>
                  <a:cubicBezTo>
                    <a:pt x="0" y="37"/>
                    <a:pt x="37" y="0"/>
                    <a:pt x="82" y="0"/>
                  </a:cubicBezTo>
                  <a:cubicBezTo>
                    <a:pt x="212" y="0"/>
                    <a:pt x="212" y="0"/>
                    <a:pt x="212" y="0"/>
                  </a:cubicBezTo>
                  <a:cubicBezTo>
                    <a:pt x="212" y="130"/>
                    <a:pt x="212" y="130"/>
                    <a:pt x="212" y="130"/>
                  </a:cubicBezTo>
                  <a:cubicBezTo>
                    <a:pt x="212" y="175"/>
                    <a:pt x="175" y="211"/>
                    <a:pt x="130" y="211"/>
                  </a:cubicBezTo>
                  <a:close/>
                </a:path>
              </a:pathLst>
            </a:custGeom>
            <a:solidFill>
              <a:srgbClr val="FFC000"/>
            </a:solidFill>
            <a:ln>
              <a:noFill/>
            </a:ln>
          </p:spPr>
          <p:txBody>
            <a:bodyPr vert="horz" wrap="square" lIns="91440" tIns="45720" rIns="91440" bIns="45720" numCol="1" anchor="t" anchorCtr="0" compatLnSpc="1"/>
            <a:lstStyle/>
            <a:p>
              <a:endParaRPr lang="th-TH" sz="1600"/>
            </a:p>
          </p:txBody>
        </p:sp>
        <p:sp>
          <p:nvSpPr>
            <p:cNvPr id="28" name="矩形 27"/>
            <p:cNvSpPr/>
            <p:nvPr/>
          </p:nvSpPr>
          <p:spPr>
            <a:xfrm>
              <a:off x="8061949" y="1228726"/>
              <a:ext cx="1931489" cy="2118597"/>
            </a:xfrm>
            <a:prstGeom prst="rect">
              <a:avLst/>
            </a:prstGeom>
          </p:spPr>
          <p:txBody>
            <a:bodyPr wrap="none" anchor="b">
              <a:spAutoFit/>
            </a:bodyPr>
            <a:lstStyle/>
            <a:p>
              <a:r>
                <a:rPr lang="zh-CN" altLang="en-US" sz="9600" dirty="0">
                  <a:solidFill>
                    <a:schemeClr val="bg1"/>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sym typeface="Helvetica" panose="020B0604020202020204" pitchFamily="34" charset="0"/>
                </a:rPr>
                <a:t>魂</a:t>
              </a:r>
              <a:endParaRPr lang="zh-CN" altLang="en-US" sz="9600" dirty="0">
                <a:solidFill>
                  <a:schemeClr val="bg1"/>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endParaRPr>
            </a:p>
          </p:txBody>
        </p:sp>
      </p:grpSp>
      <p:sp>
        <p:nvSpPr>
          <p:cNvPr id="2" name="文本框 1"/>
          <p:cNvSpPr txBox="1"/>
          <p:nvPr/>
        </p:nvSpPr>
        <p:spPr>
          <a:xfrm>
            <a:off x="582295" y="1423670"/>
            <a:ext cx="11358880" cy="398780"/>
          </a:xfrm>
          <a:prstGeom prst="rect">
            <a:avLst/>
          </a:prstGeom>
          <a:noFill/>
        </p:spPr>
        <p:txBody>
          <a:bodyPr wrap="none" rtlCol="0">
            <a:spAutoFit/>
          </a:bodyPr>
          <a:p>
            <a:pPr algn="l"/>
            <a:r>
              <a:rPr lang="zh-CN" altLang="en-US" sz="2000" dirty="0">
                <a:solidFill>
                  <a:srgbClr val="262626"/>
                </a:solidFill>
                <a:latin typeface="微软雅黑" panose="020B0503020204020204" pitchFamily="34" charset="-122"/>
                <a:ea typeface="微软雅黑" panose="020B0503020204020204" pitchFamily="34" charset="-122"/>
                <a:sym typeface="Helvetica" panose="020B0604020202020204" pitchFamily="34" charset="0"/>
              </a:rPr>
              <a:t>中国特色社会主义植根于中华文化沃土，独特的文化传统注定了我们必然要走适合自己的发展道路。</a:t>
            </a:r>
            <a:endParaRPr lang="zh-CN" altLang="en-US" sz="2000" dirty="0">
              <a:solidFill>
                <a:srgbClr val="262626"/>
              </a:solidFill>
              <a:latin typeface="微软雅黑" panose="020B0503020204020204" pitchFamily="34" charset="-122"/>
              <a:ea typeface="微软雅黑" panose="020B0503020204020204" pitchFamily="34" charset="-122"/>
              <a:sym typeface="Helvetica"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par>
                          <p:cTn id="19" fill="hold">
                            <p:stCondLst>
                              <p:cond delay="3000"/>
                            </p:stCondLst>
                            <p:childTnLst>
                              <p:par>
                                <p:cTn id="20" presetID="10" presetClass="entr" presetSubtype="0" fill="hold" grpId="0" nodeType="afterEffect">
                                  <p:stCondLst>
                                    <p:cond delay="0"/>
                                  </p:stCondLst>
                                  <p:iterate type="wd">
                                    <p:tmPct val="10000"/>
                                  </p:iterate>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849"/>
                            </p:stCondLst>
                            <p:childTnLst>
                              <p:par>
                                <p:cTn id="30" presetID="53" presetClass="entr" presetSubtype="16"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par>
                          <p:cTn id="35" fill="hold">
                            <p:stCondLst>
                              <p:cond delay="4349"/>
                            </p:stCondLst>
                            <p:childTnLst>
                              <p:par>
                                <p:cTn id="36" presetID="53" presetClass="entr" presetSubtype="16"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Effect transition="in" filter="fade">
                                      <p:cBhvr>
                                        <p:cTn id="40" dur="500"/>
                                        <p:tgtEl>
                                          <p:spTgt spid="6"/>
                                        </p:tgtEl>
                                      </p:cBhvr>
                                    </p:animEffect>
                                  </p:childTnLst>
                                </p:cTn>
                              </p:par>
                            </p:childTnLst>
                          </p:cTn>
                        </p:par>
                        <p:par>
                          <p:cTn id="41" fill="hold">
                            <p:stCondLst>
                              <p:cond delay="4849"/>
                            </p:stCondLst>
                            <p:childTnLst>
                              <p:par>
                                <p:cTn id="42" presetID="10" presetClass="entr" presetSubtype="0" fill="hold" grpId="0" nodeType="afterEffect">
                                  <p:stCondLst>
                                    <p:cond delay="0"/>
                                  </p:stCondLst>
                                  <p:iterate type="wd">
                                    <p:tmPct val="10000"/>
                                  </p:iterate>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9" grpId="0" bldLvl="0" animBg="1"/>
      <p:bldP spid="12" grpId="0" bldLvl="0" animBg="1"/>
      <p:bldP spid="13" grpId="0" bldLvl="0" animBg="1"/>
      <p:bldP spid="24"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51305" y="366395"/>
            <a:ext cx="9087485" cy="460375"/>
          </a:xfrm>
          <a:prstGeom prst="rect">
            <a:avLst/>
          </a:prstGeom>
          <a:noFill/>
        </p:spPr>
        <p:txBody>
          <a:bodyPr wrap="square" rtlCol="0">
            <a:spAutoFit/>
          </a:bodyPr>
          <a:lstStyle/>
          <a:p>
            <a:pPr algn="l">
              <a:buClrTx/>
              <a:buSzTx/>
              <a:buFontTx/>
            </a:pPr>
            <a:r>
              <a:rPr kumimoji="1" lang="zh-CN" altLang="en-US" sz="2400" b="1" dirty="0">
                <a:solidFill>
                  <a:srgbClr val="C00000"/>
                </a:solidFill>
                <a:latin typeface="黑体" panose="02010609060101010101" charset="-122"/>
                <a:ea typeface="黑体" panose="02010609060101010101" charset="-122"/>
                <a:sym typeface="+mn-ea"/>
              </a:rPr>
              <a:t>坚持和发展中国特色社会主义是当代中国发展进步的根本方向</a:t>
            </a:r>
            <a:endParaRPr kumimoji="1" lang="zh-CN" altLang="en-US" sz="2400" b="1" dirty="0">
              <a:solidFill>
                <a:srgbClr val="C00000"/>
              </a:solidFill>
              <a:latin typeface="黑体" panose="02010609060101010101" charset="-122"/>
              <a:ea typeface="黑体" panose="02010609060101010101" charset="-122"/>
              <a:sym typeface="+mn-ea"/>
            </a:endParaRPr>
          </a:p>
        </p:txBody>
      </p:sp>
      <p:sp>
        <p:nvSpPr>
          <p:cNvPr id="7" name="圆角矩形 41"/>
          <p:cNvSpPr/>
          <p:nvPr/>
        </p:nvSpPr>
        <p:spPr bwMode="auto">
          <a:xfrm>
            <a:off x="777721" y="2436369"/>
            <a:ext cx="6508893" cy="2907799"/>
          </a:xfrm>
          <a:prstGeom prst="roundRect">
            <a:avLst>
              <a:gd name="adj" fmla="val 5293"/>
            </a:avLst>
          </a:prstGeom>
          <a:solidFill>
            <a:srgbClr val="F2F2F2"/>
          </a:solidFill>
          <a:ln w="9525">
            <a:solidFill>
              <a:srgbClr val="B51B25"/>
            </a:solidFill>
            <a:round/>
          </a:ln>
        </p:spPr>
        <p:txBody>
          <a:bodyPr/>
          <a:lstStyle/>
          <a:p>
            <a:pPr marL="0" marR="0" lvl="0" indent="0" defTabSz="4572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000" b="0" i="0" u="none" strike="noStrike" kern="0" cap="none" spc="0" normalizeH="0" baseline="0" noProof="0">
              <a:ln>
                <a:noFill/>
              </a:ln>
              <a:solidFill>
                <a:srgbClr val="535258"/>
              </a:solidFill>
              <a:effectLst/>
              <a:uLnTx/>
              <a:uFillTx/>
            </a:endParaRPr>
          </a:p>
        </p:txBody>
      </p:sp>
      <p:sp>
        <p:nvSpPr>
          <p:cNvPr id="8" name="矩形 7"/>
          <p:cNvSpPr/>
          <p:nvPr/>
        </p:nvSpPr>
        <p:spPr>
          <a:xfrm>
            <a:off x="890270" y="2482850"/>
            <a:ext cx="6141720" cy="2861310"/>
          </a:xfrm>
          <a:prstGeom prst="rect">
            <a:avLst/>
          </a:prstGeom>
          <a:noFill/>
        </p:spPr>
        <p:txBody>
          <a:bodyPr wrap="square" rtlCol="0">
            <a:spAutoFit/>
          </a:bodyPr>
          <a:lstStyle/>
          <a:p>
            <a:pPr indent="636905" fontAlgn="auto">
              <a:lnSpc>
                <a:spcPct val="150000"/>
              </a:lnSpc>
            </a:pPr>
            <a:r>
              <a:rPr lang="zh-CN" altLang="en-US" sz="2400" dirty="0" smtClean="0">
                <a:latin typeface="黑体" panose="02010609060101010101" charset="-122"/>
                <a:ea typeface="黑体" panose="02010609060101010101" charset="-122"/>
                <a:sym typeface="+mn-ea"/>
              </a:rPr>
              <a:t>党的十八大标志着中国</a:t>
            </a:r>
            <a:r>
              <a:rPr lang="zh-CN" altLang="en-US" sz="2400" dirty="0">
                <a:latin typeface="黑体" panose="02010609060101010101" charset="-122"/>
                <a:ea typeface="黑体" panose="02010609060101010101" charset="-122"/>
                <a:sym typeface="+mn-ea"/>
              </a:rPr>
              <a:t>特色社会主义</a:t>
            </a:r>
            <a:r>
              <a:rPr lang="zh-CN" altLang="en-US" sz="2400" dirty="0" smtClean="0">
                <a:latin typeface="黑体" panose="02010609060101010101" charset="-122"/>
                <a:ea typeface="黑体" panose="02010609060101010101" charset="-122"/>
                <a:sym typeface="+mn-ea"/>
              </a:rPr>
              <a:t>进入</a:t>
            </a:r>
            <a:r>
              <a:rPr lang="zh-CN" altLang="en-US" sz="2400" dirty="0" smtClean="0">
                <a:solidFill>
                  <a:srgbClr val="C00000"/>
                </a:solidFill>
                <a:uFillTx/>
                <a:latin typeface="黑体" panose="02010609060101010101" charset="-122"/>
                <a:ea typeface="黑体" panose="02010609060101010101" charset="-122"/>
                <a:sym typeface="+mn-ea"/>
              </a:rPr>
              <a:t>新时代</a:t>
            </a:r>
            <a:r>
              <a:rPr lang="zh-CN" altLang="en-US" sz="2400" dirty="0">
                <a:latin typeface="黑体" panose="02010609060101010101" charset="-122"/>
                <a:ea typeface="黑体" panose="02010609060101010101" charset="-122"/>
                <a:sym typeface="+mn-ea"/>
              </a:rPr>
              <a:t>，这是我国发展</a:t>
            </a:r>
            <a:r>
              <a:rPr lang="zh-CN" altLang="en-US" sz="2400" dirty="0">
                <a:solidFill>
                  <a:srgbClr val="C00000"/>
                </a:solidFill>
                <a:latin typeface="黑体" panose="02010609060101010101" charset="-122"/>
                <a:ea typeface="黑体" panose="02010609060101010101" charset="-122"/>
                <a:sym typeface="+mn-ea"/>
              </a:rPr>
              <a:t>新的历史方位</a:t>
            </a:r>
            <a:r>
              <a:rPr lang="zh-CN" altLang="en-US" sz="2400" dirty="0">
                <a:latin typeface="黑体" panose="02010609060101010101" charset="-122"/>
                <a:ea typeface="黑体" panose="02010609060101010101" charset="-122"/>
                <a:sym typeface="+mn-ea"/>
              </a:rPr>
              <a:t>。要在新的历史方位上实现新时代党的历史使命，就要高举中国特色社会主义伟大</a:t>
            </a:r>
            <a:r>
              <a:rPr lang="zh-CN" altLang="en-US" sz="2400" dirty="0" smtClean="0">
                <a:latin typeface="黑体" panose="02010609060101010101" charset="-122"/>
                <a:ea typeface="黑体" panose="02010609060101010101" charset="-122"/>
                <a:sym typeface="+mn-ea"/>
              </a:rPr>
              <a:t>旗帜。</a:t>
            </a:r>
            <a:endParaRPr lang="zh-CN" altLang="en-US" sz="2400" dirty="0" smtClean="0">
              <a:latin typeface="黑体" panose="02010609060101010101" charset="-122"/>
              <a:ea typeface="黑体" panose="02010609060101010101" charset="-122"/>
              <a:sym typeface="+mn-ea"/>
            </a:endParaRPr>
          </a:p>
          <a:p>
            <a:pPr indent="636905" fontAlgn="auto">
              <a:lnSpc>
                <a:spcPct val="150000"/>
              </a:lnSpc>
            </a:pPr>
            <a:r>
              <a:rPr lang="zh-CN" altLang="en-US" sz="2400" dirty="0">
                <a:solidFill>
                  <a:srgbClr val="C00000"/>
                </a:solidFill>
                <a:uFillTx/>
                <a:latin typeface="黑体" panose="02010609060101010101" charset="-122"/>
                <a:ea typeface="黑体" panose="02010609060101010101" charset="-122"/>
                <a:sym typeface="+mn-ea"/>
              </a:rPr>
              <a:t>中国特色社会主义从何而</a:t>
            </a:r>
            <a:r>
              <a:rPr lang="zh-CN" altLang="en-US" sz="2400" dirty="0">
                <a:solidFill>
                  <a:schemeClr val="accent1"/>
                </a:solidFill>
                <a:uFillTx/>
                <a:latin typeface="黑体" panose="02010609060101010101" charset="-122"/>
                <a:ea typeface="黑体" panose="02010609060101010101" charset="-122"/>
                <a:sym typeface="+mn-ea"/>
              </a:rPr>
              <a:t>来</a:t>
            </a:r>
            <a:r>
              <a:rPr lang="zh-CN" altLang="en-US" sz="2400" dirty="0">
                <a:solidFill>
                  <a:schemeClr val="accent1"/>
                </a:solidFill>
                <a:latin typeface="黑体" panose="02010609060101010101" charset="-122"/>
                <a:ea typeface="黑体" panose="02010609060101010101" charset="-122"/>
                <a:sym typeface="+mn-ea"/>
              </a:rPr>
              <a:t>？</a:t>
            </a:r>
            <a:endParaRPr lang="zh-CN" altLang="en-US" sz="2400" dirty="0">
              <a:solidFill>
                <a:schemeClr val="accent1"/>
              </a:solidFill>
              <a:latin typeface="黑体" panose="02010609060101010101" charset="-122"/>
              <a:ea typeface="黑体" panose="02010609060101010101" charset="-122"/>
              <a:sym typeface="+mn-ea"/>
            </a:endParaRPr>
          </a:p>
        </p:txBody>
      </p:sp>
      <p:sp>
        <p:nvSpPr>
          <p:cNvPr id="2" name="矩形 1"/>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2398" name="图片 9"/>
          <p:cNvPicPr>
            <a:picLocks noChangeAspect="1"/>
          </p:cNvPicPr>
          <p:nvPr/>
        </p:nvPicPr>
        <p:blipFill>
          <a:blip r:embed="rId1" cstate="print"/>
          <a:stretch>
            <a:fillRect/>
          </a:stretch>
        </p:blipFill>
        <p:spPr>
          <a:xfrm>
            <a:off x="7654925" y="1417320"/>
            <a:ext cx="4131945" cy="38182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edge">
                                      <p:cBhvr>
                                        <p:cTn id="18" dur="20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wedge">
                                      <p:cBhvr>
                                        <p:cTn id="23" dur="2000"/>
                                        <p:tgtEl>
                                          <p:spTgt spid="8">
                                            <p:txEl>
                                              <p:pRg st="1" end="1"/>
                                            </p:txEl>
                                          </p:spTgt>
                                        </p:tgtEl>
                                      </p:cBhvr>
                                    </p:animEffect>
                                  </p:childTnLst>
                                </p:cTn>
                              </p:par>
                              <p:par>
                                <p:cTn id="24" presetID="14" presetClass="entr" presetSubtype="10" fill="hold" nodeType="withEffect">
                                  <p:childTnLst>
                                    <p:set>
                                      <p:cBhvr>
                                        <p:cTn id="25" dur="1" fill="hold">
                                          <p:stCondLst>
                                            <p:cond delay="0"/>
                                          </p:stCondLst>
                                        </p:cTn>
                                        <p:tgtEl>
                                          <p:spTgt spid="2398"/>
                                        </p:tgtEl>
                                        <p:attrNameLst>
                                          <p:attrName>style.visibility</p:attrName>
                                        </p:attrNameLst>
                                      </p:cBhvr>
                                      <p:to>
                                        <p:strVal val="visible"/>
                                      </p:to>
                                    </p:set>
                                    <p:animEffect transition="in" filter="randombar(horizontal)">
                                      <p:cBhvr>
                                        <p:cTn id="26" dur="500"/>
                                        <p:tgtEl>
                                          <p:spTgt spid="2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1290" y="559953"/>
            <a:ext cx="10274482" cy="581057"/>
          </a:xfrm>
          <a:prstGeom prst="rect">
            <a:avLst/>
          </a:prstGeom>
        </p:spPr>
        <p:txBody>
          <a:bodyPr wrap="square">
            <a:spAutoFit/>
          </a:bodyPr>
          <a:lstStyle/>
          <a:p>
            <a:pPr lvl="0" algn="ctr">
              <a:lnSpc>
                <a:spcPct val="150000"/>
              </a:lnSpc>
            </a:pPr>
            <a:r>
              <a:rPr lang="en-US" altLang="zh-CN" sz="2400" b="1" dirty="0">
                <a:solidFill>
                  <a:schemeClr val="accent1"/>
                </a:solidFill>
                <a:latin typeface="微软雅黑" panose="020B0503020204020204" pitchFamily="34" charset="-122"/>
                <a:ea typeface="微软雅黑" panose="020B0503020204020204" pitchFamily="34" charset="-122"/>
              </a:rPr>
              <a:t>5. </a:t>
            </a:r>
            <a:r>
              <a:rPr lang="zh-CN" altLang="en-US" sz="2400" b="1" dirty="0">
                <a:solidFill>
                  <a:schemeClr val="accent1"/>
                </a:solidFill>
                <a:latin typeface="微软雅黑" panose="020B0503020204020204" pitchFamily="34" charset="-122"/>
                <a:ea typeface="微软雅黑" panose="020B0503020204020204" pitchFamily="34" charset="-122"/>
              </a:rPr>
              <a:t>中国特色社会主义是在对中华文明</a:t>
            </a:r>
            <a:r>
              <a:rPr lang="en-US" altLang="zh-CN" sz="2400" b="1" dirty="0">
                <a:solidFill>
                  <a:schemeClr val="accent1"/>
                </a:solidFill>
                <a:latin typeface="微软雅黑" panose="020B0503020204020204" pitchFamily="34" charset="-122"/>
                <a:ea typeface="微软雅黑" panose="020B0503020204020204" pitchFamily="34" charset="-122"/>
              </a:rPr>
              <a:t>5000</a:t>
            </a:r>
            <a:r>
              <a:rPr lang="zh-CN" altLang="en-US" sz="2400" b="1" dirty="0">
                <a:solidFill>
                  <a:schemeClr val="accent1"/>
                </a:solidFill>
                <a:latin typeface="微软雅黑" panose="020B0503020204020204" pitchFamily="34" charset="-122"/>
                <a:ea typeface="微软雅黑" panose="020B0503020204020204" pitchFamily="34" charset="-122"/>
              </a:rPr>
              <a:t>多年的传承发展中得来的</a:t>
            </a:r>
            <a:endParaRPr kumimoji="0" lang="zh-CN" altLang="en-US" sz="2400" b="1" i="0" u="none" strike="noStrike" kern="1200" cap="none" spc="0" normalizeH="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961390" y="1614805"/>
            <a:ext cx="10274300" cy="378460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lvl="0" indent="457200" algn="just" fontAlgn="base">
              <a:lnSpc>
                <a:spcPct val="150000"/>
              </a:lnSpc>
              <a:spcBef>
                <a:spcPct val="0"/>
              </a:spcBef>
              <a:spcAft>
                <a:spcPct val="0"/>
              </a:spcAft>
              <a:defRPr/>
            </a:pPr>
            <a:r>
              <a:rPr sz="2000"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中国传统思想文化中的优秀成分</a:t>
            </a:r>
            <a:r>
              <a:rPr sz="2000" dirty="0">
                <a:latin typeface="微软雅黑" panose="020B0503020204020204" pitchFamily="34" charset="-122"/>
                <a:ea typeface="微软雅黑" panose="020B0503020204020204" pitchFamily="34" charset="-122"/>
                <a:sym typeface="Helvetica" panose="020B0604020202020204" pitchFamily="34" charset="0"/>
              </a:rPr>
              <a:t>，</a:t>
            </a:r>
            <a:r>
              <a:rPr sz="2000" b="1" dirty="0">
                <a:latin typeface="微软雅黑" panose="020B0503020204020204" pitchFamily="34" charset="-122"/>
                <a:ea typeface="微软雅黑" panose="020B0503020204020204" pitchFamily="34" charset="-122"/>
                <a:sym typeface="Helvetica" panose="020B0604020202020204" pitchFamily="34" charset="0"/>
              </a:rPr>
              <a:t>对</a:t>
            </a:r>
            <a:r>
              <a:rPr sz="2000" dirty="0">
                <a:latin typeface="微软雅黑" panose="020B0503020204020204" pitchFamily="34" charset="-122"/>
                <a:ea typeface="微软雅黑" panose="020B0503020204020204" pitchFamily="34" charset="-122"/>
                <a:sym typeface="Helvetica" panose="020B0604020202020204" pitchFamily="34" charset="0"/>
              </a:rPr>
              <a:t>中华文明形成并延续发展几千年而从未中断，</a:t>
            </a:r>
            <a:r>
              <a:rPr sz="2000" b="1" dirty="0">
                <a:latin typeface="微软雅黑" panose="020B0503020204020204" pitchFamily="34" charset="-122"/>
                <a:ea typeface="微软雅黑" panose="020B0503020204020204" pitchFamily="34" charset="-122"/>
                <a:sym typeface="Helvetica" panose="020B0604020202020204" pitchFamily="34" charset="0"/>
              </a:rPr>
              <a:t>对</a:t>
            </a:r>
            <a:r>
              <a:rPr sz="2000" dirty="0">
                <a:latin typeface="微软雅黑" panose="020B0503020204020204" pitchFamily="34" charset="-122"/>
                <a:ea typeface="微软雅黑" panose="020B0503020204020204" pitchFamily="34" charset="-122"/>
                <a:sym typeface="Helvetica" panose="020B0604020202020204" pitchFamily="34" charset="0"/>
              </a:rPr>
              <a:t>形成和维护中国团结统一的政治局面，</a:t>
            </a:r>
            <a:r>
              <a:rPr sz="2000" b="1" dirty="0">
                <a:latin typeface="微软雅黑" panose="020B0503020204020204" pitchFamily="34" charset="-122"/>
                <a:ea typeface="微软雅黑" panose="020B0503020204020204" pitchFamily="34" charset="-122"/>
                <a:sym typeface="Helvetica" panose="020B0604020202020204" pitchFamily="34" charset="0"/>
              </a:rPr>
              <a:t>对</a:t>
            </a:r>
            <a:r>
              <a:rPr sz="2000" dirty="0">
                <a:latin typeface="微软雅黑" panose="020B0503020204020204" pitchFamily="34" charset="-122"/>
                <a:ea typeface="微软雅黑" panose="020B0503020204020204" pitchFamily="34" charset="-122"/>
                <a:sym typeface="Helvetica" panose="020B0604020202020204" pitchFamily="34" charset="0"/>
              </a:rPr>
              <a:t>形成和丰富中华民族精神、</a:t>
            </a:r>
            <a:r>
              <a:rPr sz="2000" b="1" dirty="0">
                <a:latin typeface="微软雅黑" panose="020B0503020204020204" pitchFamily="34" charset="-122"/>
                <a:ea typeface="微软雅黑" panose="020B0503020204020204" pitchFamily="34" charset="-122"/>
                <a:sym typeface="Helvetica" panose="020B0604020202020204" pitchFamily="34" charset="0"/>
              </a:rPr>
              <a:t>对</a:t>
            </a:r>
            <a:r>
              <a:rPr sz="2000" dirty="0">
                <a:latin typeface="微软雅黑" panose="020B0503020204020204" pitchFamily="34" charset="-122"/>
                <a:ea typeface="微软雅黑" panose="020B0503020204020204" pitchFamily="34" charset="-122"/>
                <a:sym typeface="Helvetica" panose="020B0604020202020204" pitchFamily="34" charset="0"/>
              </a:rPr>
              <a:t>激励中华儿女维护民族独立、反抗外来侵略，</a:t>
            </a:r>
            <a:r>
              <a:rPr sz="2000" b="1" dirty="0">
                <a:latin typeface="微软雅黑" panose="020B0503020204020204" pitchFamily="34" charset="-122"/>
                <a:ea typeface="微软雅黑" panose="020B0503020204020204" pitchFamily="34" charset="-122"/>
                <a:sym typeface="Helvetica" panose="020B0604020202020204" pitchFamily="34" charset="0"/>
              </a:rPr>
              <a:t>对</a:t>
            </a:r>
            <a:r>
              <a:rPr sz="2000" dirty="0">
                <a:latin typeface="微软雅黑" panose="020B0503020204020204" pitchFamily="34" charset="-122"/>
                <a:ea typeface="微软雅黑" panose="020B0503020204020204" pitchFamily="34" charset="-122"/>
                <a:sym typeface="Helvetica" panose="020B0604020202020204" pitchFamily="34" charset="0"/>
              </a:rPr>
              <a:t>推动中国社会发展进步、促进中国社会利益和社会关系平衡，都发挥了十分</a:t>
            </a:r>
            <a:r>
              <a:rPr sz="2000" b="1" dirty="0">
                <a:latin typeface="微软雅黑" panose="020B0503020204020204" pitchFamily="34" charset="-122"/>
                <a:ea typeface="微软雅黑" panose="020B0503020204020204" pitchFamily="34" charset="-122"/>
                <a:sym typeface="Helvetica" panose="020B0604020202020204" pitchFamily="34" charset="0"/>
              </a:rPr>
              <a:t>重要的作用</a:t>
            </a:r>
            <a:r>
              <a:rPr sz="2000" dirty="0">
                <a:latin typeface="微软雅黑" panose="020B0503020204020204" pitchFamily="34" charset="-122"/>
                <a:ea typeface="微软雅黑" panose="020B0503020204020204" pitchFamily="34" charset="-122"/>
                <a:sym typeface="Helvetica" panose="020B0604020202020204" pitchFamily="34" charset="0"/>
              </a:rPr>
              <a:t>。</a:t>
            </a:r>
            <a:endParaRPr sz="2000" dirty="0">
              <a:latin typeface="微软雅黑" panose="020B0503020204020204" pitchFamily="34" charset="-122"/>
              <a:ea typeface="微软雅黑" panose="020B0503020204020204" pitchFamily="34" charset="-122"/>
              <a:sym typeface="Helvetica" panose="020B0604020202020204" pitchFamily="34" charset="0"/>
            </a:endParaRPr>
          </a:p>
          <a:p>
            <a:pPr lvl="0" indent="457200" algn="just" fontAlgn="base">
              <a:lnSpc>
                <a:spcPct val="150000"/>
              </a:lnSpc>
              <a:spcBef>
                <a:spcPct val="0"/>
              </a:spcBef>
              <a:spcAft>
                <a:spcPct val="0"/>
              </a:spcAft>
              <a:defRPr/>
            </a:pPr>
            <a:r>
              <a:rPr sz="2000" dirty="0">
                <a:latin typeface="微软雅黑" panose="020B0503020204020204" pitchFamily="34" charset="-122"/>
                <a:ea typeface="微软雅黑" panose="020B0503020204020204" pitchFamily="34" charset="-122"/>
                <a:sym typeface="Helvetica" panose="020B0604020202020204" pitchFamily="34" charset="0"/>
              </a:rPr>
              <a:t>同时，中华优秀传统文化的丰富</a:t>
            </a:r>
            <a:r>
              <a:rPr sz="2000"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哲学思想、人文精神、传统美德</a:t>
            </a:r>
            <a:r>
              <a:rPr sz="2000" dirty="0">
                <a:latin typeface="微软雅黑" panose="020B0503020204020204" pitchFamily="34" charset="-122"/>
                <a:ea typeface="微软雅黑" panose="020B0503020204020204" pitchFamily="34" charset="-122"/>
                <a:sym typeface="Helvetica" panose="020B0604020202020204" pitchFamily="34" charset="0"/>
              </a:rPr>
              <a:t>等，是解决当代人类面临的共同难题的重要思想源泉，可以为全球治理和治国理政提供</a:t>
            </a:r>
            <a:r>
              <a:rPr sz="2000" b="1" dirty="0">
                <a:latin typeface="微软雅黑" panose="020B0503020204020204" pitchFamily="34" charset="-122"/>
                <a:ea typeface="微软雅黑" panose="020B0503020204020204" pitchFamily="34" charset="-122"/>
                <a:sym typeface="Helvetica" panose="020B0604020202020204" pitchFamily="34" charset="0"/>
              </a:rPr>
              <a:t>有益启发</a:t>
            </a:r>
            <a:r>
              <a:rPr sz="2000" dirty="0">
                <a:latin typeface="微软雅黑" panose="020B0503020204020204" pitchFamily="34" charset="-122"/>
                <a:ea typeface="微软雅黑" panose="020B0503020204020204" pitchFamily="34" charset="-122"/>
                <a:sym typeface="Helvetica" panose="020B0604020202020204" pitchFamily="34" charset="0"/>
              </a:rPr>
              <a:t>。</a:t>
            </a:r>
            <a:endParaRPr sz="2000" dirty="0">
              <a:latin typeface="微软雅黑" panose="020B0503020204020204" pitchFamily="34" charset="-122"/>
              <a:ea typeface="微软雅黑" panose="020B0503020204020204" pitchFamily="34" charset="-122"/>
              <a:sym typeface="Helvetica" panose="020B0604020202020204" pitchFamily="34" charset="0"/>
            </a:endParaRPr>
          </a:p>
          <a:p>
            <a:pPr lvl="0" indent="457200" algn="just" fontAlgn="base">
              <a:lnSpc>
                <a:spcPct val="150000"/>
              </a:lnSpc>
              <a:spcBef>
                <a:spcPct val="0"/>
              </a:spcBef>
              <a:spcAft>
                <a:spcPct val="0"/>
              </a:spcAft>
              <a:defRPr/>
            </a:pPr>
            <a:r>
              <a:rPr sz="2000"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优秀传统文化</a:t>
            </a:r>
            <a:r>
              <a:rPr sz="2000" dirty="0">
                <a:latin typeface="微软雅黑" panose="020B0503020204020204" pitchFamily="34" charset="-122"/>
                <a:ea typeface="微软雅黑" panose="020B0503020204020204" pitchFamily="34" charset="-122"/>
                <a:sym typeface="Helvetica" panose="020B0604020202020204" pitchFamily="34" charset="0"/>
              </a:rPr>
              <a:t>是一个国家、一个民族传承和发展的根本，必须对其进行</a:t>
            </a:r>
            <a:r>
              <a:rPr sz="2000"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创造性转化和创新性发展</a:t>
            </a:r>
            <a:r>
              <a:rPr sz="2000" dirty="0">
                <a:latin typeface="微软雅黑" panose="020B0503020204020204" pitchFamily="34" charset="-122"/>
                <a:ea typeface="微软雅黑" panose="020B0503020204020204" pitchFamily="34" charset="-122"/>
                <a:sym typeface="Helvetica" panose="020B0604020202020204" pitchFamily="34" charset="0"/>
              </a:rPr>
              <a:t>，使之成为新时代坚持和发展中国特色社会主义的</a:t>
            </a:r>
            <a:r>
              <a:rPr sz="2000" b="1" dirty="0">
                <a:latin typeface="微软雅黑" panose="020B0503020204020204" pitchFamily="34" charset="-122"/>
                <a:ea typeface="微软雅黑" panose="020B0503020204020204" pitchFamily="34" charset="-122"/>
                <a:sym typeface="Helvetica" panose="020B0604020202020204" pitchFamily="34" charset="0"/>
              </a:rPr>
              <a:t>宝贵资源</a:t>
            </a:r>
            <a:r>
              <a:rPr sz="2000" dirty="0">
                <a:latin typeface="微软雅黑" panose="020B0503020204020204" pitchFamily="34" charset="-122"/>
                <a:ea typeface="微软雅黑" panose="020B0503020204020204" pitchFamily="34" charset="-122"/>
                <a:sym typeface="Helvetica" panose="020B0604020202020204" pitchFamily="34" charset="0"/>
              </a:rPr>
              <a:t>。</a:t>
            </a:r>
            <a:endParaRPr sz="2000" dirty="0">
              <a:latin typeface="微软雅黑" panose="020B0503020204020204" pitchFamily="34" charset="-122"/>
              <a:ea typeface="微软雅黑" panose="020B0503020204020204" pitchFamily="34" charset="-122"/>
              <a:sym typeface="Helvetica"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2099"/>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4135" y="826135"/>
            <a:ext cx="9524365" cy="3322955"/>
          </a:xfrm>
          <a:prstGeom prst="rect">
            <a:avLst/>
          </a:prstGeom>
        </p:spPr>
        <p:txBody>
          <a:bodyPr wrap="square">
            <a:spAutoFit/>
          </a:bodyPr>
          <a:lstStyle/>
          <a:p>
            <a:pPr lvl="0" indent="457200" algn="just" fontAlgn="base">
              <a:lnSpc>
                <a:spcPct val="150000"/>
              </a:lnSpc>
              <a:spcBef>
                <a:spcPct val="0"/>
              </a:spcBef>
              <a:spcAft>
                <a:spcPct val="0"/>
              </a:spcAft>
              <a:defRPr/>
            </a:pPr>
            <a:r>
              <a:rPr lang="zh-CN" altLang="en-US" sz="2000" dirty="0">
                <a:solidFill>
                  <a:prstClr val="black"/>
                </a:solidFill>
                <a:latin typeface="微软雅黑" panose="020B0503020204020204" pitchFamily="34" charset="-122"/>
                <a:ea typeface="微软雅黑" panose="020B0503020204020204" pitchFamily="34" charset="-122"/>
                <a:sym typeface="Helvetica" panose="020B0604020202020204" pitchFamily="34" charset="0"/>
              </a:rPr>
              <a:t> </a:t>
            </a:r>
            <a:r>
              <a:rPr lang="zh-CN" altLang="en-US" sz="2000" dirty="0">
                <a:latin typeface="微软雅黑" panose="020B0503020204020204" pitchFamily="34" charset="-122"/>
                <a:ea typeface="微软雅黑" panose="020B0503020204020204" pitchFamily="34" charset="-122"/>
                <a:sym typeface="Helvetica" panose="020B0604020202020204" pitchFamily="34" charset="0"/>
              </a:rPr>
              <a:t>厘清</a:t>
            </a:r>
            <a:r>
              <a:rPr lang="zh-CN" altLang="en-US" sz="2000"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中国特色社会主义的历史渊源和发展演进</a:t>
            </a:r>
            <a:r>
              <a:rPr lang="zh-CN" altLang="en-US" sz="2000" dirty="0">
                <a:latin typeface="微软雅黑" panose="020B0503020204020204" pitchFamily="34" charset="-122"/>
                <a:ea typeface="微软雅黑" panose="020B0503020204020204" pitchFamily="34" charset="-122"/>
                <a:sym typeface="Helvetica" panose="020B0604020202020204" pitchFamily="34" charset="0"/>
              </a:rPr>
              <a:t>，就能明白我们党在推进革命、建设、改革的进程中，是怎样经过反复比较和总结、历史地选择了马克思主义、选择了社会主义道路的；是怎样把马克思主义基本原理同中国实际和时代特征结合起来、同中华优秀传统文化结合起来、独立自主走自己的路的；是怎样历尽千辛万苦、付出巨大代价，开创和发展中国特色社会主义的。</a:t>
            </a:r>
            <a:endParaRPr lang="zh-CN" altLang="en-US" sz="2000" dirty="0">
              <a:latin typeface="微软雅黑" panose="020B0503020204020204" pitchFamily="34" charset="-122"/>
              <a:ea typeface="微软雅黑" panose="020B0503020204020204" pitchFamily="34" charset="-122"/>
              <a:sym typeface="Helvetica" panose="020B0604020202020204" pitchFamily="34" charset="0"/>
            </a:endParaRPr>
          </a:p>
          <a:p>
            <a:pPr lvl="0" indent="457200" algn="just" fontAlgn="base">
              <a:lnSpc>
                <a:spcPct val="150000"/>
              </a:lnSpc>
              <a:spcBef>
                <a:spcPct val="0"/>
              </a:spcBef>
              <a:spcAft>
                <a:spcPct val="0"/>
              </a:spcAft>
              <a:defRPr/>
            </a:pPr>
            <a:r>
              <a:rPr lang="zh-CN" altLang="en-US" sz="2000"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只有社会主义才能救中国，只有坚持和发展中国特色社会主义才能实现中华民族伟大复兴</a:t>
            </a:r>
            <a:r>
              <a:rPr lang="zh-CN" altLang="en-US" sz="2000" dirty="0">
                <a:latin typeface="微软雅黑" panose="020B0503020204020204" pitchFamily="34" charset="-122"/>
                <a:ea typeface="微软雅黑" panose="020B0503020204020204" pitchFamily="34" charset="-122"/>
                <a:sym typeface="Helvetica" panose="020B0604020202020204" pitchFamily="34" charset="0"/>
              </a:rPr>
              <a:t>，这既是历史的结论，也是人民的选择。</a:t>
            </a:r>
            <a:endParaRPr lang="zh-CN" altLang="en-US" sz="2000" dirty="0">
              <a:latin typeface="微软雅黑" panose="020B0503020204020204" pitchFamily="34" charset="-122"/>
              <a:ea typeface="微软雅黑" panose="020B0503020204020204" pitchFamily="34" charset="-122"/>
              <a:sym typeface="Helvetica" panose="020B0604020202020204" pitchFamily="34" charset="0"/>
            </a:endParaRPr>
          </a:p>
        </p:txBody>
      </p:sp>
      <p:grpSp>
        <p:nvGrpSpPr>
          <p:cNvPr id="23" name="组合 22"/>
          <p:cNvGrpSpPr/>
          <p:nvPr/>
        </p:nvGrpSpPr>
        <p:grpSpPr>
          <a:xfrm>
            <a:off x="1758983" y="4272669"/>
            <a:ext cx="3308091" cy="1667026"/>
            <a:chOff x="1845343" y="3714179"/>
            <a:chExt cx="3308091" cy="1667026"/>
          </a:xfrm>
          <a:solidFill>
            <a:schemeClr val="accent2">
              <a:lumMod val="75000"/>
            </a:schemeClr>
          </a:solidFill>
        </p:grpSpPr>
        <p:sp>
          <p:nvSpPr>
            <p:cNvPr id="13" name="ïṥḻiḓé"/>
            <p:cNvSpPr/>
            <p:nvPr/>
          </p:nvSpPr>
          <p:spPr>
            <a:xfrm>
              <a:off x="1845343" y="3714179"/>
              <a:ext cx="3308091" cy="1667026"/>
            </a:xfrm>
            <a:custGeom>
              <a:avLst/>
              <a:gdLst>
                <a:gd name="connsiteX0" fmla="*/ 101734 w 2806603"/>
                <a:gd name="connsiteY0" fmla="*/ 0 h 1296144"/>
                <a:gd name="connsiteX1" fmla="*/ 2158531 w 2806603"/>
                <a:gd name="connsiteY1" fmla="*/ 0 h 1296144"/>
                <a:gd name="connsiteX2" fmla="*/ 2806603 w 2806603"/>
                <a:gd name="connsiteY2" fmla="*/ 648072 h 1296144"/>
                <a:gd name="connsiteX3" fmla="*/ 2158531 w 2806603"/>
                <a:gd name="connsiteY3" fmla="*/ 1296144 h 1296144"/>
                <a:gd name="connsiteX4" fmla="*/ 101734 w 2806603"/>
                <a:gd name="connsiteY4" fmla="*/ 1296144 h 1296144"/>
                <a:gd name="connsiteX5" fmla="*/ 0 w 2806603"/>
                <a:gd name="connsiteY5" fmla="*/ 1194410 h 1296144"/>
                <a:gd name="connsiteX6" fmla="*/ 0 w 2806603"/>
                <a:gd name="connsiteY6" fmla="*/ 101734 h 1296144"/>
                <a:gd name="connsiteX7" fmla="*/ 101734 w 2806603"/>
                <a:gd name="connsiteY7" fmla="*/ 0 h 12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6603" h="1296144">
                  <a:moveTo>
                    <a:pt x="101734" y="0"/>
                  </a:moveTo>
                  <a:lnTo>
                    <a:pt x="2158531" y="0"/>
                  </a:lnTo>
                  <a:lnTo>
                    <a:pt x="2806603" y="648072"/>
                  </a:lnTo>
                  <a:lnTo>
                    <a:pt x="2158531" y="1296144"/>
                  </a:lnTo>
                  <a:lnTo>
                    <a:pt x="101734" y="1296144"/>
                  </a:lnTo>
                  <a:cubicBezTo>
                    <a:pt x="45548" y="1296144"/>
                    <a:pt x="0" y="1250596"/>
                    <a:pt x="0" y="1194410"/>
                  </a:cubicBezTo>
                  <a:lnTo>
                    <a:pt x="0" y="101734"/>
                  </a:lnTo>
                  <a:cubicBezTo>
                    <a:pt x="0" y="45548"/>
                    <a:pt x="45548" y="0"/>
                    <a:pt x="101734" y="0"/>
                  </a:cubicBezTo>
                  <a:close/>
                </a:path>
              </a:pathLst>
            </a:custGeom>
            <a:grp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endParaRPr lang="zh-CN" altLang="en-US" sz="1400" b="1" dirty="0">
                <a:solidFill>
                  <a:schemeClr val="bg1"/>
                </a:solidFill>
              </a:endParaRPr>
            </a:p>
          </p:txBody>
        </p:sp>
        <p:sp>
          <p:nvSpPr>
            <p:cNvPr id="3" name="矩形 2"/>
            <p:cNvSpPr/>
            <p:nvPr/>
          </p:nvSpPr>
          <p:spPr>
            <a:xfrm>
              <a:off x="2128339" y="4255302"/>
              <a:ext cx="2358338" cy="584775"/>
            </a:xfrm>
            <a:prstGeom prst="rect">
              <a:avLst/>
            </a:prstGeom>
            <a:grpFill/>
          </p:spPr>
          <p:txBody>
            <a:bodyPr wrap="none">
              <a:spAutoFit/>
            </a:bodyPr>
            <a:lstStyle/>
            <a:p>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历史的结论 </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924095" y="4265515"/>
            <a:ext cx="3689636" cy="1667026"/>
            <a:chOff x="7010455" y="3707025"/>
            <a:chExt cx="3689636" cy="1667026"/>
          </a:xfrm>
        </p:grpSpPr>
        <p:sp>
          <p:nvSpPr>
            <p:cNvPr id="18" name="îṡļîḍè"/>
            <p:cNvSpPr/>
            <p:nvPr/>
          </p:nvSpPr>
          <p:spPr>
            <a:xfrm flipH="1">
              <a:off x="7010455" y="3707025"/>
              <a:ext cx="3336200" cy="1667026"/>
            </a:xfrm>
            <a:custGeom>
              <a:avLst/>
              <a:gdLst>
                <a:gd name="connsiteX0" fmla="*/ 101734 w 2806603"/>
                <a:gd name="connsiteY0" fmla="*/ 0 h 1296144"/>
                <a:gd name="connsiteX1" fmla="*/ 2158531 w 2806603"/>
                <a:gd name="connsiteY1" fmla="*/ 0 h 1296144"/>
                <a:gd name="connsiteX2" fmla="*/ 2806603 w 2806603"/>
                <a:gd name="connsiteY2" fmla="*/ 648072 h 1296144"/>
                <a:gd name="connsiteX3" fmla="*/ 2158531 w 2806603"/>
                <a:gd name="connsiteY3" fmla="*/ 1296144 h 1296144"/>
                <a:gd name="connsiteX4" fmla="*/ 101734 w 2806603"/>
                <a:gd name="connsiteY4" fmla="*/ 1296144 h 1296144"/>
                <a:gd name="connsiteX5" fmla="*/ 0 w 2806603"/>
                <a:gd name="connsiteY5" fmla="*/ 1194410 h 1296144"/>
                <a:gd name="connsiteX6" fmla="*/ 0 w 2806603"/>
                <a:gd name="connsiteY6" fmla="*/ 101734 h 1296144"/>
                <a:gd name="connsiteX7" fmla="*/ 101734 w 2806603"/>
                <a:gd name="connsiteY7" fmla="*/ 0 h 12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6603" h="1296144">
                  <a:moveTo>
                    <a:pt x="101734" y="0"/>
                  </a:moveTo>
                  <a:lnTo>
                    <a:pt x="2158531" y="0"/>
                  </a:lnTo>
                  <a:lnTo>
                    <a:pt x="2806603" y="648072"/>
                  </a:lnTo>
                  <a:lnTo>
                    <a:pt x="2158531" y="1296144"/>
                  </a:lnTo>
                  <a:lnTo>
                    <a:pt x="101734" y="1296144"/>
                  </a:lnTo>
                  <a:cubicBezTo>
                    <a:pt x="45548" y="1296144"/>
                    <a:pt x="0" y="1250596"/>
                    <a:pt x="0" y="1194410"/>
                  </a:cubicBezTo>
                  <a:lnTo>
                    <a:pt x="0" y="101734"/>
                  </a:lnTo>
                  <a:cubicBezTo>
                    <a:pt x="0" y="45548"/>
                    <a:pt x="45548" y="0"/>
                    <a:pt x="101734" y="0"/>
                  </a:cubicBezTo>
                  <a:close/>
                </a:path>
              </a:pathLst>
            </a:custGeom>
            <a:solidFill>
              <a:srgbClr val="C00000"/>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r"/>
              <a:endParaRPr lang="zh-CN" altLang="en-US" sz="1400" b="1" dirty="0">
                <a:solidFill>
                  <a:schemeClr val="bg1"/>
                </a:solidFill>
              </a:endParaRPr>
            </a:p>
          </p:txBody>
        </p:sp>
        <p:sp>
          <p:nvSpPr>
            <p:cNvPr id="11" name="矩形 10"/>
            <p:cNvSpPr/>
            <p:nvPr/>
          </p:nvSpPr>
          <p:spPr>
            <a:xfrm>
              <a:off x="7010455" y="4245590"/>
              <a:ext cx="3689636" cy="583565"/>
            </a:xfrm>
            <a:prstGeom prst="rect">
              <a:avLst/>
            </a:prstGeom>
          </p:spPr>
          <p:txBody>
            <a:bodyPr wrap="square">
              <a:spAutoFit/>
            </a:bodyPr>
            <a:lstStyle/>
            <a:p>
              <a:pPr algn="ct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人民的选择</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2" name="星形: 五角 21"/>
          <p:cNvSpPr/>
          <p:nvPr/>
        </p:nvSpPr>
        <p:spPr>
          <a:xfrm>
            <a:off x="5328827" y="4425368"/>
            <a:ext cx="1361625" cy="1361625"/>
          </a:xfrm>
          <a:prstGeom prst="star5">
            <a:avLst/>
          </a:prstGeom>
          <a:solidFill>
            <a:srgbClr val="FF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1600"/>
                            </p:stCondLst>
                            <p:childTnLst>
                              <p:par>
                                <p:cTn id="9" presetID="53" presetClass="entr" presetSubtype="16"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2100"/>
                            </p:stCondLst>
                            <p:childTnLst>
                              <p:par>
                                <p:cTn id="15" presetID="22" presetClass="entr" presetSubtype="2"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childTnLst>
                          </p:cTn>
                        </p:par>
                        <p:par>
                          <p:cTn id="18" fill="hold">
                            <p:stCondLst>
                              <p:cond delay="12600"/>
                            </p:stCondLst>
                            <p:childTnLst>
                              <p:par>
                                <p:cTn id="19" presetID="22" presetClass="entr" presetSubtype="8"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4285" y="2807970"/>
            <a:ext cx="9664065" cy="1419860"/>
          </a:xfrm>
          <a:prstGeom prst="rect">
            <a:avLst/>
          </a:prstGeom>
        </p:spPr>
        <p:txBody>
          <a:bodyPr wrap="square">
            <a:spAutoFit/>
          </a:bodyPr>
          <a:lstStyle/>
          <a:p>
            <a:pPr algn="ctr">
              <a:lnSpc>
                <a:spcPct val="120000"/>
              </a:lnSpc>
            </a:pPr>
            <a:r>
              <a:rPr lang="zh-CN" altLang="en-US" sz="3600" b="1" spc="700" dirty="0">
                <a:solidFill>
                  <a:schemeClr val="tx1">
                    <a:lumMod val="85000"/>
                    <a:lumOff val="15000"/>
                  </a:schemeClr>
                </a:solidFill>
                <a:latin typeface="黑体" panose="02010609060101010101" charset="-122"/>
                <a:ea typeface="黑体" panose="02010609060101010101" charset="-122"/>
                <a:cs typeface="微软雅黑" panose="020B0503020204020204" pitchFamily="34" charset="-122"/>
              </a:rPr>
              <a:t>中国特色社会主义管不管用、有没有效，实践是最好的试金石</a:t>
            </a:r>
            <a:endParaRPr lang="zh-CN" altLang="en-US" sz="3600" b="1" spc="700" dirty="0">
              <a:solidFill>
                <a:schemeClr val="tx1">
                  <a:lumMod val="85000"/>
                  <a:lumOff val="15000"/>
                </a:schemeClr>
              </a:solidFill>
              <a:latin typeface="黑体" panose="02010609060101010101" charset="-122"/>
              <a:ea typeface="黑体" panose="02010609060101010101" charset="-122"/>
              <a:cs typeface="微软雅黑" panose="020B0503020204020204" pitchFamily="34" charset="-122"/>
            </a:endParaRPr>
          </a:p>
        </p:txBody>
      </p:sp>
      <p:sp>
        <p:nvSpPr>
          <p:cNvPr id="2" name="TextBox 100"/>
          <p:cNvSpPr txBox="1">
            <a:spLocks noChangeArrowheads="1"/>
          </p:cNvSpPr>
          <p:nvPr/>
        </p:nvSpPr>
        <p:spPr bwMode="auto">
          <a:xfrm>
            <a:off x="781685" y="1440815"/>
            <a:ext cx="10285730" cy="68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lvl="0" algn="ctr" fontAlgn="base">
              <a:lnSpc>
                <a:spcPct val="120000"/>
              </a:lnSpc>
              <a:defRPr/>
            </a:pPr>
            <a:r>
              <a:rPr lang="zh-CN" altLang="en-US" sz="3200" b="1" dirty="0">
                <a:solidFill>
                  <a:srgbClr val="C00000"/>
                </a:solidFill>
                <a:latin typeface="微软雅黑" panose="020B0503020204020204" pitchFamily="34" charset="-122"/>
                <a:ea typeface="微软雅黑" panose="020B0503020204020204" pitchFamily="34" charset="-122"/>
              </a:rPr>
              <a:t>（二）中国特色社会主义道路走得对、走得通、走得好</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1051635" y="2705523"/>
            <a:ext cx="10080000"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649"/>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2149"/>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剪去对角 10"/>
          <p:cNvSpPr/>
          <p:nvPr/>
        </p:nvSpPr>
        <p:spPr>
          <a:xfrm>
            <a:off x="1043650" y="2405319"/>
            <a:ext cx="10104698" cy="3561508"/>
          </a:xfrm>
          <a:prstGeom prst="snip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1612284" y="728468"/>
            <a:ext cx="8967432" cy="1198880"/>
          </a:xfrm>
          <a:prstGeom prst="rect">
            <a:avLst/>
          </a:prstGeom>
        </p:spPr>
        <p:txBody>
          <a:bodyPr wrap="square">
            <a:spAutoFit/>
          </a:bodyPr>
          <a:lstStyle/>
          <a:p>
            <a:pPr algn="ct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中国特色社会主义是不是好，要看事实，要看中国人民的判断，而不是看那些戴着有色眼镜的人的主观臆断</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2" name="矩形 1"/>
          <p:cNvSpPr/>
          <p:nvPr/>
        </p:nvSpPr>
        <p:spPr>
          <a:xfrm>
            <a:off x="1612900" y="2405380"/>
            <a:ext cx="9433560" cy="3636645"/>
          </a:xfrm>
          <a:prstGeom prst="rect">
            <a:avLst/>
          </a:prstGeom>
        </p:spPr>
        <p:txBody>
          <a:bodyPr wrap="square">
            <a:spAutoFit/>
          </a:bodyPr>
          <a:lstStyle/>
          <a:p>
            <a:pPr lvl="0" algn="just" fontAlgn="base">
              <a:lnSpc>
                <a:spcPct val="160000"/>
              </a:lnSpc>
              <a:spcBef>
                <a:spcPct val="0"/>
              </a:spcBef>
              <a:spcAft>
                <a:spcPct val="0"/>
              </a:spcAft>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a:t>
            </a:r>
            <a:r>
              <a:rPr lang="zh-CN" altLang="en-US" sz="20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鞋子合不合脚，自己穿了才知道</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。”一个国家的发展道路合不合适，只有这个国家的人民才最有发言权。</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改革开放40多年来，中国特色社会主义取得了巨大成就，这是它得以站得住、行得远的重要实践基础。</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我们党团结带领全国各族人民，高举中国特色社会主义伟大旗帜，不懈奋斗，推动我国经济实力、科技实力、国防实力、综合国力进入世界前列，推动我国国际地位实现前所未有的提升，中华民族正以崭新姿态屹立于世界的东方。</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lvl="0" algn="just" fontAlgn="base">
              <a:lnSpc>
                <a:spcPct val="160000"/>
              </a:lnSpc>
              <a:spcBef>
                <a:spcPct val="0"/>
              </a:spcBef>
              <a:spcAft>
                <a:spcPct val="0"/>
              </a:spcAft>
              <a:defRPr/>
            </a:pPr>
            <a:r>
              <a:rPr lang="en-US" altLang="zh-CN" sz="2400" b="1" dirty="0">
                <a:solidFill>
                  <a:srgbClr val="C00000"/>
                </a:solidFill>
                <a:uFillTx/>
                <a:latin typeface="微软雅黑" panose="020B0503020204020204" pitchFamily="34" charset="-122"/>
                <a:ea typeface="微软雅黑" panose="020B0503020204020204" pitchFamily="34" charset="-122"/>
                <a:sym typeface="Helvetica" panose="020B0604020202020204" pitchFamily="34" charset="0"/>
              </a:rPr>
              <a:t>       </a:t>
            </a:r>
            <a:r>
              <a:rPr lang="zh-CN" altLang="en-US" sz="2400" b="1" dirty="0">
                <a:solidFill>
                  <a:srgbClr val="C00000"/>
                </a:solidFill>
                <a:uFillTx/>
                <a:latin typeface="微软雅黑" panose="020B0503020204020204" pitchFamily="34" charset="-122"/>
                <a:ea typeface="微软雅黑" panose="020B0503020204020204" pitchFamily="34" charset="-122"/>
                <a:sym typeface="Helvetica" panose="020B0604020202020204" pitchFamily="34" charset="0"/>
              </a:rPr>
              <a:t>我们创造了世所罕见的</a:t>
            </a:r>
            <a:r>
              <a:rPr lang="en-US" altLang="zh-CN" sz="2400" b="1" dirty="0">
                <a:solidFill>
                  <a:srgbClr val="C00000"/>
                </a:solidFill>
                <a:uFillTx/>
                <a:latin typeface="微软雅黑" panose="020B0503020204020204" pitchFamily="34" charset="-122"/>
                <a:ea typeface="微软雅黑" panose="020B0503020204020204" pitchFamily="34" charset="-122"/>
                <a:sym typeface="Helvetica" panose="020B0604020202020204" pitchFamily="34" charset="0"/>
              </a:rPr>
              <a:t>“</a:t>
            </a:r>
            <a:r>
              <a:rPr lang="zh-CN" altLang="en-US" sz="2400" b="1" dirty="0">
                <a:solidFill>
                  <a:srgbClr val="C00000"/>
                </a:solidFill>
                <a:uFillTx/>
                <a:latin typeface="微软雅黑" panose="020B0503020204020204" pitchFamily="34" charset="-122"/>
                <a:ea typeface="微软雅黑" panose="020B0503020204020204" pitchFamily="34" charset="-122"/>
                <a:sym typeface="Helvetica" panose="020B0604020202020204" pitchFamily="34" charset="0"/>
              </a:rPr>
              <a:t>两大奇迹</a:t>
            </a:r>
            <a:r>
              <a:rPr lang="en-US" altLang="zh-CN" sz="2400" b="1" dirty="0" smtClean="0">
                <a:solidFill>
                  <a:srgbClr val="C00000"/>
                </a:solidFill>
                <a:uFillTx/>
                <a:latin typeface="微软雅黑" panose="020B0503020204020204" pitchFamily="34" charset="-122"/>
                <a:ea typeface="微软雅黑" panose="020B0503020204020204" pitchFamily="34" charset="-122"/>
                <a:sym typeface="Helvetica" panose="020B0604020202020204" pitchFamily="34" charset="0"/>
              </a:rPr>
              <a:t>”</a:t>
            </a:r>
            <a:endParaRPr lang="zh-CN" altLang="en-US" sz="2400" b="1" dirty="0" smtClean="0">
              <a:solidFill>
                <a:srgbClr val="C00000"/>
              </a:solidFill>
              <a:uFillTx/>
              <a:latin typeface="微软雅黑" panose="020B0503020204020204" pitchFamily="34" charset="-122"/>
              <a:ea typeface="微软雅黑" panose="020B0503020204020204" pitchFamily="34" charset="-122"/>
              <a:sym typeface="Helvetica" panose="020B0604020202020204" pitchFamily="34" charset="0"/>
            </a:endParaRPr>
          </a:p>
        </p:txBody>
      </p:sp>
      <p:cxnSp>
        <p:nvCxnSpPr>
          <p:cNvPr id="13" name="直接连接符 12"/>
          <p:cNvCxnSpPr/>
          <p:nvPr/>
        </p:nvCxnSpPr>
        <p:spPr>
          <a:xfrm>
            <a:off x="1075754" y="1983384"/>
            <a:ext cx="10072594" cy="0"/>
          </a:xfrm>
          <a:prstGeom prst="line">
            <a:avLst/>
          </a:prstGeom>
          <a:ln w="6350">
            <a:solidFill>
              <a:srgbClr val="C00000"/>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2799"/>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par>
                          <p:cTn id="12" fill="hold">
                            <p:stCondLst>
                              <p:cond delay="3299"/>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 calcmode="lin" valueType="num">
                                      <p:cBhvr additive="base">
                                        <p:cTn id="20"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21" dur="500"/>
                                        <p:tgtEl>
                                          <p:spTgt spid="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 calcmode="lin" valueType="num">
                                      <p:cBhvr additive="base">
                                        <p:cTn id="26"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90880" y="339725"/>
            <a:ext cx="10732135" cy="1106805"/>
          </a:xfrm>
          <a:prstGeom prst="rect">
            <a:avLst/>
          </a:prstGeom>
          <a:noFill/>
        </p:spPr>
        <p:txBody>
          <a:bodyPr wrap="square" rtlCol="0">
            <a:spAutoFit/>
          </a:bodyPr>
          <a:lstStyle/>
          <a:p>
            <a:pPr algn="ctr" eaLnBrk="1" hangingPunct="1">
              <a:lnSpc>
                <a:spcPct val="150000"/>
              </a:lnSpc>
            </a:pPr>
            <a:r>
              <a:rPr lang="zh-CN" altLang="en-US" sz="24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rPr>
              <a:t>中国特色社会主义创造了世所罕见的</a:t>
            </a:r>
            <a:r>
              <a:rPr lang="en-US" altLang="zh-CN" sz="24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rPr>
              <a:t>“</a:t>
            </a:r>
            <a:r>
              <a:rPr lang="zh-CN" altLang="en-US" sz="24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rPr>
              <a:t>两大奇迹</a:t>
            </a:r>
            <a:r>
              <a:rPr lang="en-US" altLang="zh-CN" sz="24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rPr>
              <a:t>”</a:t>
            </a:r>
            <a:endParaRPr lang="zh-CN" altLang="en-US" sz="24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endParaRPr>
          </a:p>
          <a:p>
            <a:pPr algn="ctr" eaLnBrk="1" hangingPunct="1">
              <a:lnSpc>
                <a:spcPct val="150000"/>
              </a:lnSpc>
            </a:pPr>
            <a:r>
              <a:rPr lang="zh-CN" altLang="en-US" sz="20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rPr>
              <a:t>经济快速发展奇迹</a:t>
            </a:r>
            <a:r>
              <a:rPr lang="en-US" altLang="zh-CN" sz="20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rPr>
              <a:t> </a:t>
            </a:r>
            <a:r>
              <a:rPr lang="zh-CN" altLang="en-US" sz="20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rPr>
              <a:t>（增速遥遥领先）</a:t>
            </a:r>
            <a:r>
              <a:rPr lang="en-US" altLang="zh-CN" sz="20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rPr>
              <a:t>              </a:t>
            </a:r>
            <a:r>
              <a:rPr lang="zh-CN" altLang="en-US" sz="20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rPr>
              <a:t>社会长期稳定奇迹</a:t>
            </a:r>
            <a:r>
              <a:rPr lang="en-US" altLang="zh-CN" sz="20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rPr>
              <a:t> </a:t>
            </a:r>
            <a:r>
              <a:rPr lang="zh-CN" altLang="en-US" sz="20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rPr>
              <a:t>（风景这边独好）</a:t>
            </a:r>
            <a:endParaRPr lang="en-US" altLang="zh-CN" sz="2000" b="1" noProof="0" dirty="0">
              <a:ln>
                <a:noFill/>
              </a:ln>
              <a:solidFill>
                <a:srgbClr val="C00000"/>
              </a:solidFill>
              <a:effectLst/>
              <a:uLnTx/>
              <a:uFillTx/>
              <a:latin typeface="黑体" panose="02010609060101010101" charset="-122"/>
              <a:ea typeface="黑体" panose="02010609060101010101" charset="-122"/>
              <a:cs typeface="黑体" panose="02010609060101010101" charset="-122"/>
              <a:sym typeface="+mn-lt"/>
            </a:endParaRPr>
          </a:p>
        </p:txBody>
      </p:sp>
      <p:sp>
        <p:nvSpPr>
          <p:cNvPr id="9" name="矩形 8"/>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sym typeface="微软雅黑" panose="020B0503020204020204" pitchFamily="34" charset="-122"/>
            </a:endParaRPr>
          </a:p>
        </p:txBody>
      </p:sp>
      <p:grpSp>
        <p:nvGrpSpPr>
          <p:cNvPr id="17" name="组合 16"/>
          <p:cNvGrpSpPr/>
          <p:nvPr/>
        </p:nvGrpSpPr>
        <p:grpSpPr>
          <a:xfrm>
            <a:off x="4133215" y="1978025"/>
            <a:ext cx="4117975" cy="3940175"/>
            <a:chOff x="5892" y="2687"/>
            <a:chExt cx="6768" cy="6802"/>
          </a:xfrm>
        </p:grpSpPr>
        <p:cxnSp>
          <p:nvCxnSpPr>
            <p:cNvPr id="3" name="直接连接符 2"/>
            <p:cNvCxnSpPr/>
            <p:nvPr/>
          </p:nvCxnSpPr>
          <p:spPr>
            <a:xfrm>
              <a:off x="9600" y="2687"/>
              <a:ext cx="0" cy="2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9600" y="7635"/>
              <a:ext cx="0" cy="18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5892" y="6217"/>
              <a:ext cx="28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10253" y="4193"/>
              <a:ext cx="1398" cy="13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10517" y="6217"/>
              <a:ext cx="193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7349" y="6692"/>
              <a:ext cx="1520" cy="15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10202" y="6937"/>
              <a:ext cx="1666" cy="16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7405" y="3843"/>
              <a:ext cx="1666" cy="16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292" y="3910"/>
              <a:ext cx="4616" cy="4615"/>
              <a:chOff x="510533" y="1824317"/>
              <a:chExt cx="4155734" cy="4154714"/>
            </a:xfrm>
            <a:solidFill>
              <a:schemeClr val="bg1">
                <a:lumMod val="75000"/>
              </a:schemeClr>
            </a:solidFill>
          </p:grpSpPr>
          <p:sp>
            <p:nvSpPr>
              <p:cNvPr id="42" name="Freeform 99"/>
              <p:cNvSpPr>
                <a:spLocks noEditPoints="1"/>
              </p:cNvSpPr>
              <p:nvPr/>
            </p:nvSpPr>
            <p:spPr bwMode="auto">
              <a:xfrm>
                <a:off x="983378" y="2297162"/>
                <a:ext cx="3210045" cy="3209025"/>
              </a:xfrm>
              <a:custGeom>
                <a:avLst/>
                <a:gdLst>
                  <a:gd name="T0" fmla="*/ 666 w 1331"/>
                  <a:gd name="T1" fmla="*/ 1331 h 1331"/>
                  <a:gd name="T2" fmla="*/ 0 w 1331"/>
                  <a:gd name="T3" fmla="*/ 666 h 1331"/>
                  <a:gd name="T4" fmla="*/ 666 w 1331"/>
                  <a:gd name="T5" fmla="*/ 0 h 1331"/>
                  <a:gd name="T6" fmla="*/ 1331 w 1331"/>
                  <a:gd name="T7" fmla="*/ 666 h 1331"/>
                  <a:gd name="T8" fmla="*/ 666 w 1331"/>
                  <a:gd name="T9" fmla="*/ 1331 h 1331"/>
                  <a:gd name="T10" fmla="*/ 666 w 1331"/>
                  <a:gd name="T11" fmla="*/ 16 h 1331"/>
                  <a:gd name="T12" fmla="*/ 16 w 1331"/>
                  <a:gd name="T13" fmla="*/ 666 h 1331"/>
                  <a:gd name="T14" fmla="*/ 666 w 1331"/>
                  <a:gd name="T15" fmla="*/ 1315 h 1331"/>
                  <a:gd name="T16" fmla="*/ 1315 w 1331"/>
                  <a:gd name="T17" fmla="*/ 666 h 1331"/>
                  <a:gd name="T18" fmla="*/ 666 w 1331"/>
                  <a:gd name="T19" fmla="*/ 16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331">
                    <a:moveTo>
                      <a:pt x="666" y="1331"/>
                    </a:moveTo>
                    <a:cubicBezTo>
                      <a:pt x="299" y="1331"/>
                      <a:pt x="0" y="1032"/>
                      <a:pt x="0" y="666"/>
                    </a:cubicBezTo>
                    <a:cubicBezTo>
                      <a:pt x="0" y="299"/>
                      <a:pt x="299" y="0"/>
                      <a:pt x="666" y="0"/>
                    </a:cubicBezTo>
                    <a:cubicBezTo>
                      <a:pt x="1033" y="0"/>
                      <a:pt x="1331" y="299"/>
                      <a:pt x="1331" y="666"/>
                    </a:cubicBezTo>
                    <a:cubicBezTo>
                      <a:pt x="1331" y="1032"/>
                      <a:pt x="1033" y="1331"/>
                      <a:pt x="666" y="1331"/>
                    </a:cubicBezTo>
                    <a:close/>
                    <a:moveTo>
                      <a:pt x="666" y="16"/>
                    </a:moveTo>
                    <a:cubicBezTo>
                      <a:pt x="308" y="16"/>
                      <a:pt x="16" y="307"/>
                      <a:pt x="16" y="666"/>
                    </a:cubicBezTo>
                    <a:cubicBezTo>
                      <a:pt x="16" y="1024"/>
                      <a:pt x="308" y="1315"/>
                      <a:pt x="666" y="1315"/>
                    </a:cubicBezTo>
                    <a:cubicBezTo>
                      <a:pt x="1024" y="1315"/>
                      <a:pt x="1315" y="1024"/>
                      <a:pt x="1315" y="666"/>
                    </a:cubicBezTo>
                    <a:cubicBezTo>
                      <a:pt x="1315" y="307"/>
                      <a:pt x="1024" y="16"/>
                      <a:pt x="666" y="16"/>
                    </a:cubicBez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nvGrpSpPr>
              <p:cNvPr id="51" name="组合 50"/>
              <p:cNvGrpSpPr/>
              <p:nvPr/>
            </p:nvGrpSpPr>
            <p:grpSpPr>
              <a:xfrm>
                <a:off x="845804" y="2800578"/>
                <a:ext cx="3219217" cy="1943350"/>
                <a:chOff x="1074075" y="1623962"/>
                <a:chExt cx="3219217" cy="1943350"/>
              </a:xfrm>
              <a:grpFill/>
            </p:grpSpPr>
            <p:grpSp>
              <p:nvGrpSpPr>
                <p:cNvPr id="52" name="组合 51"/>
                <p:cNvGrpSpPr/>
                <p:nvPr/>
              </p:nvGrpSpPr>
              <p:grpSpPr>
                <a:xfrm>
                  <a:off x="4008973" y="1920509"/>
                  <a:ext cx="284319" cy="1646803"/>
                  <a:chOff x="4008973" y="1920509"/>
                  <a:chExt cx="284319" cy="1646803"/>
                </a:xfrm>
                <a:grpFill/>
              </p:grpSpPr>
              <p:sp>
                <p:nvSpPr>
                  <p:cNvPr id="66" name="Oval 107"/>
                  <p:cNvSpPr>
                    <a:spLocks noChangeArrowheads="1"/>
                  </p:cNvSpPr>
                  <p:nvPr/>
                </p:nvSpPr>
                <p:spPr bwMode="auto">
                  <a:xfrm>
                    <a:off x="4008973" y="3540817"/>
                    <a:ext cx="29553"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67" name="Oval 108"/>
                  <p:cNvSpPr>
                    <a:spLocks noChangeArrowheads="1"/>
                  </p:cNvSpPr>
                  <p:nvPr/>
                </p:nvSpPr>
                <p:spPr bwMode="auto">
                  <a:xfrm>
                    <a:off x="4072155" y="3437891"/>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68" name="Oval 109"/>
                  <p:cNvSpPr>
                    <a:spLocks noChangeArrowheads="1"/>
                  </p:cNvSpPr>
                  <p:nvPr/>
                </p:nvSpPr>
                <p:spPr bwMode="auto">
                  <a:xfrm>
                    <a:off x="4129222" y="3326814"/>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69" name="Oval 110"/>
                  <p:cNvSpPr>
                    <a:spLocks noChangeArrowheads="1"/>
                  </p:cNvSpPr>
                  <p:nvPr/>
                </p:nvSpPr>
                <p:spPr bwMode="auto">
                  <a:xfrm>
                    <a:off x="4211766" y="3099563"/>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70" name="Oval 111"/>
                  <p:cNvSpPr>
                    <a:spLocks noChangeArrowheads="1"/>
                  </p:cNvSpPr>
                  <p:nvPr/>
                </p:nvSpPr>
                <p:spPr bwMode="auto">
                  <a:xfrm>
                    <a:off x="4175081" y="3215736"/>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71" name="Oval 112"/>
                  <p:cNvSpPr>
                    <a:spLocks noChangeArrowheads="1"/>
                  </p:cNvSpPr>
                  <p:nvPr/>
                </p:nvSpPr>
                <p:spPr bwMode="auto">
                  <a:xfrm>
                    <a:off x="4240301" y="2981351"/>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72" name="Oval 113"/>
                  <p:cNvSpPr>
                    <a:spLocks noChangeArrowheads="1"/>
                  </p:cNvSpPr>
                  <p:nvPr/>
                </p:nvSpPr>
                <p:spPr bwMode="auto">
                  <a:xfrm>
                    <a:off x="4254567" y="2856008"/>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73" name="Oval 114"/>
                  <p:cNvSpPr>
                    <a:spLocks noChangeArrowheads="1"/>
                  </p:cNvSpPr>
                  <p:nvPr/>
                </p:nvSpPr>
                <p:spPr bwMode="auto">
                  <a:xfrm>
                    <a:off x="4264758" y="2735758"/>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74" name="Oval 115"/>
                  <p:cNvSpPr>
                    <a:spLocks noChangeArrowheads="1"/>
                  </p:cNvSpPr>
                  <p:nvPr/>
                </p:nvSpPr>
                <p:spPr bwMode="auto">
                  <a:xfrm>
                    <a:off x="4264758" y="2615509"/>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75" name="Oval 116"/>
                  <p:cNvSpPr>
                    <a:spLocks noChangeArrowheads="1"/>
                  </p:cNvSpPr>
                  <p:nvPr/>
                </p:nvSpPr>
                <p:spPr bwMode="auto">
                  <a:xfrm>
                    <a:off x="4250491" y="2494241"/>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76" name="Oval 117"/>
                  <p:cNvSpPr>
                    <a:spLocks noChangeArrowheads="1"/>
                  </p:cNvSpPr>
                  <p:nvPr/>
                </p:nvSpPr>
                <p:spPr bwMode="auto">
                  <a:xfrm>
                    <a:off x="4220938" y="2376029"/>
                    <a:ext cx="29553"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77" name="Oval 118"/>
                  <p:cNvSpPr>
                    <a:spLocks noChangeArrowheads="1"/>
                  </p:cNvSpPr>
                  <p:nvPr/>
                </p:nvSpPr>
                <p:spPr bwMode="auto">
                  <a:xfrm>
                    <a:off x="4194442" y="2260876"/>
                    <a:ext cx="26495"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78" name="Oval 119"/>
                  <p:cNvSpPr>
                    <a:spLocks noChangeArrowheads="1"/>
                  </p:cNvSpPr>
                  <p:nvPr/>
                </p:nvSpPr>
                <p:spPr bwMode="auto">
                  <a:xfrm>
                    <a:off x="4151641" y="2142664"/>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79" name="Oval 120"/>
                  <p:cNvSpPr>
                    <a:spLocks noChangeArrowheads="1"/>
                  </p:cNvSpPr>
                  <p:nvPr/>
                </p:nvSpPr>
                <p:spPr bwMode="auto">
                  <a:xfrm>
                    <a:off x="4102727" y="2033625"/>
                    <a:ext cx="26495"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80" name="Oval 121"/>
                  <p:cNvSpPr>
                    <a:spLocks noChangeArrowheads="1"/>
                  </p:cNvSpPr>
                  <p:nvPr/>
                </p:nvSpPr>
                <p:spPr bwMode="auto">
                  <a:xfrm>
                    <a:off x="4035469" y="1920509"/>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grpSp>
              <p:nvGrpSpPr>
                <p:cNvPr id="53" name="组合 52"/>
                <p:cNvGrpSpPr/>
                <p:nvPr/>
              </p:nvGrpSpPr>
              <p:grpSpPr>
                <a:xfrm>
                  <a:off x="1074075" y="1623962"/>
                  <a:ext cx="424950" cy="1593812"/>
                  <a:chOff x="1074075" y="1623962"/>
                  <a:chExt cx="424950" cy="1593812"/>
                </a:xfrm>
                <a:grpFill/>
              </p:grpSpPr>
              <p:sp>
                <p:nvSpPr>
                  <p:cNvPr id="54" name="Oval 137"/>
                  <p:cNvSpPr>
                    <a:spLocks noChangeArrowheads="1"/>
                  </p:cNvSpPr>
                  <p:nvPr/>
                </p:nvSpPr>
                <p:spPr bwMode="auto">
                  <a:xfrm>
                    <a:off x="1146428" y="3189240"/>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55" name="Oval 138"/>
                  <p:cNvSpPr>
                    <a:spLocks noChangeArrowheads="1"/>
                  </p:cNvSpPr>
                  <p:nvPr/>
                </p:nvSpPr>
                <p:spPr bwMode="auto">
                  <a:xfrm>
                    <a:off x="1112800" y="3037400"/>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56" name="Oval 139"/>
                  <p:cNvSpPr>
                    <a:spLocks noChangeArrowheads="1"/>
                  </p:cNvSpPr>
                  <p:nvPr/>
                </p:nvSpPr>
                <p:spPr bwMode="auto">
                  <a:xfrm>
                    <a:off x="1088343" y="2889636"/>
                    <a:ext cx="29553" cy="275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57" name="Oval 140"/>
                  <p:cNvSpPr>
                    <a:spLocks noChangeArrowheads="1"/>
                  </p:cNvSpPr>
                  <p:nvPr/>
                </p:nvSpPr>
                <p:spPr bwMode="auto">
                  <a:xfrm>
                    <a:off x="1074075" y="2737796"/>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58" name="Oval 141"/>
                  <p:cNvSpPr>
                    <a:spLocks noChangeArrowheads="1"/>
                  </p:cNvSpPr>
                  <p:nvPr/>
                </p:nvSpPr>
                <p:spPr bwMode="auto">
                  <a:xfrm>
                    <a:off x="1081209" y="2585956"/>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59" name="Oval 142"/>
                  <p:cNvSpPr>
                    <a:spLocks noChangeArrowheads="1"/>
                  </p:cNvSpPr>
                  <p:nvPr/>
                </p:nvSpPr>
                <p:spPr bwMode="auto">
                  <a:xfrm>
                    <a:off x="1096495" y="2441249"/>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60" name="Oval 143"/>
                  <p:cNvSpPr>
                    <a:spLocks noChangeArrowheads="1"/>
                  </p:cNvSpPr>
                  <p:nvPr/>
                </p:nvSpPr>
                <p:spPr bwMode="auto">
                  <a:xfrm>
                    <a:off x="1175982" y="2147760"/>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61" name="Oval 144"/>
                  <p:cNvSpPr>
                    <a:spLocks noChangeArrowheads="1"/>
                  </p:cNvSpPr>
                  <p:nvPr/>
                </p:nvSpPr>
                <p:spPr bwMode="auto">
                  <a:xfrm>
                    <a:off x="1130124" y="2289410"/>
                    <a:ext cx="28534"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62" name="Oval 145"/>
                  <p:cNvSpPr>
                    <a:spLocks noChangeArrowheads="1"/>
                  </p:cNvSpPr>
                  <p:nvPr/>
                </p:nvSpPr>
                <p:spPr bwMode="auto">
                  <a:xfrm>
                    <a:off x="1231011" y="2007129"/>
                    <a:ext cx="26495"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63" name="Oval 146"/>
                  <p:cNvSpPr>
                    <a:spLocks noChangeArrowheads="1"/>
                  </p:cNvSpPr>
                  <p:nvPr/>
                </p:nvSpPr>
                <p:spPr bwMode="auto">
                  <a:xfrm>
                    <a:off x="1298269" y="1874651"/>
                    <a:ext cx="26495"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64" name="Oval 147"/>
                  <p:cNvSpPr>
                    <a:spLocks noChangeArrowheads="1"/>
                  </p:cNvSpPr>
                  <p:nvPr/>
                </p:nvSpPr>
                <p:spPr bwMode="auto">
                  <a:xfrm>
                    <a:off x="1377756" y="1742173"/>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65" name="Oval 148"/>
                  <p:cNvSpPr>
                    <a:spLocks noChangeArrowheads="1"/>
                  </p:cNvSpPr>
                  <p:nvPr/>
                </p:nvSpPr>
                <p:spPr bwMode="auto">
                  <a:xfrm>
                    <a:off x="1469472" y="1623962"/>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grpSp>
          <p:grpSp>
            <p:nvGrpSpPr>
              <p:cNvPr id="81" name="组合 80"/>
              <p:cNvGrpSpPr/>
              <p:nvPr/>
            </p:nvGrpSpPr>
            <p:grpSpPr>
              <a:xfrm>
                <a:off x="742879" y="2055644"/>
                <a:ext cx="3691042" cy="3800081"/>
                <a:chOff x="4152232" y="1535851"/>
                <a:chExt cx="3691042" cy="3800081"/>
              </a:xfrm>
              <a:grpFill/>
            </p:grpSpPr>
            <p:grpSp>
              <p:nvGrpSpPr>
                <p:cNvPr id="82" name="组合 81"/>
                <p:cNvGrpSpPr/>
                <p:nvPr/>
              </p:nvGrpSpPr>
              <p:grpSpPr>
                <a:xfrm>
                  <a:off x="4152232" y="1535851"/>
                  <a:ext cx="3691042" cy="3800081"/>
                  <a:chOff x="971150" y="879028"/>
                  <a:chExt cx="3691042" cy="3800081"/>
                </a:xfrm>
                <a:grpFill/>
              </p:grpSpPr>
              <p:sp>
                <p:nvSpPr>
                  <p:cNvPr id="95" name="Freeform 105"/>
                  <p:cNvSpPr>
                    <a:spLocks noEditPoints="1"/>
                  </p:cNvSpPr>
                  <p:nvPr/>
                </p:nvSpPr>
                <p:spPr bwMode="auto">
                  <a:xfrm>
                    <a:off x="971150" y="1006411"/>
                    <a:ext cx="3691042" cy="3265073"/>
                  </a:xfrm>
                  <a:custGeom>
                    <a:avLst/>
                    <a:gdLst>
                      <a:gd name="T0" fmla="*/ 4 w 1531"/>
                      <a:gd name="T1" fmla="*/ 713 h 1354"/>
                      <a:gd name="T2" fmla="*/ 291 w 1531"/>
                      <a:gd name="T3" fmla="*/ 118 h 1354"/>
                      <a:gd name="T4" fmla="*/ 288 w 1531"/>
                      <a:gd name="T5" fmla="*/ 115 h 1354"/>
                      <a:gd name="T6" fmla="*/ 0 w 1531"/>
                      <a:gd name="T7" fmla="*/ 713 h 1354"/>
                      <a:gd name="T8" fmla="*/ 348 w 1531"/>
                      <a:gd name="T9" fmla="*/ 1354 h 1354"/>
                      <a:gd name="T10" fmla="*/ 350 w 1531"/>
                      <a:gd name="T11" fmla="*/ 1350 h 1354"/>
                      <a:gd name="T12" fmla="*/ 4 w 1531"/>
                      <a:gd name="T13" fmla="*/ 713 h 1354"/>
                      <a:gd name="T14" fmla="*/ 1045 w 1531"/>
                      <a:gd name="T15" fmla="*/ 0 h 1354"/>
                      <a:gd name="T16" fmla="*/ 1043 w 1531"/>
                      <a:gd name="T17" fmla="*/ 3 h 1354"/>
                      <a:gd name="T18" fmla="*/ 1527 w 1531"/>
                      <a:gd name="T19" fmla="*/ 713 h 1354"/>
                      <a:gd name="T20" fmla="*/ 1359 w 1531"/>
                      <a:gd name="T21" fmla="*/ 1190 h 1354"/>
                      <a:gd name="T22" fmla="*/ 1362 w 1531"/>
                      <a:gd name="T23" fmla="*/ 1192 h 1354"/>
                      <a:gd name="T24" fmla="*/ 1531 w 1531"/>
                      <a:gd name="T25" fmla="*/ 713 h 1354"/>
                      <a:gd name="T26" fmla="*/ 1045 w 1531"/>
                      <a:gd name="T2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1" h="1354">
                        <a:moveTo>
                          <a:pt x="4" y="713"/>
                        </a:moveTo>
                        <a:cubicBezTo>
                          <a:pt x="4" y="472"/>
                          <a:pt x="116" y="258"/>
                          <a:pt x="291" y="118"/>
                        </a:cubicBezTo>
                        <a:cubicBezTo>
                          <a:pt x="288" y="115"/>
                          <a:pt x="288" y="115"/>
                          <a:pt x="288" y="115"/>
                        </a:cubicBezTo>
                        <a:cubicBezTo>
                          <a:pt x="113" y="255"/>
                          <a:pt x="0" y="471"/>
                          <a:pt x="0" y="713"/>
                        </a:cubicBezTo>
                        <a:cubicBezTo>
                          <a:pt x="0" y="981"/>
                          <a:pt x="139" y="1217"/>
                          <a:pt x="348" y="1354"/>
                        </a:cubicBezTo>
                        <a:cubicBezTo>
                          <a:pt x="350" y="1350"/>
                          <a:pt x="350" y="1350"/>
                          <a:pt x="350" y="1350"/>
                        </a:cubicBezTo>
                        <a:cubicBezTo>
                          <a:pt x="142" y="1214"/>
                          <a:pt x="4" y="979"/>
                          <a:pt x="4" y="713"/>
                        </a:cubicBezTo>
                        <a:close/>
                        <a:moveTo>
                          <a:pt x="1045" y="0"/>
                        </a:moveTo>
                        <a:cubicBezTo>
                          <a:pt x="1043" y="3"/>
                          <a:pt x="1043" y="3"/>
                          <a:pt x="1043" y="3"/>
                        </a:cubicBezTo>
                        <a:cubicBezTo>
                          <a:pt x="1326" y="115"/>
                          <a:pt x="1527" y="390"/>
                          <a:pt x="1527" y="713"/>
                        </a:cubicBezTo>
                        <a:cubicBezTo>
                          <a:pt x="1527" y="893"/>
                          <a:pt x="1464" y="1059"/>
                          <a:pt x="1359" y="1190"/>
                        </a:cubicBezTo>
                        <a:cubicBezTo>
                          <a:pt x="1362" y="1192"/>
                          <a:pt x="1362" y="1192"/>
                          <a:pt x="1362" y="1192"/>
                        </a:cubicBezTo>
                        <a:cubicBezTo>
                          <a:pt x="1468" y="1061"/>
                          <a:pt x="1531" y="894"/>
                          <a:pt x="1531" y="713"/>
                        </a:cubicBezTo>
                        <a:cubicBezTo>
                          <a:pt x="1531" y="389"/>
                          <a:pt x="1329" y="111"/>
                          <a:pt x="10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nvGrpSpPr>
                  <p:cNvPr id="96" name="组合 95"/>
                  <p:cNvGrpSpPr/>
                  <p:nvPr/>
                </p:nvGrpSpPr>
                <p:grpSpPr>
                  <a:xfrm>
                    <a:off x="1331898" y="879028"/>
                    <a:ext cx="2959356" cy="3800081"/>
                    <a:chOff x="1331898" y="879028"/>
                    <a:chExt cx="2959356" cy="3800081"/>
                  </a:xfrm>
                  <a:grpFill/>
                </p:grpSpPr>
                <p:sp>
                  <p:nvSpPr>
                    <p:cNvPr id="97" name="Freeform 106"/>
                    <p:cNvSpPr>
                      <a:spLocks noEditPoints="1"/>
                    </p:cNvSpPr>
                    <p:nvPr/>
                  </p:nvSpPr>
                  <p:spPr bwMode="auto">
                    <a:xfrm>
                      <a:off x="2458980" y="879028"/>
                      <a:ext cx="650161" cy="60125"/>
                    </a:xfrm>
                    <a:custGeom>
                      <a:avLst/>
                      <a:gdLst>
                        <a:gd name="T0" fmla="*/ 189 w 270"/>
                        <a:gd name="T1" fmla="*/ 0 h 25"/>
                        <a:gd name="T2" fmla="*/ 182 w 270"/>
                        <a:gd name="T3" fmla="*/ 7 h 25"/>
                        <a:gd name="T4" fmla="*/ 189 w 270"/>
                        <a:gd name="T5" fmla="*/ 13 h 25"/>
                        <a:gd name="T6" fmla="*/ 195 w 270"/>
                        <a:gd name="T7" fmla="*/ 7 h 25"/>
                        <a:gd name="T8" fmla="*/ 189 w 270"/>
                        <a:gd name="T9" fmla="*/ 0 h 25"/>
                        <a:gd name="T10" fmla="*/ 217 w 270"/>
                        <a:gd name="T11" fmla="*/ 3 h 25"/>
                        <a:gd name="T12" fmla="*/ 211 w 270"/>
                        <a:gd name="T13" fmla="*/ 9 h 25"/>
                        <a:gd name="T14" fmla="*/ 217 w 270"/>
                        <a:gd name="T15" fmla="*/ 16 h 25"/>
                        <a:gd name="T16" fmla="*/ 223 w 270"/>
                        <a:gd name="T17" fmla="*/ 9 h 25"/>
                        <a:gd name="T18" fmla="*/ 217 w 270"/>
                        <a:gd name="T19" fmla="*/ 3 h 25"/>
                        <a:gd name="T20" fmla="*/ 241 w 270"/>
                        <a:gd name="T21" fmla="*/ 5 h 25"/>
                        <a:gd name="T22" fmla="*/ 235 w 270"/>
                        <a:gd name="T23" fmla="*/ 12 h 25"/>
                        <a:gd name="T24" fmla="*/ 241 w 270"/>
                        <a:gd name="T25" fmla="*/ 18 h 25"/>
                        <a:gd name="T26" fmla="*/ 247 w 270"/>
                        <a:gd name="T27" fmla="*/ 12 h 25"/>
                        <a:gd name="T28" fmla="*/ 241 w 270"/>
                        <a:gd name="T29" fmla="*/ 5 h 25"/>
                        <a:gd name="T30" fmla="*/ 264 w 270"/>
                        <a:gd name="T31" fmla="*/ 9 h 25"/>
                        <a:gd name="T32" fmla="*/ 257 w 270"/>
                        <a:gd name="T33" fmla="*/ 15 h 25"/>
                        <a:gd name="T34" fmla="*/ 264 w 270"/>
                        <a:gd name="T35" fmla="*/ 21 h 25"/>
                        <a:gd name="T36" fmla="*/ 270 w 270"/>
                        <a:gd name="T37" fmla="*/ 15 h 25"/>
                        <a:gd name="T38" fmla="*/ 264 w 270"/>
                        <a:gd name="T39" fmla="*/ 9 h 25"/>
                        <a:gd name="T40" fmla="*/ 163 w 270"/>
                        <a:gd name="T41" fmla="*/ 1 h 25"/>
                        <a:gd name="T42" fmla="*/ 157 w 270"/>
                        <a:gd name="T43" fmla="*/ 7 h 25"/>
                        <a:gd name="T44" fmla="*/ 163 w 270"/>
                        <a:gd name="T45" fmla="*/ 12 h 25"/>
                        <a:gd name="T46" fmla="*/ 169 w 270"/>
                        <a:gd name="T47" fmla="*/ 7 h 25"/>
                        <a:gd name="T48" fmla="*/ 163 w 270"/>
                        <a:gd name="T49" fmla="*/ 1 h 25"/>
                        <a:gd name="T50" fmla="*/ 28 w 270"/>
                        <a:gd name="T51" fmla="*/ 14 h 25"/>
                        <a:gd name="T52" fmla="*/ 25 w 270"/>
                        <a:gd name="T53" fmla="*/ 17 h 25"/>
                        <a:gd name="T54" fmla="*/ 28 w 270"/>
                        <a:gd name="T55" fmla="*/ 20 h 25"/>
                        <a:gd name="T56" fmla="*/ 31 w 270"/>
                        <a:gd name="T57" fmla="*/ 17 h 25"/>
                        <a:gd name="T58" fmla="*/ 28 w 270"/>
                        <a:gd name="T59" fmla="*/ 14 h 25"/>
                        <a:gd name="T60" fmla="*/ 3 w 270"/>
                        <a:gd name="T61" fmla="*/ 20 h 25"/>
                        <a:gd name="T62" fmla="*/ 0 w 270"/>
                        <a:gd name="T63" fmla="*/ 23 h 25"/>
                        <a:gd name="T64" fmla="*/ 3 w 270"/>
                        <a:gd name="T65" fmla="*/ 25 h 25"/>
                        <a:gd name="T66" fmla="*/ 5 w 270"/>
                        <a:gd name="T67" fmla="*/ 23 h 25"/>
                        <a:gd name="T68" fmla="*/ 3 w 270"/>
                        <a:gd name="T69" fmla="*/ 20 h 25"/>
                        <a:gd name="T70" fmla="*/ 56 w 270"/>
                        <a:gd name="T71" fmla="*/ 9 h 25"/>
                        <a:gd name="T72" fmla="*/ 53 w 270"/>
                        <a:gd name="T73" fmla="*/ 12 h 25"/>
                        <a:gd name="T74" fmla="*/ 56 w 270"/>
                        <a:gd name="T75" fmla="*/ 16 h 25"/>
                        <a:gd name="T76" fmla="*/ 59 w 270"/>
                        <a:gd name="T77" fmla="*/ 12 h 25"/>
                        <a:gd name="T78" fmla="*/ 56 w 270"/>
                        <a:gd name="T79" fmla="*/ 9 h 25"/>
                        <a:gd name="T80" fmla="*/ 108 w 270"/>
                        <a:gd name="T81" fmla="*/ 2 h 25"/>
                        <a:gd name="T82" fmla="*/ 103 w 270"/>
                        <a:gd name="T83" fmla="*/ 7 h 25"/>
                        <a:gd name="T84" fmla="*/ 108 w 270"/>
                        <a:gd name="T85" fmla="*/ 12 h 25"/>
                        <a:gd name="T86" fmla="*/ 113 w 270"/>
                        <a:gd name="T87" fmla="*/ 7 h 25"/>
                        <a:gd name="T88" fmla="*/ 108 w 270"/>
                        <a:gd name="T89" fmla="*/ 2 h 25"/>
                        <a:gd name="T90" fmla="*/ 81 w 270"/>
                        <a:gd name="T91" fmla="*/ 6 h 25"/>
                        <a:gd name="T92" fmla="*/ 76 w 270"/>
                        <a:gd name="T93" fmla="*/ 10 h 25"/>
                        <a:gd name="T94" fmla="*/ 81 w 270"/>
                        <a:gd name="T95" fmla="*/ 14 h 25"/>
                        <a:gd name="T96" fmla="*/ 85 w 270"/>
                        <a:gd name="T97" fmla="*/ 10 h 25"/>
                        <a:gd name="T98" fmla="*/ 81 w 270"/>
                        <a:gd name="T99" fmla="*/ 6 h 25"/>
                        <a:gd name="T100" fmla="*/ 136 w 270"/>
                        <a:gd name="T101" fmla="*/ 0 h 25"/>
                        <a:gd name="T102" fmla="*/ 131 w 270"/>
                        <a:gd name="T103" fmla="*/ 6 h 25"/>
                        <a:gd name="T104" fmla="*/ 136 w 270"/>
                        <a:gd name="T105" fmla="*/ 11 h 25"/>
                        <a:gd name="T106" fmla="*/ 142 w 270"/>
                        <a:gd name="T107" fmla="*/ 6 h 25"/>
                        <a:gd name="T108" fmla="*/ 136 w 270"/>
                        <a:gd name="T10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5">
                          <a:moveTo>
                            <a:pt x="189" y="0"/>
                          </a:moveTo>
                          <a:cubicBezTo>
                            <a:pt x="185" y="0"/>
                            <a:pt x="182" y="3"/>
                            <a:pt x="182" y="7"/>
                          </a:cubicBezTo>
                          <a:cubicBezTo>
                            <a:pt x="182" y="10"/>
                            <a:pt x="185" y="13"/>
                            <a:pt x="189" y="13"/>
                          </a:cubicBezTo>
                          <a:cubicBezTo>
                            <a:pt x="192" y="13"/>
                            <a:pt x="195" y="10"/>
                            <a:pt x="195" y="7"/>
                          </a:cubicBezTo>
                          <a:cubicBezTo>
                            <a:pt x="195" y="3"/>
                            <a:pt x="192" y="0"/>
                            <a:pt x="189" y="0"/>
                          </a:cubicBezTo>
                          <a:close/>
                          <a:moveTo>
                            <a:pt x="217" y="3"/>
                          </a:moveTo>
                          <a:cubicBezTo>
                            <a:pt x="213" y="3"/>
                            <a:pt x="211" y="6"/>
                            <a:pt x="211" y="9"/>
                          </a:cubicBezTo>
                          <a:cubicBezTo>
                            <a:pt x="211" y="13"/>
                            <a:pt x="213" y="16"/>
                            <a:pt x="217" y="16"/>
                          </a:cubicBezTo>
                          <a:cubicBezTo>
                            <a:pt x="220" y="16"/>
                            <a:pt x="223" y="13"/>
                            <a:pt x="223" y="9"/>
                          </a:cubicBezTo>
                          <a:cubicBezTo>
                            <a:pt x="223" y="6"/>
                            <a:pt x="220" y="3"/>
                            <a:pt x="217" y="3"/>
                          </a:cubicBezTo>
                          <a:close/>
                          <a:moveTo>
                            <a:pt x="241" y="5"/>
                          </a:moveTo>
                          <a:cubicBezTo>
                            <a:pt x="238" y="5"/>
                            <a:pt x="235" y="8"/>
                            <a:pt x="235" y="12"/>
                          </a:cubicBezTo>
                          <a:cubicBezTo>
                            <a:pt x="235" y="15"/>
                            <a:pt x="238" y="18"/>
                            <a:pt x="241" y="18"/>
                          </a:cubicBezTo>
                          <a:cubicBezTo>
                            <a:pt x="244" y="18"/>
                            <a:pt x="247" y="15"/>
                            <a:pt x="247" y="12"/>
                          </a:cubicBezTo>
                          <a:cubicBezTo>
                            <a:pt x="247" y="8"/>
                            <a:pt x="244" y="5"/>
                            <a:pt x="241" y="5"/>
                          </a:cubicBezTo>
                          <a:close/>
                          <a:moveTo>
                            <a:pt x="264" y="9"/>
                          </a:moveTo>
                          <a:cubicBezTo>
                            <a:pt x="260" y="9"/>
                            <a:pt x="257" y="11"/>
                            <a:pt x="257" y="15"/>
                          </a:cubicBezTo>
                          <a:cubicBezTo>
                            <a:pt x="257" y="18"/>
                            <a:pt x="260" y="21"/>
                            <a:pt x="264" y="21"/>
                          </a:cubicBezTo>
                          <a:cubicBezTo>
                            <a:pt x="267" y="21"/>
                            <a:pt x="270" y="18"/>
                            <a:pt x="270" y="15"/>
                          </a:cubicBezTo>
                          <a:cubicBezTo>
                            <a:pt x="270" y="11"/>
                            <a:pt x="267" y="9"/>
                            <a:pt x="264" y="9"/>
                          </a:cubicBezTo>
                          <a:close/>
                          <a:moveTo>
                            <a:pt x="163" y="1"/>
                          </a:moveTo>
                          <a:cubicBezTo>
                            <a:pt x="159" y="1"/>
                            <a:pt x="157" y="3"/>
                            <a:pt x="157" y="7"/>
                          </a:cubicBezTo>
                          <a:cubicBezTo>
                            <a:pt x="157" y="10"/>
                            <a:pt x="159" y="12"/>
                            <a:pt x="163" y="12"/>
                          </a:cubicBezTo>
                          <a:cubicBezTo>
                            <a:pt x="166" y="12"/>
                            <a:pt x="169" y="10"/>
                            <a:pt x="169" y="7"/>
                          </a:cubicBezTo>
                          <a:cubicBezTo>
                            <a:pt x="169" y="3"/>
                            <a:pt x="166" y="1"/>
                            <a:pt x="163" y="1"/>
                          </a:cubicBezTo>
                          <a:close/>
                          <a:moveTo>
                            <a:pt x="28" y="14"/>
                          </a:moveTo>
                          <a:cubicBezTo>
                            <a:pt x="27" y="14"/>
                            <a:pt x="25" y="16"/>
                            <a:pt x="25" y="17"/>
                          </a:cubicBezTo>
                          <a:cubicBezTo>
                            <a:pt x="25" y="19"/>
                            <a:pt x="27" y="20"/>
                            <a:pt x="28" y="20"/>
                          </a:cubicBezTo>
                          <a:cubicBezTo>
                            <a:pt x="30" y="20"/>
                            <a:pt x="31" y="19"/>
                            <a:pt x="31" y="17"/>
                          </a:cubicBezTo>
                          <a:cubicBezTo>
                            <a:pt x="31" y="16"/>
                            <a:pt x="30" y="14"/>
                            <a:pt x="28" y="14"/>
                          </a:cubicBezTo>
                          <a:close/>
                          <a:moveTo>
                            <a:pt x="3" y="20"/>
                          </a:moveTo>
                          <a:cubicBezTo>
                            <a:pt x="1" y="20"/>
                            <a:pt x="0" y="22"/>
                            <a:pt x="0" y="23"/>
                          </a:cubicBezTo>
                          <a:cubicBezTo>
                            <a:pt x="0" y="24"/>
                            <a:pt x="1" y="25"/>
                            <a:pt x="3" y="25"/>
                          </a:cubicBezTo>
                          <a:cubicBezTo>
                            <a:pt x="4" y="25"/>
                            <a:pt x="5" y="24"/>
                            <a:pt x="5" y="23"/>
                          </a:cubicBezTo>
                          <a:cubicBezTo>
                            <a:pt x="5" y="22"/>
                            <a:pt x="4" y="20"/>
                            <a:pt x="3" y="20"/>
                          </a:cubicBezTo>
                          <a:close/>
                          <a:moveTo>
                            <a:pt x="56" y="9"/>
                          </a:moveTo>
                          <a:cubicBezTo>
                            <a:pt x="54" y="9"/>
                            <a:pt x="53" y="11"/>
                            <a:pt x="53" y="12"/>
                          </a:cubicBezTo>
                          <a:cubicBezTo>
                            <a:pt x="53" y="14"/>
                            <a:pt x="54" y="16"/>
                            <a:pt x="56" y="16"/>
                          </a:cubicBezTo>
                          <a:cubicBezTo>
                            <a:pt x="58" y="16"/>
                            <a:pt x="59" y="14"/>
                            <a:pt x="59" y="12"/>
                          </a:cubicBezTo>
                          <a:cubicBezTo>
                            <a:pt x="59" y="11"/>
                            <a:pt x="58" y="9"/>
                            <a:pt x="56" y="9"/>
                          </a:cubicBezTo>
                          <a:close/>
                          <a:moveTo>
                            <a:pt x="108" y="2"/>
                          </a:moveTo>
                          <a:cubicBezTo>
                            <a:pt x="106" y="2"/>
                            <a:pt x="103" y="4"/>
                            <a:pt x="103" y="7"/>
                          </a:cubicBezTo>
                          <a:cubicBezTo>
                            <a:pt x="103" y="10"/>
                            <a:pt x="106" y="12"/>
                            <a:pt x="108" y="12"/>
                          </a:cubicBezTo>
                          <a:cubicBezTo>
                            <a:pt x="111" y="12"/>
                            <a:pt x="113" y="10"/>
                            <a:pt x="113" y="7"/>
                          </a:cubicBezTo>
                          <a:cubicBezTo>
                            <a:pt x="113" y="4"/>
                            <a:pt x="111" y="2"/>
                            <a:pt x="108" y="2"/>
                          </a:cubicBezTo>
                          <a:close/>
                          <a:moveTo>
                            <a:pt x="81" y="6"/>
                          </a:moveTo>
                          <a:cubicBezTo>
                            <a:pt x="78" y="6"/>
                            <a:pt x="76" y="7"/>
                            <a:pt x="76" y="10"/>
                          </a:cubicBezTo>
                          <a:cubicBezTo>
                            <a:pt x="76" y="12"/>
                            <a:pt x="78" y="14"/>
                            <a:pt x="81" y="14"/>
                          </a:cubicBezTo>
                          <a:cubicBezTo>
                            <a:pt x="83" y="14"/>
                            <a:pt x="85" y="12"/>
                            <a:pt x="85" y="10"/>
                          </a:cubicBezTo>
                          <a:cubicBezTo>
                            <a:pt x="85" y="7"/>
                            <a:pt x="83" y="6"/>
                            <a:pt x="81" y="6"/>
                          </a:cubicBezTo>
                          <a:close/>
                          <a:moveTo>
                            <a:pt x="136" y="0"/>
                          </a:moveTo>
                          <a:cubicBezTo>
                            <a:pt x="133" y="0"/>
                            <a:pt x="131" y="3"/>
                            <a:pt x="131" y="6"/>
                          </a:cubicBezTo>
                          <a:cubicBezTo>
                            <a:pt x="131" y="9"/>
                            <a:pt x="133" y="11"/>
                            <a:pt x="136" y="11"/>
                          </a:cubicBezTo>
                          <a:cubicBezTo>
                            <a:pt x="139" y="11"/>
                            <a:pt x="142" y="9"/>
                            <a:pt x="142" y="6"/>
                          </a:cubicBezTo>
                          <a:cubicBezTo>
                            <a:pt x="142" y="3"/>
                            <a:pt x="139" y="0"/>
                            <a:pt x="1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nvGrpSpPr>
                    <p:cNvPr id="98" name="组合 97"/>
                    <p:cNvGrpSpPr/>
                    <p:nvPr/>
                  </p:nvGrpSpPr>
                  <p:grpSpPr>
                    <a:xfrm>
                      <a:off x="1331898" y="3982070"/>
                      <a:ext cx="2959356" cy="697039"/>
                      <a:chOff x="1331898" y="3982070"/>
                      <a:chExt cx="2959356" cy="697039"/>
                    </a:xfrm>
                    <a:grpFill/>
                  </p:grpSpPr>
                  <p:sp>
                    <p:nvSpPr>
                      <p:cNvPr id="99" name="Oval 122"/>
                      <p:cNvSpPr>
                        <a:spLocks noChangeArrowheads="1"/>
                      </p:cNvSpPr>
                      <p:nvPr/>
                    </p:nvSpPr>
                    <p:spPr bwMode="auto">
                      <a:xfrm>
                        <a:off x="2325483" y="4592488"/>
                        <a:ext cx="26495"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00" name="Oval 123"/>
                      <p:cNvSpPr>
                        <a:spLocks noChangeArrowheads="1"/>
                      </p:cNvSpPr>
                      <p:nvPr/>
                    </p:nvSpPr>
                    <p:spPr bwMode="auto">
                      <a:xfrm>
                        <a:off x="2561905" y="4638346"/>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01" name="Oval 124"/>
                      <p:cNvSpPr>
                        <a:spLocks noChangeArrowheads="1"/>
                      </p:cNvSpPr>
                      <p:nvPr/>
                    </p:nvSpPr>
                    <p:spPr bwMode="auto">
                      <a:xfrm>
                        <a:off x="2798328" y="4650575"/>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02" name="Oval 125"/>
                      <p:cNvSpPr>
                        <a:spLocks noChangeArrowheads="1"/>
                      </p:cNvSpPr>
                      <p:nvPr/>
                    </p:nvSpPr>
                    <p:spPr bwMode="auto">
                      <a:xfrm>
                        <a:off x="3264040" y="4590450"/>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03" name="Oval 126"/>
                      <p:cNvSpPr>
                        <a:spLocks noChangeArrowheads="1"/>
                      </p:cNvSpPr>
                      <p:nvPr/>
                    </p:nvSpPr>
                    <p:spPr bwMode="auto">
                      <a:xfrm>
                        <a:off x="3488233" y="4518097"/>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04" name="Oval 127"/>
                      <p:cNvSpPr>
                        <a:spLocks noChangeArrowheads="1"/>
                      </p:cNvSpPr>
                      <p:nvPr/>
                    </p:nvSpPr>
                    <p:spPr bwMode="auto">
                      <a:xfrm>
                        <a:off x="3025579" y="4638346"/>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05" name="Oval 128"/>
                      <p:cNvSpPr>
                        <a:spLocks noChangeArrowheads="1"/>
                      </p:cNvSpPr>
                      <p:nvPr/>
                    </p:nvSpPr>
                    <p:spPr bwMode="auto">
                      <a:xfrm>
                        <a:off x="3710388" y="4423324"/>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06" name="Oval 129"/>
                      <p:cNvSpPr>
                        <a:spLocks noChangeArrowheads="1"/>
                      </p:cNvSpPr>
                      <p:nvPr/>
                    </p:nvSpPr>
                    <p:spPr bwMode="auto">
                      <a:xfrm>
                        <a:off x="3910125" y="4303075"/>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07" name="Oval 130"/>
                      <p:cNvSpPr>
                        <a:spLocks noChangeArrowheads="1"/>
                      </p:cNvSpPr>
                      <p:nvPr/>
                    </p:nvSpPr>
                    <p:spPr bwMode="auto">
                      <a:xfrm>
                        <a:off x="4095594" y="4158368"/>
                        <a:ext cx="26495"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08" name="Oval 131"/>
                      <p:cNvSpPr>
                        <a:spLocks noChangeArrowheads="1"/>
                      </p:cNvSpPr>
                      <p:nvPr/>
                    </p:nvSpPr>
                    <p:spPr bwMode="auto">
                      <a:xfrm>
                        <a:off x="4262720" y="3990222"/>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09" name="Oval 132"/>
                      <p:cNvSpPr>
                        <a:spLocks noChangeArrowheads="1"/>
                      </p:cNvSpPr>
                      <p:nvPr/>
                    </p:nvSpPr>
                    <p:spPr bwMode="auto">
                      <a:xfrm>
                        <a:off x="2099251" y="4523192"/>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10" name="Oval 133"/>
                      <p:cNvSpPr>
                        <a:spLocks noChangeArrowheads="1"/>
                      </p:cNvSpPr>
                      <p:nvPr/>
                    </p:nvSpPr>
                    <p:spPr bwMode="auto">
                      <a:xfrm>
                        <a:off x="1887287" y="4423324"/>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11" name="Oval 134"/>
                      <p:cNvSpPr>
                        <a:spLocks noChangeArrowheads="1"/>
                      </p:cNvSpPr>
                      <p:nvPr/>
                    </p:nvSpPr>
                    <p:spPr bwMode="auto">
                      <a:xfrm>
                        <a:off x="1686532" y="4297979"/>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12" name="Oval 135"/>
                      <p:cNvSpPr>
                        <a:spLocks noChangeArrowheads="1"/>
                      </p:cNvSpPr>
                      <p:nvPr/>
                    </p:nvSpPr>
                    <p:spPr bwMode="auto">
                      <a:xfrm>
                        <a:off x="1501062" y="4151234"/>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13" name="Oval 136"/>
                      <p:cNvSpPr>
                        <a:spLocks noChangeArrowheads="1"/>
                      </p:cNvSpPr>
                      <p:nvPr/>
                    </p:nvSpPr>
                    <p:spPr bwMode="auto">
                      <a:xfrm>
                        <a:off x="1331898" y="3982070"/>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grpSp>
            </p:grpSp>
            <p:grpSp>
              <p:nvGrpSpPr>
                <p:cNvPr id="83" name="组合 82"/>
                <p:cNvGrpSpPr/>
                <p:nvPr/>
              </p:nvGrpSpPr>
              <p:grpSpPr>
                <a:xfrm>
                  <a:off x="6500150" y="3990770"/>
                  <a:ext cx="1145426" cy="1080205"/>
                  <a:chOff x="3319068" y="3333947"/>
                  <a:chExt cx="1145426" cy="1080205"/>
                </a:xfrm>
                <a:grpFill/>
              </p:grpSpPr>
              <p:sp>
                <p:nvSpPr>
                  <p:cNvPr id="84" name="Freeform 149"/>
                  <p:cNvSpPr/>
                  <p:nvPr/>
                </p:nvSpPr>
                <p:spPr bwMode="auto">
                  <a:xfrm>
                    <a:off x="4319788" y="3471521"/>
                    <a:ext cx="82544" cy="84583"/>
                  </a:xfrm>
                  <a:custGeom>
                    <a:avLst/>
                    <a:gdLst>
                      <a:gd name="T0" fmla="*/ 55 w 81"/>
                      <a:gd name="T1" fmla="*/ 83 h 83"/>
                      <a:gd name="T2" fmla="*/ 0 w 81"/>
                      <a:gd name="T3" fmla="*/ 54 h 83"/>
                      <a:gd name="T4" fmla="*/ 26 w 81"/>
                      <a:gd name="T5" fmla="*/ 0 h 83"/>
                      <a:gd name="T6" fmla="*/ 81 w 81"/>
                      <a:gd name="T7" fmla="*/ 26 h 83"/>
                      <a:gd name="T8" fmla="*/ 55 w 81"/>
                      <a:gd name="T9" fmla="*/ 83 h 83"/>
                    </a:gdLst>
                    <a:ahLst/>
                    <a:cxnLst>
                      <a:cxn ang="0">
                        <a:pos x="T0" y="T1"/>
                      </a:cxn>
                      <a:cxn ang="0">
                        <a:pos x="T2" y="T3"/>
                      </a:cxn>
                      <a:cxn ang="0">
                        <a:pos x="T4" y="T5"/>
                      </a:cxn>
                      <a:cxn ang="0">
                        <a:pos x="T6" y="T7"/>
                      </a:cxn>
                      <a:cxn ang="0">
                        <a:pos x="T8" y="T9"/>
                      </a:cxn>
                    </a:cxnLst>
                    <a:rect l="0" t="0" r="r" b="b"/>
                    <a:pathLst>
                      <a:path w="81" h="83">
                        <a:moveTo>
                          <a:pt x="55" y="83"/>
                        </a:moveTo>
                        <a:lnTo>
                          <a:pt x="0" y="54"/>
                        </a:lnTo>
                        <a:lnTo>
                          <a:pt x="26" y="0"/>
                        </a:lnTo>
                        <a:lnTo>
                          <a:pt x="81" y="26"/>
                        </a:lnTo>
                        <a:lnTo>
                          <a:pt x="55"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85" name="Freeform 150"/>
                  <p:cNvSpPr/>
                  <p:nvPr/>
                </p:nvSpPr>
                <p:spPr bwMode="auto">
                  <a:xfrm>
                    <a:off x="4245395" y="3603999"/>
                    <a:ext cx="86620" cy="84583"/>
                  </a:xfrm>
                  <a:custGeom>
                    <a:avLst/>
                    <a:gdLst>
                      <a:gd name="T0" fmla="*/ 54 w 85"/>
                      <a:gd name="T1" fmla="*/ 83 h 83"/>
                      <a:gd name="T2" fmla="*/ 0 w 85"/>
                      <a:gd name="T3" fmla="*/ 52 h 83"/>
                      <a:gd name="T4" fmla="*/ 33 w 85"/>
                      <a:gd name="T5" fmla="*/ 0 h 83"/>
                      <a:gd name="T6" fmla="*/ 85 w 85"/>
                      <a:gd name="T7" fmla="*/ 31 h 83"/>
                      <a:gd name="T8" fmla="*/ 54 w 85"/>
                      <a:gd name="T9" fmla="*/ 83 h 83"/>
                    </a:gdLst>
                    <a:ahLst/>
                    <a:cxnLst>
                      <a:cxn ang="0">
                        <a:pos x="T0" y="T1"/>
                      </a:cxn>
                      <a:cxn ang="0">
                        <a:pos x="T2" y="T3"/>
                      </a:cxn>
                      <a:cxn ang="0">
                        <a:pos x="T4" y="T5"/>
                      </a:cxn>
                      <a:cxn ang="0">
                        <a:pos x="T6" y="T7"/>
                      </a:cxn>
                      <a:cxn ang="0">
                        <a:pos x="T8" y="T9"/>
                      </a:cxn>
                    </a:cxnLst>
                    <a:rect l="0" t="0" r="r" b="b"/>
                    <a:pathLst>
                      <a:path w="85" h="83">
                        <a:moveTo>
                          <a:pt x="54" y="83"/>
                        </a:moveTo>
                        <a:lnTo>
                          <a:pt x="0" y="52"/>
                        </a:lnTo>
                        <a:lnTo>
                          <a:pt x="33" y="0"/>
                        </a:lnTo>
                        <a:lnTo>
                          <a:pt x="85" y="31"/>
                        </a:lnTo>
                        <a:lnTo>
                          <a:pt x="54"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86" name="Freeform 151"/>
                  <p:cNvSpPr/>
                  <p:nvPr/>
                </p:nvSpPr>
                <p:spPr bwMode="auto">
                  <a:xfrm>
                    <a:off x="4160813" y="3727305"/>
                    <a:ext cx="86620" cy="86620"/>
                  </a:xfrm>
                  <a:custGeom>
                    <a:avLst/>
                    <a:gdLst>
                      <a:gd name="T0" fmla="*/ 48 w 85"/>
                      <a:gd name="T1" fmla="*/ 85 h 85"/>
                      <a:gd name="T2" fmla="*/ 0 w 85"/>
                      <a:gd name="T3" fmla="*/ 49 h 85"/>
                      <a:gd name="T4" fmla="*/ 36 w 85"/>
                      <a:gd name="T5" fmla="*/ 0 h 85"/>
                      <a:gd name="T6" fmla="*/ 85 w 85"/>
                      <a:gd name="T7" fmla="*/ 35 h 85"/>
                      <a:gd name="T8" fmla="*/ 48 w 85"/>
                      <a:gd name="T9" fmla="*/ 85 h 85"/>
                    </a:gdLst>
                    <a:ahLst/>
                    <a:cxnLst>
                      <a:cxn ang="0">
                        <a:pos x="T0" y="T1"/>
                      </a:cxn>
                      <a:cxn ang="0">
                        <a:pos x="T2" y="T3"/>
                      </a:cxn>
                      <a:cxn ang="0">
                        <a:pos x="T4" y="T5"/>
                      </a:cxn>
                      <a:cxn ang="0">
                        <a:pos x="T6" y="T7"/>
                      </a:cxn>
                      <a:cxn ang="0">
                        <a:pos x="T8" y="T9"/>
                      </a:cxn>
                    </a:cxnLst>
                    <a:rect l="0" t="0" r="r" b="b"/>
                    <a:pathLst>
                      <a:path w="85" h="85">
                        <a:moveTo>
                          <a:pt x="48" y="85"/>
                        </a:moveTo>
                        <a:lnTo>
                          <a:pt x="0" y="49"/>
                        </a:lnTo>
                        <a:lnTo>
                          <a:pt x="36" y="0"/>
                        </a:lnTo>
                        <a:lnTo>
                          <a:pt x="85" y="35"/>
                        </a:ln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87" name="Freeform 152"/>
                  <p:cNvSpPr/>
                  <p:nvPr/>
                </p:nvSpPr>
                <p:spPr bwMode="auto">
                  <a:xfrm>
                    <a:off x="4065022" y="3842459"/>
                    <a:ext cx="86620" cy="86620"/>
                  </a:xfrm>
                  <a:custGeom>
                    <a:avLst/>
                    <a:gdLst>
                      <a:gd name="T0" fmla="*/ 45 w 85"/>
                      <a:gd name="T1" fmla="*/ 85 h 85"/>
                      <a:gd name="T2" fmla="*/ 0 w 85"/>
                      <a:gd name="T3" fmla="*/ 45 h 85"/>
                      <a:gd name="T4" fmla="*/ 40 w 85"/>
                      <a:gd name="T5" fmla="*/ 0 h 85"/>
                      <a:gd name="T6" fmla="*/ 85 w 85"/>
                      <a:gd name="T7" fmla="*/ 40 h 85"/>
                      <a:gd name="T8" fmla="*/ 45 w 85"/>
                      <a:gd name="T9" fmla="*/ 85 h 85"/>
                    </a:gdLst>
                    <a:ahLst/>
                    <a:cxnLst>
                      <a:cxn ang="0">
                        <a:pos x="T0" y="T1"/>
                      </a:cxn>
                      <a:cxn ang="0">
                        <a:pos x="T2" y="T3"/>
                      </a:cxn>
                      <a:cxn ang="0">
                        <a:pos x="T4" y="T5"/>
                      </a:cxn>
                      <a:cxn ang="0">
                        <a:pos x="T6" y="T7"/>
                      </a:cxn>
                      <a:cxn ang="0">
                        <a:pos x="T8" y="T9"/>
                      </a:cxn>
                    </a:cxnLst>
                    <a:rect l="0" t="0" r="r" b="b"/>
                    <a:pathLst>
                      <a:path w="85" h="85">
                        <a:moveTo>
                          <a:pt x="45" y="85"/>
                        </a:moveTo>
                        <a:lnTo>
                          <a:pt x="0" y="45"/>
                        </a:lnTo>
                        <a:lnTo>
                          <a:pt x="40" y="0"/>
                        </a:lnTo>
                        <a:lnTo>
                          <a:pt x="85" y="40"/>
                        </a:lnTo>
                        <a:lnTo>
                          <a:pt x="45"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88" name="Freeform 153"/>
                  <p:cNvSpPr/>
                  <p:nvPr/>
                </p:nvSpPr>
                <p:spPr bwMode="auto">
                  <a:xfrm>
                    <a:off x="3953944" y="3951498"/>
                    <a:ext cx="88659" cy="88659"/>
                  </a:xfrm>
                  <a:custGeom>
                    <a:avLst/>
                    <a:gdLst>
                      <a:gd name="T0" fmla="*/ 42 w 87"/>
                      <a:gd name="T1" fmla="*/ 87 h 87"/>
                      <a:gd name="T2" fmla="*/ 0 w 87"/>
                      <a:gd name="T3" fmla="*/ 42 h 87"/>
                      <a:gd name="T4" fmla="*/ 42 w 87"/>
                      <a:gd name="T5" fmla="*/ 0 h 87"/>
                      <a:gd name="T6" fmla="*/ 87 w 87"/>
                      <a:gd name="T7" fmla="*/ 45 h 87"/>
                      <a:gd name="T8" fmla="*/ 42 w 87"/>
                      <a:gd name="T9" fmla="*/ 87 h 87"/>
                    </a:gdLst>
                    <a:ahLst/>
                    <a:cxnLst>
                      <a:cxn ang="0">
                        <a:pos x="T0" y="T1"/>
                      </a:cxn>
                      <a:cxn ang="0">
                        <a:pos x="T2" y="T3"/>
                      </a:cxn>
                      <a:cxn ang="0">
                        <a:pos x="T4" y="T5"/>
                      </a:cxn>
                      <a:cxn ang="0">
                        <a:pos x="T6" y="T7"/>
                      </a:cxn>
                      <a:cxn ang="0">
                        <a:pos x="T8" y="T9"/>
                      </a:cxn>
                    </a:cxnLst>
                    <a:rect l="0" t="0" r="r" b="b"/>
                    <a:pathLst>
                      <a:path w="87" h="87">
                        <a:moveTo>
                          <a:pt x="42" y="87"/>
                        </a:moveTo>
                        <a:lnTo>
                          <a:pt x="0" y="42"/>
                        </a:lnTo>
                        <a:lnTo>
                          <a:pt x="42" y="0"/>
                        </a:lnTo>
                        <a:lnTo>
                          <a:pt x="87" y="45"/>
                        </a:lnTo>
                        <a:lnTo>
                          <a:pt x="42"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89" name="Freeform 154"/>
                  <p:cNvSpPr/>
                  <p:nvPr/>
                </p:nvSpPr>
                <p:spPr bwMode="auto">
                  <a:xfrm>
                    <a:off x="3844904" y="4050347"/>
                    <a:ext cx="86620" cy="86620"/>
                  </a:xfrm>
                  <a:custGeom>
                    <a:avLst/>
                    <a:gdLst>
                      <a:gd name="T0" fmla="*/ 38 w 85"/>
                      <a:gd name="T1" fmla="*/ 85 h 85"/>
                      <a:gd name="T2" fmla="*/ 0 w 85"/>
                      <a:gd name="T3" fmla="*/ 38 h 85"/>
                      <a:gd name="T4" fmla="*/ 45 w 85"/>
                      <a:gd name="T5" fmla="*/ 0 h 85"/>
                      <a:gd name="T6" fmla="*/ 85 w 85"/>
                      <a:gd name="T7" fmla="*/ 45 h 85"/>
                      <a:gd name="T8" fmla="*/ 38 w 85"/>
                      <a:gd name="T9" fmla="*/ 85 h 85"/>
                    </a:gdLst>
                    <a:ahLst/>
                    <a:cxnLst>
                      <a:cxn ang="0">
                        <a:pos x="T0" y="T1"/>
                      </a:cxn>
                      <a:cxn ang="0">
                        <a:pos x="T2" y="T3"/>
                      </a:cxn>
                      <a:cxn ang="0">
                        <a:pos x="T4" y="T5"/>
                      </a:cxn>
                      <a:cxn ang="0">
                        <a:pos x="T6" y="T7"/>
                      </a:cxn>
                      <a:cxn ang="0">
                        <a:pos x="T8" y="T9"/>
                      </a:cxn>
                    </a:cxnLst>
                    <a:rect l="0" t="0" r="r" b="b"/>
                    <a:pathLst>
                      <a:path w="85" h="85">
                        <a:moveTo>
                          <a:pt x="38" y="85"/>
                        </a:moveTo>
                        <a:lnTo>
                          <a:pt x="0" y="38"/>
                        </a:lnTo>
                        <a:lnTo>
                          <a:pt x="45" y="0"/>
                        </a:lnTo>
                        <a:lnTo>
                          <a:pt x="85" y="45"/>
                        </a:lnTo>
                        <a:lnTo>
                          <a:pt x="3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90" name="Freeform 155"/>
                  <p:cNvSpPr/>
                  <p:nvPr/>
                </p:nvSpPr>
                <p:spPr bwMode="auto">
                  <a:xfrm>
                    <a:off x="3719559" y="4136968"/>
                    <a:ext cx="86620" cy="86620"/>
                  </a:xfrm>
                  <a:custGeom>
                    <a:avLst/>
                    <a:gdLst>
                      <a:gd name="T0" fmla="*/ 52 w 85"/>
                      <a:gd name="T1" fmla="*/ 0 h 85"/>
                      <a:gd name="T2" fmla="*/ 0 w 85"/>
                      <a:gd name="T3" fmla="*/ 33 h 85"/>
                      <a:gd name="T4" fmla="*/ 33 w 85"/>
                      <a:gd name="T5" fmla="*/ 85 h 85"/>
                      <a:gd name="T6" fmla="*/ 85 w 85"/>
                      <a:gd name="T7" fmla="*/ 52 h 85"/>
                      <a:gd name="T8" fmla="*/ 52 w 85"/>
                      <a:gd name="T9" fmla="*/ 0 h 85"/>
                    </a:gdLst>
                    <a:ahLst/>
                    <a:cxnLst>
                      <a:cxn ang="0">
                        <a:pos x="T0" y="T1"/>
                      </a:cxn>
                      <a:cxn ang="0">
                        <a:pos x="T2" y="T3"/>
                      </a:cxn>
                      <a:cxn ang="0">
                        <a:pos x="T4" y="T5"/>
                      </a:cxn>
                      <a:cxn ang="0">
                        <a:pos x="T6" y="T7"/>
                      </a:cxn>
                      <a:cxn ang="0">
                        <a:pos x="T8" y="T9"/>
                      </a:cxn>
                    </a:cxnLst>
                    <a:rect l="0" t="0" r="r" b="b"/>
                    <a:pathLst>
                      <a:path w="85" h="85">
                        <a:moveTo>
                          <a:pt x="52" y="0"/>
                        </a:moveTo>
                        <a:lnTo>
                          <a:pt x="0" y="33"/>
                        </a:lnTo>
                        <a:lnTo>
                          <a:pt x="33" y="85"/>
                        </a:lnTo>
                        <a:lnTo>
                          <a:pt x="85" y="52"/>
                        </a:lnTo>
                        <a:lnTo>
                          <a:pt x="52" y="0"/>
                        </a:ln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91" name="Freeform 157"/>
                  <p:cNvSpPr/>
                  <p:nvPr/>
                </p:nvSpPr>
                <p:spPr bwMode="auto">
                  <a:xfrm>
                    <a:off x="3594216" y="4211359"/>
                    <a:ext cx="84583" cy="84583"/>
                  </a:xfrm>
                  <a:custGeom>
                    <a:avLst/>
                    <a:gdLst>
                      <a:gd name="T0" fmla="*/ 55 w 83"/>
                      <a:gd name="T1" fmla="*/ 0 h 83"/>
                      <a:gd name="T2" fmla="*/ 0 w 83"/>
                      <a:gd name="T3" fmla="*/ 31 h 83"/>
                      <a:gd name="T4" fmla="*/ 31 w 83"/>
                      <a:gd name="T5" fmla="*/ 83 h 83"/>
                      <a:gd name="T6" fmla="*/ 83 w 83"/>
                      <a:gd name="T7" fmla="*/ 55 h 83"/>
                      <a:gd name="T8" fmla="*/ 55 w 83"/>
                      <a:gd name="T9" fmla="*/ 0 h 83"/>
                    </a:gdLst>
                    <a:ahLst/>
                    <a:cxnLst>
                      <a:cxn ang="0">
                        <a:pos x="T0" y="T1"/>
                      </a:cxn>
                      <a:cxn ang="0">
                        <a:pos x="T2" y="T3"/>
                      </a:cxn>
                      <a:cxn ang="0">
                        <a:pos x="T4" y="T5"/>
                      </a:cxn>
                      <a:cxn ang="0">
                        <a:pos x="T6" y="T7"/>
                      </a:cxn>
                      <a:cxn ang="0">
                        <a:pos x="T8" y="T9"/>
                      </a:cxn>
                    </a:cxnLst>
                    <a:rect l="0" t="0" r="r" b="b"/>
                    <a:pathLst>
                      <a:path w="83" h="83">
                        <a:moveTo>
                          <a:pt x="55" y="0"/>
                        </a:moveTo>
                        <a:lnTo>
                          <a:pt x="0" y="31"/>
                        </a:lnTo>
                        <a:lnTo>
                          <a:pt x="31" y="83"/>
                        </a:lnTo>
                        <a:lnTo>
                          <a:pt x="83" y="55"/>
                        </a:lnTo>
                        <a:lnTo>
                          <a:pt x="55" y="0"/>
                        </a:ln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92" name="Freeform 159"/>
                  <p:cNvSpPr/>
                  <p:nvPr/>
                </p:nvSpPr>
                <p:spPr bwMode="auto">
                  <a:xfrm>
                    <a:off x="3456642" y="4281674"/>
                    <a:ext cx="82544" cy="81525"/>
                  </a:xfrm>
                  <a:custGeom>
                    <a:avLst/>
                    <a:gdLst>
                      <a:gd name="T0" fmla="*/ 57 w 81"/>
                      <a:gd name="T1" fmla="*/ 0 h 80"/>
                      <a:gd name="T2" fmla="*/ 0 w 81"/>
                      <a:gd name="T3" fmla="*/ 24 h 80"/>
                      <a:gd name="T4" fmla="*/ 24 w 81"/>
                      <a:gd name="T5" fmla="*/ 80 h 80"/>
                      <a:gd name="T6" fmla="*/ 81 w 81"/>
                      <a:gd name="T7" fmla="*/ 54 h 80"/>
                      <a:gd name="T8" fmla="*/ 57 w 81"/>
                      <a:gd name="T9" fmla="*/ 0 h 80"/>
                    </a:gdLst>
                    <a:ahLst/>
                    <a:cxnLst>
                      <a:cxn ang="0">
                        <a:pos x="T0" y="T1"/>
                      </a:cxn>
                      <a:cxn ang="0">
                        <a:pos x="T2" y="T3"/>
                      </a:cxn>
                      <a:cxn ang="0">
                        <a:pos x="T4" y="T5"/>
                      </a:cxn>
                      <a:cxn ang="0">
                        <a:pos x="T6" y="T7"/>
                      </a:cxn>
                      <a:cxn ang="0">
                        <a:pos x="T8" y="T9"/>
                      </a:cxn>
                    </a:cxnLst>
                    <a:rect l="0" t="0" r="r" b="b"/>
                    <a:pathLst>
                      <a:path w="81" h="80">
                        <a:moveTo>
                          <a:pt x="57" y="0"/>
                        </a:moveTo>
                        <a:lnTo>
                          <a:pt x="0" y="24"/>
                        </a:lnTo>
                        <a:lnTo>
                          <a:pt x="24" y="80"/>
                        </a:lnTo>
                        <a:lnTo>
                          <a:pt x="81" y="54"/>
                        </a:lnTo>
                        <a:lnTo>
                          <a:pt x="57" y="0"/>
                        </a:ln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93" name="Freeform 161"/>
                  <p:cNvSpPr/>
                  <p:nvPr/>
                </p:nvSpPr>
                <p:spPr bwMode="auto">
                  <a:xfrm>
                    <a:off x="3319068" y="4336703"/>
                    <a:ext cx="79487" cy="77449"/>
                  </a:xfrm>
                  <a:custGeom>
                    <a:avLst/>
                    <a:gdLst>
                      <a:gd name="T0" fmla="*/ 60 w 78"/>
                      <a:gd name="T1" fmla="*/ 0 h 76"/>
                      <a:gd name="T2" fmla="*/ 0 w 78"/>
                      <a:gd name="T3" fmla="*/ 19 h 76"/>
                      <a:gd name="T4" fmla="*/ 19 w 78"/>
                      <a:gd name="T5" fmla="*/ 76 h 76"/>
                      <a:gd name="T6" fmla="*/ 78 w 78"/>
                      <a:gd name="T7" fmla="*/ 57 h 76"/>
                      <a:gd name="T8" fmla="*/ 60 w 78"/>
                      <a:gd name="T9" fmla="*/ 0 h 76"/>
                    </a:gdLst>
                    <a:ahLst/>
                    <a:cxnLst>
                      <a:cxn ang="0">
                        <a:pos x="T0" y="T1"/>
                      </a:cxn>
                      <a:cxn ang="0">
                        <a:pos x="T2" y="T3"/>
                      </a:cxn>
                      <a:cxn ang="0">
                        <a:pos x="T4" y="T5"/>
                      </a:cxn>
                      <a:cxn ang="0">
                        <a:pos x="T6" y="T7"/>
                      </a:cxn>
                      <a:cxn ang="0">
                        <a:pos x="T8" y="T9"/>
                      </a:cxn>
                    </a:cxnLst>
                    <a:rect l="0" t="0" r="r" b="b"/>
                    <a:pathLst>
                      <a:path w="78" h="76">
                        <a:moveTo>
                          <a:pt x="60" y="0"/>
                        </a:moveTo>
                        <a:lnTo>
                          <a:pt x="0" y="19"/>
                        </a:lnTo>
                        <a:lnTo>
                          <a:pt x="19" y="76"/>
                        </a:lnTo>
                        <a:lnTo>
                          <a:pt x="78" y="57"/>
                        </a:lnTo>
                        <a:lnTo>
                          <a:pt x="60" y="0"/>
                        </a:ln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94" name="Freeform 163"/>
                  <p:cNvSpPr/>
                  <p:nvPr/>
                </p:nvSpPr>
                <p:spPr bwMode="auto">
                  <a:xfrm>
                    <a:off x="4385007" y="3333947"/>
                    <a:ext cx="79487" cy="79487"/>
                  </a:xfrm>
                  <a:custGeom>
                    <a:avLst/>
                    <a:gdLst>
                      <a:gd name="T0" fmla="*/ 57 w 78"/>
                      <a:gd name="T1" fmla="*/ 78 h 78"/>
                      <a:gd name="T2" fmla="*/ 0 w 78"/>
                      <a:gd name="T3" fmla="*/ 57 h 78"/>
                      <a:gd name="T4" fmla="*/ 22 w 78"/>
                      <a:gd name="T5" fmla="*/ 0 h 78"/>
                      <a:gd name="T6" fmla="*/ 78 w 78"/>
                      <a:gd name="T7" fmla="*/ 21 h 78"/>
                      <a:gd name="T8" fmla="*/ 57 w 78"/>
                      <a:gd name="T9" fmla="*/ 78 h 78"/>
                    </a:gdLst>
                    <a:ahLst/>
                    <a:cxnLst>
                      <a:cxn ang="0">
                        <a:pos x="T0" y="T1"/>
                      </a:cxn>
                      <a:cxn ang="0">
                        <a:pos x="T2" y="T3"/>
                      </a:cxn>
                      <a:cxn ang="0">
                        <a:pos x="T4" y="T5"/>
                      </a:cxn>
                      <a:cxn ang="0">
                        <a:pos x="T6" y="T7"/>
                      </a:cxn>
                      <a:cxn ang="0">
                        <a:pos x="T8" y="T9"/>
                      </a:cxn>
                    </a:cxnLst>
                    <a:rect l="0" t="0" r="r" b="b"/>
                    <a:pathLst>
                      <a:path w="78" h="78">
                        <a:moveTo>
                          <a:pt x="57" y="78"/>
                        </a:moveTo>
                        <a:lnTo>
                          <a:pt x="0" y="57"/>
                        </a:lnTo>
                        <a:lnTo>
                          <a:pt x="22" y="0"/>
                        </a:lnTo>
                        <a:lnTo>
                          <a:pt x="78" y="21"/>
                        </a:lnTo>
                        <a:lnTo>
                          <a:pt x="57"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grpSp>
          <p:grpSp>
            <p:nvGrpSpPr>
              <p:cNvPr id="114" name="组合 113"/>
              <p:cNvGrpSpPr/>
              <p:nvPr/>
            </p:nvGrpSpPr>
            <p:grpSpPr>
              <a:xfrm>
                <a:off x="986435" y="2233980"/>
                <a:ext cx="3206987" cy="3171319"/>
                <a:chOff x="1214706" y="1057364"/>
                <a:chExt cx="3206987" cy="3171319"/>
              </a:xfrm>
              <a:grpFill/>
            </p:grpSpPr>
            <p:grpSp>
              <p:nvGrpSpPr>
                <p:cNvPr id="115" name="组合 114"/>
                <p:cNvGrpSpPr/>
                <p:nvPr/>
              </p:nvGrpSpPr>
              <p:grpSpPr>
                <a:xfrm>
                  <a:off x="1472529" y="1057364"/>
                  <a:ext cx="1945388" cy="3171319"/>
                  <a:chOff x="1472529" y="1057364"/>
                  <a:chExt cx="1945388" cy="3171319"/>
                </a:xfrm>
                <a:grpFill/>
              </p:grpSpPr>
              <p:sp>
                <p:nvSpPr>
                  <p:cNvPr id="117" name="Freeform 101"/>
                  <p:cNvSpPr/>
                  <p:nvPr/>
                </p:nvSpPr>
                <p:spPr bwMode="auto">
                  <a:xfrm>
                    <a:off x="2641392" y="1057364"/>
                    <a:ext cx="776525" cy="226232"/>
                  </a:xfrm>
                  <a:custGeom>
                    <a:avLst/>
                    <a:gdLst>
                      <a:gd name="T0" fmla="*/ 303 w 322"/>
                      <a:gd name="T1" fmla="*/ 94 h 94"/>
                      <a:gd name="T2" fmla="*/ 76 w 322"/>
                      <a:gd name="T3" fmla="*/ 53 h 94"/>
                      <a:gd name="T4" fmla="*/ 6 w 322"/>
                      <a:gd name="T5" fmla="*/ 57 h 94"/>
                      <a:gd name="T6" fmla="*/ 0 w 322"/>
                      <a:gd name="T7" fmla="*/ 5 h 94"/>
                      <a:gd name="T8" fmla="*/ 76 w 322"/>
                      <a:gd name="T9" fmla="*/ 0 h 94"/>
                      <a:gd name="T10" fmla="*/ 322 w 322"/>
                      <a:gd name="T11" fmla="*/ 45 h 94"/>
                      <a:gd name="T12" fmla="*/ 303 w 32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322" h="94">
                        <a:moveTo>
                          <a:pt x="303" y="94"/>
                        </a:moveTo>
                        <a:cubicBezTo>
                          <a:pt x="231" y="67"/>
                          <a:pt x="154" y="53"/>
                          <a:pt x="76" y="53"/>
                        </a:cubicBezTo>
                        <a:cubicBezTo>
                          <a:pt x="53" y="53"/>
                          <a:pt x="29" y="54"/>
                          <a:pt x="6" y="57"/>
                        </a:cubicBezTo>
                        <a:cubicBezTo>
                          <a:pt x="0" y="5"/>
                          <a:pt x="0" y="5"/>
                          <a:pt x="0" y="5"/>
                        </a:cubicBezTo>
                        <a:cubicBezTo>
                          <a:pt x="25" y="2"/>
                          <a:pt x="51" y="0"/>
                          <a:pt x="76" y="0"/>
                        </a:cubicBezTo>
                        <a:cubicBezTo>
                          <a:pt x="161" y="0"/>
                          <a:pt x="243" y="15"/>
                          <a:pt x="322" y="45"/>
                        </a:cubicBezTo>
                        <a:lnTo>
                          <a:pt x="303" y="94"/>
                        </a:ln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18" name="Freeform 102"/>
                  <p:cNvSpPr/>
                  <p:nvPr/>
                </p:nvSpPr>
                <p:spPr bwMode="auto">
                  <a:xfrm>
                    <a:off x="1472529" y="3625399"/>
                    <a:ext cx="681752" cy="603284"/>
                  </a:xfrm>
                  <a:custGeom>
                    <a:avLst/>
                    <a:gdLst>
                      <a:gd name="T0" fmla="*/ 260 w 283"/>
                      <a:gd name="T1" fmla="*/ 250 h 250"/>
                      <a:gd name="T2" fmla="*/ 0 w 283"/>
                      <a:gd name="T3" fmla="*/ 31 h 250"/>
                      <a:gd name="T4" fmla="*/ 43 w 283"/>
                      <a:gd name="T5" fmla="*/ 0 h 250"/>
                      <a:gd name="T6" fmla="*/ 283 w 283"/>
                      <a:gd name="T7" fmla="*/ 202 h 250"/>
                      <a:gd name="T8" fmla="*/ 260 w 283"/>
                      <a:gd name="T9" fmla="*/ 250 h 250"/>
                    </a:gdLst>
                    <a:ahLst/>
                    <a:cxnLst>
                      <a:cxn ang="0">
                        <a:pos x="T0" y="T1"/>
                      </a:cxn>
                      <a:cxn ang="0">
                        <a:pos x="T2" y="T3"/>
                      </a:cxn>
                      <a:cxn ang="0">
                        <a:pos x="T4" y="T5"/>
                      </a:cxn>
                      <a:cxn ang="0">
                        <a:pos x="T6" y="T7"/>
                      </a:cxn>
                      <a:cxn ang="0">
                        <a:pos x="T8" y="T9"/>
                      </a:cxn>
                    </a:cxnLst>
                    <a:rect l="0" t="0" r="r" b="b"/>
                    <a:pathLst>
                      <a:path w="283" h="250">
                        <a:moveTo>
                          <a:pt x="260" y="250"/>
                        </a:moveTo>
                        <a:cubicBezTo>
                          <a:pt x="157" y="200"/>
                          <a:pt x="67" y="124"/>
                          <a:pt x="0" y="31"/>
                        </a:cubicBezTo>
                        <a:cubicBezTo>
                          <a:pt x="43" y="0"/>
                          <a:pt x="43" y="0"/>
                          <a:pt x="43" y="0"/>
                        </a:cubicBezTo>
                        <a:cubicBezTo>
                          <a:pt x="105" y="86"/>
                          <a:pt x="188" y="156"/>
                          <a:pt x="283" y="202"/>
                        </a:cubicBezTo>
                        <a:lnTo>
                          <a:pt x="260" y="250"/>
                        </a:ln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sp>
              <p:nvSpPr>
                <p:cNvPr id="116" name="Freeform 164"/>
                <p:cNvSpPr>
                  <a:spLocks noEditPoints="1"/>
                </p:cNvSpPr>
                <p:nvPr/>
              </p:nvSpPr>
              <p:spPr bwMode="auto">
                <a:xfrm>
                  <a:off x="1214706" y="1346777"/>
                  <a:ext cx="3206987" cy="2546635"/>
                </a:xfrm>
                <a:custGeom>
                  <a:avLst/>
                  <a:gdLst>
                    <a:gd name="T0" fmla="*/ 69 w 1330"/>
                    <a:gd name="T1" fmla="*/ 849 h 1056"/>
                    <a:gd name="T2" fmla="*/ 62 w 1330"/>
                    <a:gd name="T3" fmla="*/ 853 h 1056"/>
                    <a:gd name="T4" fmla="*/ 210 w 1330"/>
                    <a:gd name="T5" fmla="*/ 1056 h 1056"/>
                    <a:gd name="T6" fmla="*/ 215 w 1330"/>
                    <a:gd name="T7" fmla="*/ 1050 h 1056"/>
                    <a:gd name="T8" fmla="*/ 69 w 1330"/>
                    <a:gd name="T9" fmla="*/ 849 h 1056"/>
                    <a:gd name="T10" fmla="*/ 1330 w 1330"/>
                    <a:gd name="T11" fmla="*/ 542 h 1056"/>
                    <a:gd name="T12" fmla="*/ 1322 w 1330"/>
                    <a:gd name="T13" fmla="*/ 542 h 1056"/>
                    <a:gd name="T14" fmla="*/ 1322 w 1330"/>
                    <a:gd name="T15" fmla="*/ 572 h 1056"/>
                    <a:gd name="T16" fmla="*/ 1287 w 1330"/>
                    <a:gd name="T17" fmla="*/ 785 h 1056"/>
                    <a:gd name="T18" fmla="*/ 1295 w 1330"/>
                    <a:gd name="T19" fmla="*/ 788 h 1056"/>
                    <a:gd name="T20" fmla="*/ 1330 w 1330"/>
                    <a:gd name="T21" fmla="*/ 572 h 1056"/>
                    <a:gd name="T22" fmla="*/ 1330 w 1330"/>
                    <a:gd name="T23" fmla="*/ 542 h 1056"/>
                    <a:gd name="T24" fmla="*/ 255 w 1330"/>
                    <a:gd name="T25" fmla="*/ 47 h 1056"/>
                    <a:gd name="T26" fmla="*/ 260 w 1330"/>
                    <a:gd name="T27" fmla="*/ 54 h 1056"/>
                    <a:gd name="T28" fmla="*/ 329 w 1330"/>
                    <a:gd name="T29" fmla="*/ 6 h 1056"/>
                    <a:gd name="T30" fmla="*/ 325 w 1330"/>
                    <a:gd name="T31" fmla="*/ 0 h 1056"/>
                    <a:gd name="T32" fmla="*/ 255 w 1330"/>
                    <a:gd name="T33" fmla="*/ 47 h 1056"/>
                    <a:gd name="T34" fmla="*/ 125 w 1330"/>
                    <a:gd name="T35" fmla="*/ 197 h 1056"/>
                    <a:gd name="T36" fmla="*/ 118 w 1330"/>
                    <a:gd name="T37" fmla="*/ 193 h 1056"/>
                    <a:gd name="T38" fmla="*/ 75 w 1330"/>
                    <a:gd name="T39" fmla="*/ 265 h 1056"/>
                    <a:gd name="T40" fmla="*/ 82 w 1330"/>
                    <a:gd name="T41" fmla="*/ 269 h 1056"/>
                    <a:gd name="T42" fmla="*/ 125 w 1330"/>
                    <a:gd name="T43" fmla="*/ 197 h 1056"/>
                    <a:gd name="T44" fmla="*/ 0 w 1330"/>
                    <a:gd name="T45" fmla="*/ 554 h 1056"/>
                    <a:gd name="T46" fmla="*/ 0 w 1330"/>
                    <a:gd name="T47" fmla="*/ 572 h 1056"/>
                    <a:gd name="T48" fmla="*/ 8 w 1330"/>
                    <a:gd name="T49" fmla="*/ 572 h 1056"/>
                    <a:gd name="T50" fmla="*/ 8 w 1330"/>
                    <a:gd name="T51" fmla="*/ 554 h 1056"/>
                    <a:gd name="T52" fmla="*/ 16 w 1330"/>
                    <a:gd name="T53" fmla="*/ 467 h 1056"/>
                    <a:gd name="T54" fmla="*/ 8 w 1330"/>
                    <a:gd name="T55" fmla="*/ 466 h 1056"/>
                    <a:gd name="T56" fmla="*/ 0 w 1330"/>
                    <a:gd name="T57" fmla="*/ 554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0" h="1056">
                      <a:moveTo>
                        <a:pt x="69" y="849"/>
                      </a:moveTo>
                      <a:cubicBezTo>
                        <a:pt x="62" y="853"/>
                        <a:pt x="62" y="853"/>
                        <a:pt x="62" y="853"/>
                      </a:cubicBezTo>
                      <a:cubicBezTo>
                        <a:pt x="98" y="929"/>
                        <a:pt x="148" y="998"/>
                        <a:pt x="210" y="1056"/>
                      </a:cubicBezTo>
                      <a:cubicBezTo>
                        <a:pt x="215" y="1050"/>
                        <a:pt x="215" y="1050"/>
                        <a:pt x="215" y="1050"/>
                      </a:cubicBezTo>
                      <a:cubicBezTo>
                        <a:pt x="154" y="993"/>
                        <a:pt x="105" y="925"/>
                        <a:pt x="69" y="849"/>
                      </a:cubicBezTo>
                      <a:close/>
                      <a:moveTo>
                        <a:pt x="1330" y="542"/>
                      </a:moveTo>
                      <a:cubicBezTo>
                        <a:pt x="1322" y="542"/>
                        <a:pt x="1322" y="542"/>
                        <a:pt x="1322" y="542"/>
                      </a:cubicBezTo>
                      <a:cubicBezTo>
                        <a:pt x="1322" y="552"/>
                        <a:pt x="1322" y="562"/>
                        <a:pt x="1322" y="572"/>
                      </a:cubicBezTo>
                      <a:cubicBezTo>
                        <a:pt x="1322" y="645"/>
                        <a:pt x="1310" y="716"/>
                        <a:pt x="1287" y="785"/>
                      </a:cubicBezTo>
                      <a:cubicBezTo>
                        <a:pt x="1295" y="788"/>
                        <a:pt x="1295" y="788"/>
                        <a:pt x="1295" y="788"/>
                      </a:cubicBezTo>
                      <a:cubicBezTo>
                        <a:pt x="1318" y="718"/>
                        <a:pt x="1330" y="646"/>
                        <a:pt x="1330" y="572"/>
                      </a:cubicBezTo>
                      <a:cubicBezTo>
                        <a:pt x="1330" y="562"/>
                        <a:pt x="1330" y="552"/>
                        <a:pt x="1330" y="542"/>
                      </a:cubicBezTo>
                      <a:close/>
                      <a:moveTo>
                        <a:pt x="255" y="47"/>
                      </a:moveTo>
                      <a:cubicBezTo>
                        <a:pt x="260" y="54"/>
                        <a:pt x="260" y="54"/>
                        <a:pt x="260" y="54"/>
                      </a:cubicBezTo>
                      <a:cubicBezTo>
                        <a:pt x="282" y="37"/>
                        <a:pt x="306" y="21"/>
                        <a:pt x="329" y="6"/>
                      </a:cubicBezTo>
                      <a:cubicBezTo>
                        <a:pt x="325" y="0"/>
                        <a:pt x="325" y="0"/>
                        <a:pt x="325" y="0"/>
                      </a:cubicBezTo>
                      <a:cubicBezTo>
                        <a:pt x="301" y="14"/>
                        <a:pt x="278" y="30"/>
                        <a:pt x="255" y="47"/>
                      </a:cubicBezTo>
                      <a:close/>
                      <a:moveTo>
                        <a:pt x="125" y="197"/>
                      </a:moveTo>
                      <a:cubicBezTo>
                        <a:pt x="118" y="193"/>
                        <a:pt x="118" y="193"/>
                        <a:pt x="118" y="193"/>
                      </a:cubicBezTo>
                      <a:cubicBezTo>
                        <a:pt x="102" y="216"/>
                        <a:pt x="88" y="240"/>
                        <a:pt x="75" y="265"/>
                      </a:cubicBezTo>
                      <a:cubicBezTo>
                        <a:pt x="82" y="269"/>
                        <a:pt x="82" y="269"/>
                        <a:pt x="82" y="269"/>
                      </a:cubicBezTo>
                      <a:cubicBezTo>
                        <a:pt x="94" y="244"/>
                        <a:pt x="109" y="220"/>
                        <a:pt x="125" y="197"/>
                      </a:cubicBezTo>
                      <a:close/>
                      <a:moveTo>
                        <a:pt x="0" y="554"/>
                      </a:moveTo>
                      <a:cubicBezTo>
                        <a:pt x="0" y="560"/>
                        <a:pt x="0" y="566"/>
                        <a:pt x="0" y="572"/>
                      </a:cubicBezTo>
                      <a:cubicBezTo>
                        <a:pt x="8" y="572"/>
                        <a:pt x="8" y="572"/>
                        <a:pt x="8" y="572"/>
                      </a:cubicBezTo>
                      <a:cubicBezTo>
                        <a:pt x="8" y="566"/>
                        <a:pt x="8" y="560"/>
                        <a:pt x="8" y="554"/>
                      </a:cubicBezTo>
                      <a:cubicBezTo>
                        <a:pt x="9" y="525"/>
                        <a:pt x="12" y="496"/>
                        <a:pt x="16" y="467"/>
                      </a:cubicBezTo>
                      <a:cubicBezTo>
                        <a:pt x="8" y="466"/>
                        <a:pt x="8" y="466"/>
                        <a:pt x="8" y="466"/>
                      </a:cubicBezTo>
                      <a:cubicBezTo>
                        <a:pt x="4" y="495"/>
                        <a:pt x="1" y="525"/>
                        <a:pt x="0" y="5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sp>
            <p:nvSpPr>
              <p:cNvPr id="119" name="Freeform 97"/>
              <p:cNvSpPr>
                <a:spLocks noEditPoints="1"/>
              </p:cNvSpPr>
              <p:nvPr/>
            </p:nvSpPr>
            <p:spPr bwMode="auto">
              <a:xfrm>
                <a:off x="510533" y="1824317"/>
                <a:ext cx="4155734" cy="4154714"/>
              </a:xfrm>
              <a:custGeom>
                <a:avLst/>
                <a:gdLst>
                  <a:gd name="T0" fmla="*/ 862 w 1723"/>
                  <a:gd name="T1" fmla="*/ 1723 h 1723"/>
                  <a:gd name="T2" fmla="*/ 253 w 1723"/>
                  <a:gd name="T3" fmla="*/ 1471 h 1723"/>
                  <a:gd name="T4" fmla="*/ 0 w 1723"/>
                  <a:gd name="T5" fmla="*/ 862 h 1723"/>
                  <a:gd name="T6" fmla="*/ 253 w 1723"/>
                  <a:gd name="T7" fmla="*/ 252 h 1723"/>
                  <a:gd name="T8" fmla="*/ 862 w 1723"/>
                  <a:gd name="T9" fmla="*/ 0 h 1723"/>
                  <a:gd name="T10" fmla="*/ 1471 w 1723"/>
                  <a:gd name="T11" fmla="*/ 252 h 1723"/>
                  <a:gd name="T12" fmla="*/ 1723 w 1723"/>
                  <a:gd name="T13" fmla="*/ 862 h 1723"/>
                  <a:gd name="T14" fmla="*/ 1471 w 1723"/>
                  <a:gd name="T15" fmla="*/ 1471 h 1723"/>
                  <a:gd name="T16" fmla="*/ 862 w 1723"/>
                  <a:gd name="T17" fmla="*/ 1723 h 1723"/>
                  <a:gd name="T18" fmla="*/ 862 w 1723"/>
                  <a:gd name="T19" fmla="*/ 4 h 1723"/>
                  <a:gd name="T20" fmla="*/ 4 w 1723"/>
                  <a:gd name="T21" fmla="*/ 862 h 1723"/>
                  <a:gd name="T22" fmla="*/ 862 w 1723"/>
                  <a:gd name="T23" fmla="*/ 1719 h 1723"/>
                  <a:gd name="T24" fmla="*/ 1719 w 1723"/>
                  <a:gd name="T25" fmla="*/ 862 h 1723"/>
                  <a:gd name="T26" fmla="*/ 862 w 1723"/>
                  <a:gd name="T27" fmla="*/ 4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3" h="1723">
                    <a:moveTo>
                      <a:pt x="862" y="1723"/>
                    </a:moveTo>
                    <a:cubicBezTo>
                      <a:pt x="632" y="1723"/>
                      <a:pt x="415" y="1633"/>
                      <a:pt x="253" y="1471"/>
                    </a:cubicBezTo>
                    <a:cubicBezTo>
                      <a:pt x="90" y="1308"/>
                      <a:pt x="0" y="1092"/>
                      <a:pt x="0" y="862"/>
                    </a:cubicBezTo>
                    <a:cubicBezTo>
                      <a:pt x="0" y="631"/>
                      <a:pt x="90" y="415"/>
                      <a:pt x="253" y="252"/>
                    </a:cubicBezTo>
                    <a:cubicBezTo>
                      <a:pt x="415" y="90"/>
                      <a:pt x="632" y="0"/>
                      <a:pt x="862" y="0"/>
                    </a:cubicBezTo>
                    <a:cubicBezTo>
                      <a:pt x="1092" y="0"/>
                      <a:pt x="1308" y="90"/>
                      <a:pt x="1471" y="252"/>
                    </a:cubicBezTo>
                    <a:cubicBezTo>
                      <a:pt x="1634" y="415"/>
                      <a:pt x="1723" y="631"/>
                      <a:pt x="1723" y="862"/>
                    </a:cubicBezTo>
                    <a:cubicBezTo>
                      <a:pt x="1723" y="1092"/>
                      <a:pt x="1634" y="1308"/>
                      <a:pt x="1471" y="1471"/>
                    </a:cubicBezTo>
                    <a:cubicBezTo>
                      <a:pt x="1308" y="1633"/>
                      <a:pt x="1092" y="1723"/>
                      <a:pt x="862" y="1723"/>
                    </a:cubicBezTo>
                    <a:close/>
                    <a:moveTo>
                      <a:pt x="862" y="4"/>
                    </a:moveTo>
                    <a:cubicBezTo>
                      <a:pt x="389" y="4"/>
                      <a:pt x="4" y="389"/>
                      <a:pt x="4" y="862"/>
                    </a:cubicBezTo>
                    <a:cubicBezTo>
                      <a:pt x="4" y="1334"/>
                      <a:pt x="389" y="1719"/>
                      <a:pt x="862" y="1719"/>
                    </a:cubicBezTo>
                    <a:cubicBezTo>
                      <a:pt x="1335" y="1719"/>
                      <a:pt x="1719" y="1334"/>
                      <a:pt x="1719" y="862"/>
                    </a:cubicBezTo>
                    <a:cubicBezTo>
                      <a:pt x="1719" y="389"/>
                      <a:pt x="1335" y="4"/>
                      <a:pt x="862" y="4"/>
                    </a:cubicBez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nvGrpSpPr>
              <p:cNvPr id="120" name="组合 119"/>
              <p:cNvGrpSpPr/>
              <p:nvPr/>
            </p:nvGrpSpPr>
            <p:grpSpPr>
              <a:xfrm>
                <a:off x="510533" y="1828393"/>
                <a:ext cx="4150638" cy="4145543"/>
                <a:chOff x="3919886" y="1308600"/>
                <a:chExt cx="4150638" cy="4145543"/>
              </a:xfrm>
              <a:grpFill/>
            </p:grpSpPr>
            <p:sp>
              <p:nvSpPr>
                <p:cNvPr id="121" name="Freeform 104"/>
                <p:cNvSpPr/>
                <p:nvPr/>
              </p:nvSpPr>
              <p:spPr bwMode="auto">
                <a:xfrm>
                  <a:off x="3919886" y="3016547"/>
                  <a:ext cx="723533" cy="1934179"/>
                </a:xfrm>
                <a:custGeom>
                  <a:avLst/>
                  <a:gdLst>
                    <a:gd name="T0" fmla="*/ 4 w 300"/>
                    <a:gd name="T1" fmla="*/ 152 h 802"/>
                    <a:gd name="T2" fmla="*/ 18 w 300"/>
                    <a:gd name="T3" fmla="*/ 0 h 802"/>
                    <a:gd name="T4" fmla="*/ 14 w 300"/>
                    <a:gd name="T5" fmla="*/ 0 h 802"/>
                    <a:gd name="T6" fmla="*/ 0 w 300"/>
                    <a:gd name="T7" fmla="*/ 152 h 802"/>
                    <a:gd name="T8" fmla="*/ 253 w 300"/>
                    <a:gd name="T9" fmla="*/ 761 h 802"/>
                    <a:gd name="T10" fmla="*/ 297 w 300"/>
                    <a:gd name="T11" fmla="*/ 802 h 802"/>
                    <a:gd name="T12" fmla="*/ 300 w 300"/>
                    <a:gd name="T13" fmla="*/ 799 h 802"/>
                    <a:gd name="T14" fmla="*/ 4 w 300"/>
                    <a:gd name="T15" fmla="*/ 152 h 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802">
                      <a:moveTo>
                        <a:pt x="4" y="152"/>
                      </a:moveTo>
                      <a:cubicBezTo>
                        <a:pt x="4" y="100"/>
                        <a:pt x="9" y="49"/>
                        <a:pt x="18" y="0"/>
                      </a:cubicBezTo>
                      <a:cubicBezTo>
                        <a:pt x="14" y="0"/>
                        <a:pt x="14" y="0"/>
                        <a:pt x="14" y="0"/>
                      </a:cubicBezTo>
                      <a:cubicBezTo>
                        <a:pt x="5" y="49"/>
                        <a:pt x="0" y="100"/>
                        <a:pt x="0" y="152"/>
                      </a:cubicBezTo>
                      <a:cubicBezTo>
                        <a:pt x="0" y="382"/>
                        <a:pt x="90" y="598"/>
                        <a:pt x="253" y="761"/>
                      </a:cubicBezTo>
                      <a:cubicBezTo>
                        <a:pt x="267" y="775"/>
                        <a:pt x="282" y="789"/>
                        <a:pt x="297" y="802"/>
                      </a:cubicBezTo>
                      <a:cubicBezTo>
                        <a:pt x="300" y="799"/>
                        <a:pt x="300" y="799"/>
                        <a:pt x="300" y="799"/>
                      </a:cubicBezTo>
                      <a:cubicBezTo>
                        <a:pt x="119" y="641"/>
                        <a:pt x="4" y="410"/>
                        <a:pt x="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nvGrpSpPr>
                <p:cNvPr id="122" name="组合 121"/>
                <p:cNvGrpSpPr/>
                <p:nvPr/>
              </p:nvGrpSpPr>
              <p:grpSpPr>
                <a:xfrm>
                  <a:off x="4395788" y="1308600"/>
                  <a:ext cx="3674736" cy="4145543"/>
                  <a:chOff x="1214706" y="651777"/>
                  <a:chExt cx="3674736" cy="4145543"/>
                </a:xfrm>
                <a:grpFill/>
              </p:grpSpPr>
              <p:sp>
                <p:nvSpPr>
                  <p:cNvPr id="123" name="Freeform 103"/>
                  <p:cNvSpPr>
                    <a:spLocks noEditPoints="1"/>
                  </p:cNvSpPr>
                  <p:nvPr/>
                </p:nvSpPr>
                <p:spPr bwMode="auto">
                  <a:xfrm>
                    <a:off x="2347902" y="857628"/>
                    <a:ext cx="2541540" cy="3939692"/>
                  </a:xfrm>
                  <a:custGeom>
                    <a:avLst/>
                    <a:gdLst>
                      <a:gd name="T0" fmla="*/ 751 w 1054"/>
                      <a:gd name="T1" fmla="*/ 119 h 1634"/>
                      <a:gd name="T2" fmla="*/ 698 w 1054"/>
                      <a:gd name="T3" fmla="*/ 78 h 1634"/>
                      <a:gd name="T4" fmla="*/ 688 w 1054"/>
                      <a:gd name="T5" fmla="*/ 93 h 1634"/>
                      <a:gd name="T6" fmla="*/ 739 w 1054"/>
                      <a:gd name="T7" fmla="*/ 133 h 1634"/>
                      <a:gd name="T8" fmla="*/ 751 w 1054"/>
                      <a:gd name="T9" fmla="*/ 119 h 1634"/>
                      <a:gd name="T10" fmla="*/ 687 w 1054"/>
                      <a:gd name="T11" fmla="*/ 70 h 1634"/>
                      <a:gd name="T12" fmla="*/ 635 w 1054"/>
                      <a:gd name="T13" fmla="*/ 36 h 1634"/>
                      <a:gd name="T14" fmla="*/ 626 w 1054"/>
                      <a:gd name="T15" fmla="*/ 52 h 1634"/>
                      <a:gd name="T16" fmla="*/ 677 w 1054"/>
                      <a:gd name="T17" fmla="*/ 85 h 1634"/>
                      <a:gd name="T18" fmla="*/ 687 w 1054"/>
                      <a:gd name="T19" fmla="*/ 70 h 1634"/>
                      <a:gd name="T20" fmla="*/ 821 w 1054"/>
                      <a:gd name="T21" fmla="*/ 186 h 1634"/>
                      <a:gd name="T22" fmla="*/ 807 w 1054"/>
                      <a:gd name="T23" fmla="*/ 198 h 1634"/>
                      <a:gd name="T24" fmla="*/ 1036 w 1054"/>
                      <a:gd name="T25" fmla="*/ 775 h 1634"/>
                      <a:gd name="T26" fmla="*/ 195 w 1054"/>
                      <a:gd name="T27" fmla="*/ 1615 h 1634"/>
                      <a:gd name="T28" fmla="*/ 4 w 1054"/>
                      <a:gd name="T29" fmla="*/ 1594 h 1634"/>
                      <a:gd name="T30" fmla="*/ 0 w 1054"/>
                      <a:gd name="T31" fmla="*/ 1612 h 1634"/>
                      <a:gd name="T32" fmla="*/ 195 w 1054"/>
                      <a:gd name="T33" fmla="*/ 1634 h 1634"/>
                      <a:gd name="T34" fmla="*/ 1054 w 1054"/>
                      <a:gd name="T35" fmla="*/ 775 h 1634"/>
                      <a:gd name="T36" fmla="*/ 821 w 1054"/>
                      <a:gd name="T37" fmla="*/ 186 h 1634"/>
                      <a:gd name="T38" fmla="*/ 623 w 1054"/>
                      <a:gd name="T39" fmla="*/ 29 h 1634"/>
                      <a:gd name="T40" fmla="*/ 568 w 1054"/>
                      <a:gd name="T41" fmla="*/ 0 h 1634"/>
                      <a:gd name="T42" fmla="*/ 560 w 1054"/>
                      <a:gd name="T43" fmla="*/ 17 h 1634"/>
                      <a:gd name="T44" fmla="*/ 614 w 1054"/>
                      <a:gd name="T45" fmla="*/ 45 h 1634"/>
                      <a:gd name="T46" fmla="*/ 623 w 1054"/>
                      <a:gd name="T47" fmla="*/ 29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4" h="1634">
                        <a:moveTo>
                          <a:pt x="751" y="119"/>
                        </a:moveTo>
                        <a:cubicBezTo>
                          <a:pt x="734" y="105"/>
                          <a:pt x="716" y="91"/>
                          <a:pt x="698" y="78"/>
                        </a:cubicBezTo>
                        <a:cubicBezTo>
                          <a:pt x="688" y="93"/>
                          <a:pt x="688" y="93"/>
                          <a:pt x="688" y="93"/>
                        </a:cubicBezTo>
                        <a:cubicBezTo>
                          <a:pt x="705" y="106"/>
                          <a:pt x="722" y="119"/>
                          <a:pt x="739" y="133"/>
                        </a:cubicBezTo>
                        <a:lnTo>
                          <a:pt x="751" y="119"/>
                        </a:lnTo>
                        <a:close/>
                        <a:moveTo>
                          <a:pt x="687" y="70"/>
                        </a:moveTo>
                        <a:cubicBezTo>
                          <a:pt x="670" y="58"/>
                          <a:pt x="653" y="47"/>
                          <a:pt x="635" y="36"/>
                        </a:cubicBezTo>
                        <a:cubicBezTo>
                          <a:pt x="626" y="52"/>
                          <a:pt x="626" y="52"/>
                          <a:pt x="626" y="52"/>
                        </a:cubicBezTo>
                        <a:cubicBezTo>
                          <a:pt x="643" y="63"/>
                          <a:pt x="660" y="74"/>
                          <a:pt x="677" y="85"/>
                        </a:cubicBezTo>
                        <a:lnTo>
                          <a:pt x="687" y="70"/>
                        </a:lnTo>
                        <a:close/>
                        <a:moveTo>
                          <a:pt x="821" y="186"/>
                        </a:moveTo>
                        <a:cubicBezTo>
                          <a:pt x="807" y="198"/>
                          <a:pt x="807" y="198"/>
                          <a:pt x="807" y="198"/>
                        </a:cubicBezTo>
                        <a:cubicBezTo>
                          <a:pt x="949" y="349"/>
                          <a:pt x="1036" y="552"/>
                          <a:pt x="1036" y="775"/>
                        </a:cubicBezTo>
                        <a:cubicBezTo>
                          <a:pt x="1036" y="1239"/>
                          <a:pt x="659" y="1615"/>
                          <a:pt x="195" y="1615"/>
                        </a:cubicBezTo>
                        <a:cubicBezTo>
                          <a:pt x="129" y="1615"/>
                          <a:pt x="66" y="1608"/>
                          <a:pt x="4" y="1594"/>
                        </a:cubicBezTo>
                        <a:cubicBezTo>
                          <a:pt x="0" y="1612"/>
                          <a:pt x="0" y="1612"/>
                          <a:pt x="0" y="1612"/>
                        </a:cubicBezTo>
                        <a:cubicBezTo>
                          <a:pt x="63" y="1626"/>
                          <a:pt x="128" y="1634"/>
                          <a:pt x="195" y="1634"/>
                        </a:cubicBezTo>
                        <a:cubicBezTo>
                          <a:pt x="670" y="1634"/>
                          <a:pt x="1054" y="1249"/>
                          <a:pt x="1054" y="775"/>
                        </a:cubicBezTo>
                        <a:cubicBezTo>
                          <a:pt x="1054" y="547"/>
                          <a:pt x="966" y="339"/>
                          <a:pt x="821" y="186"/>
                        </a:cubicBezTo>
                        <a:close/>
                        <a:moveTo>
                          <a:pt x="623" y="29"/>
                        </a:moveTo>
                        <a:cubicBezTo>
                          <a:pt x="605" y="19"/>
                          <a:pt x="587" y="9"/>
                          <a:pt x="568" y="0"/>
                        </a:cubicBezTo>
                        <a:cubicBezTo>
                          <a:pt x="560" y="17"/>
                          <a:pt x="560" y="17"/>
                          <a:pt x="560" y="17"/>
                        </a:cubicBezTo>
                        <a:cubicBezTo>
                          <a:pt x="578" y="26"/>
                          <a:pt x="596" y="35"/>
                          <a:pt x="614" y="45"/>
                        </a:cubicBezTo>
                        <a:lnTo>
                          <a:pt x="623"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24" name="Freeform 165"/>
                  <p:cNvSpPr/>
                  <p:nvPr/>
                </p:nvSpPr>
                <p:spPr bwMode="auto">
                  <a:xfrm>
                    <a:off x="1214706" y="1085897"/>
                    <a:ext cx="360747" cy="354633"/>
                  </a:xfrm>
                  <a:custGeom>
                    <a:avLst/>
                    <a:gdLst>
                      <a:gd name="T0" fmla="*/ 0 w 150"/>
                      <a:gd name="T1" fmla="*/ 135 h 147"/>
                      <a:gd name="T2" fmla="*/ 14 w 150"/>
                      <a:gd name="T3" fmla="*/ 147 h 147"/>
                      <a:gd name="T4" fmla="*/ 150 w 150"/>
                      <a:gd name="T5" fmla="*/ 15 h 147"/>
                      <a:gd name="T6" fmla="*/ 138 w 150"/>
                      <a:gd name="T7" fmla="*/ 0 h 147"/>
                      <a:gd name="T8" fmla="*/ 0 w 150"/>
                      <a:gd name="T9" fmla="*/ 135 h 147"/>
                    </a:gdLst>
                    <a:ahLst/>
                    <a:cxnLst>
                      <a:cxn ang="0">
                        <a:pos x="T0" y="T1"/>
                      </a:cxn>
                      <a:cxn ang="0">
                        <a:pos x="T2" y="T3"/>
                      </a:cxn>
                      <a:cxn ang="0">
                        <a:pos x="T4" y="T5"/>
                      </a:cxn>
                      <a:cxn ang="0">
                        <a:pos x="T6" y="T7"/>
                      </a:cxn>
                      <a:cxn ang="0">
                        <a:pos x="T8" y="T9"/>
                      </a:cxn>
                    </a:cxnLst>
                    <a:rect l="0" t="0" r="r" b="b"/>
                    <a:pathLst>
                      <a:path w="150" h="147">
                        <a:moveTo>
                          <a:pt x="0" y="135"/>
                        </a:moveTo>
                        <a:cubicBezTo>
                          <a:pt x="14" y="147"/>
                          <a:pt x="14" y="147"/>
                          <a:pt x="14" y="147"/>
                        </a:cubicBezTo>
                        <a:cubicBezTo>
                          <a:pt x="54" y="98"/>
                          <a:pt x="100" y="54"/>
                          <a:pt x="150" y="15"/>
                        </a:cubicBezTo>
                        <a:cubicBezTo>
                          <a:pt x="138" y="0"/>
                          <a:pt x="138" y="0"/>
                          <a:pt x="138" y="0"/>
                        </a:cubicBezTo>
                        <a:cubicBezTo>
                          <a:pt x="87" y="40"/>
                          <a:pt x="41" y="85"/>
                          <a:pt x="0" y="135"/>
                        </a:cubicBez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25" name="Freeform 166"/>
                  <p:cNvSpPr/>
                  <p:nvPr/>
                </p:nvSpPr>
                <p:spPr bwMode="auto">
                  <a:xfrm>
                    <a:off x="2581267" y="651777"/>
                    <a:ext cx="460616" cy="58086"/>
                  </a:xfrm>
                  <a:custGeom>
                    <a:avLst/>
                    <a:gdLst>
                      <a:gd name="T0" fmla="*/ 98 w 191"/>
                      <a:gd name="T1" fmla="*/ 19 h 24"/>
                      <a:gd name="T2" fmla="*/ 189 w 191"/>
                      <a:gd name="T3" fmla="*/ 24 h 24"/>
                      <a:gd name="T4" fmla="*/ 191 w 191"/>
                      <a:gd name="T5" fmla="*/ 5 h 24"/>
                      <a:gd name="T6" fmla="*/ 98 w 191"/>
                      <a:gd name="T7" fmla="*/ 0 h 24"/>
                      <a:gd name="T8" fmla="*/ 0 w 191"/>
                      <a:gd name="T9" fmla="*/ 6 h 24"/>
                      <a:gd name="T10" fmla="*/ 2 w 191"/>
                      <a:gd name="T11" fmla="*/ 24 h 24"/>
                      <a:gd name="T12" fmla="*/ 98 w 191"/>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191" h="24">
                        <a:moveTo>
                          <a:pt x="98" y="19"/>
                        </a:moveTo>
                        <a:cubicBezTo>
                          <a:pt x="129" y="19"/>
                          <a:pt x="159" y="20"/>
                          <a:pt x="189" y="24"/>
                        </a:cubicBezTo>
                        <a:cubicBezTo>
                          <a:pt x="191" y="5"/>
                          <a:pt x="191" y="5"/>
                          <a:pt x="191" y="5"/>
                        </a:cubicBezTo>
                        <a:cubicBezTo>
                          <a:pt x="160" y="2"/>
                          <a:pt x="129" y="0"/>
                          <a:pt x="98" y="0"/>
                        </a:cubicBezTo>
                        <a:cubicBezTo>
                          <a:pt x="65" y="0"/>
                          <a:pt x="32" y="2"/>
                          <a:pt x="0" y="6"/>
                        </a:cubicBezTo>
                        <a:cubicBezTo>
                          <a:pt x="2" y="24"/>
                          <a:pt x="2" y="24"/>
                          <a:pt x="2" y="24"/>
                        </a:cubicBezTo>
                        <a:cubicBezTo>
                          <a:pt x="33" y="21"/>
                          <a:pt x="65" y="19"/>
                          <a:pt x="98" y="19"/>
                        </a:cubicBez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grpSp>
          <p:sp>
            <p:nvSpPr>
              <p:cNvPr id="126" name="Freeform 168"/>
              <p:cNvSpPr>
                <a:spLocks noEditPoints="1"/>
              </p:cNvSpPr>
              <p:nvPr/>
            </p:nvSpPr>
            <p:spPr bwMode="auto">
              <a:xfrm>
                <a:off x="1537747" y="2851531"/>
                <a:ext cx="2101305" cy="2100286"/>
              </a:xfrm>
              <a:custGeom>
                <a:avLst/>
                <a:gdLst>
                  <a:gd name="T0" fmla="*/ 232 w 871"/>
                  <a:gd name="T1" fmla="*/ 77 h 871"/>
                  <a:gd name="T2" fmla="*/ 162 w 871"/>
                  <a:gd name="T3" fmla="*/ 127 h 871"/>
                  <a:gd name="T4" fmla="*/ 332 w 871"/>
                  <a:gd name="T5" fmla="*/ 36 h 871"/>
                  <a:gd name="T6" fmla="*/ 271 w 871"/>
                  <a:gd name="T7" fmla="*/ 57 h 871"/>
                  <a:gd name="T8" fmla="*/ 417 w 871"/>
                  <a:gd name="T9" fmla="*/ 23 h 871"/>
                  <a:gd name="T10" fmla="*/ 396 w 871"/>
                  <a:gd name="T11" fmla="*/ 25 h 871"/>
                  <a:gd name="T12" fmla="*/ 132 w 871"/>
                  <a:gd name="T13" fmla="*/ 157 h 871"/>
                  <a:gd name="T14" fmla="*/ 33 w 871"/>
                  <a:gd name="T15" fmla="*/ 347 h 871"/>
                  <a:gd name="T16" fmla="*/ 26 w 871"/>
                  <a:gd name="T17" fmla="*/ 389 h 871"/>
                  <a:gd name="T18" fmla="*/ 29 w 871"/>
                  <a:gd name="T19" fmla="*/ 368 h 871"/>
                  <a:gd name="T20" fmla="*/ 24 w 871"/>
                  <a:gd name="T21" fmla="*/ 454 h 871"/>
                  <a:gd name="T22" fmla="*/ 70 w 871"/>
                  <a:gd name="T23" fmla="*/ 245 h 871"/>
                  <a:gd name="T24" fmla="*/ 92 w 871"/>
                  <a:gd name="T25" fmla="*/ 208 h 871"/>
                  <a:gd name="T26" fmla="*/ 822 w 871"/>
                  <a:gd name="T27" fmla="*/ 291 h 871"/>
                  <a:gd name="T28" fmla="*/ 795 w 871"/>
                  <a:gd name="T29" fmla="*/ 232 h 871"/>
                  <a:gd name="T30" fmla="*/ 754 w 871"/>
                  <a:gd name="T31" fmla="*/ 154 h 871"/>
                  <a:gd name="T32" fmla="*/ 834 w 871"/>
                  <a:gd name="T33" fmla="*/ 326 h 871"/>
                  <a:gd name="T34" fmla="*/ 848 w 871"/>
                  <a:gd name="T35" fmla="*/ 417 h 871"/>
                  <a:gd name="T36" fmla="*/ 840 w 871"/>
                  <a:gd name="T37" fmla="*/ 353 h 871"/>
                  <a:gd name="T38" fmla="*/ 591 w 871"/>
                  <a:gd name="T39" fmla="*/ 40 h 871"/>
                  <a:gd name="T40" fmla="*/ 527 w 871"/>
                  <a:gd name="T41" fmla="*/ 20 h 871"/>
                  <a:gd name="T42" fmla="*/ 723 w 871"/>
                  <a:gd name="T43" fmla="*/ 122 h 871"/>
                  <a:gd name="T44" fmla="*/ 670 w 871"/>
                  <a:gd name="T45" fmla="*/ 81 h 871"/>
                  <a:gd name="T46" fmla="*/ 632 w 871"/>
                  <a:gd name="T47" fmla="*/ 58 h 871"/>
                  <a:gd name="T48" fmla="*/ 612 w 871"/>
                  <a:gd name="T49" fmla="*/ 49 h 871"/>
                  <a:gd name="T50" fmla="*/ 658 w 871"/>
                  <a:gd name="T51" fmla="*/ 783 h 871"/>
                  <a:gd name="T52" fmla="*/ 476 w 871"/>
                  <a:gd name="T53" fmla="*/ 846 h 871"/>
                  <a:gd name="T54" fmla="*/ 620 w 871"/>
                  <a:gd name="T55" fmla="*/ 805 h 871"/>
                  <a:gd name="T56" fmla="*/ 540 w 871"/>
                  <a:gd name="T57" fmla="*/ 835 h 871"/>
                  <a:gd name="T58" fmla="*/ 518 w 871"/>
                  <a:gd name="T59" fmla="*/ 840 h 871"/>
                  <a:gd name="T60" fmla="*/ 740 w 871"/>
                  <a:gd name="T61" fmla="*/ 714 h 871"/>
                  <a:gd name="T62" fmla="*/ 25 w 871"/>
                  <a:gd name="T63" fmla="*/ 475 h 871"/>
                  <a:gd name="T64" fmla="*/ 834 w 871"/>
                  <a:gd name="T65" fmla="*/ 545 h 871"/>
                  <a:gd name="T66" fmla="*/ 846 w 871"/>
                  <a:gd name="T67" fmla="*/ 482 h 871"/>
                  <a:gd name="T68" fmla="*/ 754 w 871"/>
                  <a:gd name="T69" fmla="*/ 698 h 871"/>
                  <a:gd name="T70" fmla="*/ 820 w 871"/>
                  <a:gd name="T71" fmla="*/ 586 h 871"/>
                  <a:gd name="T72" fmla="*/ 811 w 871"/>
                  <a:gd name="T73" fmla="*/ 606 h 871"/>
                  <a:gd name="T74" fmla="*/ 639 w 871"/>
                  <a:gd name="T75" fmla="*/ 794 h 871"/>
                  <a:gd name="T76" fmla="*/ 103 w 871"/>
                  <a:gd name="T77" fmla="*/ 701 h 871"/>
                  <a:gd name="T78" fmla="*/ 118 w 871"/>
                  <a:gd name="T79" fmla="*/ 718 h 871"/>
                  <a:gd name="T80" fmla="*/ 133 w 871"/>
                  <a:gd name="T81" fmla="*/ 734 h 871"/>
                  <a:gd name="T82" fmla="*/ 32 w 871"/>
                  <a:gd name="T83" fmla="*/ 518 h 871"/>
                  <a:gd name="T84" fmla="*/ 38 w 871"/>
                  <a:gd name="T85" fmla="*/ 545 h 871"/>
                  <a:gd name="T86" fmla="*/ 58 w 871"/>
                  <a:gd name="T87" fmla="*/ 600 h 871"/>
                  <a:gd name="T88" fmla="*/ 323 w 871"/>
                  <a:gd name="T89" fmla="*/ 845 h 871"/>
                  <a:gd name="T90" fmla="*/ 344 w 871"/>
                  <a:gd name="T91" fmla="*/ 851 h 871"/>
                  <a:gd name="T92" fmla="*/ 410 w 871"/>
                  <a:gd name="T93" fmla="*/ 860 h 871"/>
                  <a:gd name="T94" fmla="*/ 202 w 871"/>
                  <a:gd name="T95" fmla="*/ 790 h 871"/>
                  <a:gd name="T96" fmla="*/ 220 w 871"/>
                  <a:gd name="T97" fmla="*/ 802 h 871"/>
                  <a:gd name="T98" fmla="*/ 174 w 871"/>
                  <a:gd name="T99" fmla="*/ 754 h 871"/>
                  <a:gd name="T100" fmla="*/ 677 w 871"/>
                  <a:gd name="T101" fmla="*/ 108 h 871"/>
                  <a:gd name="T102" fmla="*/ 433 w 871"/>
                  <a:gd name="T103" fmla="*/ 0 h 871"/>
                  <a:gd name="T104" fmla="*/ 109 w 871"/>
                  <a:gd name="T105" fmla="*/ 194 h 871"/>
                  <a:gd name="T106" fmla="*/ 0 w 871"/>
                  <a:gd name="T107" fmla="*/ 438 h 871"/>
                  <a:gd name="T108" fmla="*/ 194 w 871"/>
                  <a:gd name="T109" fmla="*/ 762 h 871"/>
                  <a:gd name="T110" fmla="*/ 439 w 871"/>
                  <a:gd name="T111" fmla="*/ 871 h 871"/>
                  <a:gd name="T112" fmla="*/ 763 w 871"/>
                  <a:gd name="T113" fmla="*/ 677 h 871"/>
                  <a:gd name="T114" fmla="*/ 871 w 871"/>
                  <a:gd name="T115" fmla="*/ 433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1" h="871">
                    <a:moveTo>
                      <a:pt x="251" y="67"/>
                    </a:moveTo>
                    <a:cubicBezTo>
                      <a:pt x="246" y="55"/>
                      <a:pt x="246" y="55"/>
                      <a:pt x="246" y="55"/>
                    </a:cubicBezTo>
                    <a:cubicBezTo>
                      <a:pt x="240" y="58"/>
                      <a:pt x="240" y="58"/>
                      <a:pt x="240" y="58"/>
                    </a:cubicBezTo>
                    <a:cubicBezTo>
                      <a:pt x="246" y="69"/>
                      <a:pt x="246" y="69"/>
                      <a:pt x="246" y="69"/>
                    </a:cubicBezTo>
                    <a:cubicBezTo>
                      <a:pt x="248" y="68"/>
                      <a:pt x="250" y="67"/>
                      <a:pt x="251" y="67"/>
                    </a:cubicBezTo>
                    <a:close/>
                    <a:moveTo>
                      <a:pt x="232" y="77"/>
                    </a:moveTo>
                    <a:cubicBezTo>
                      <a:pt x="226" y="66"/>
                      <a:pt x="226" y="66"/>
                      <a:pt x="226" y="66"/>
                    </a:cubicBezTo>
                    <a:cubicBezTo>
                      <a:pt x="221" y="69"/>
                      <a:pt x="221" y="69"/>
                      <a:pt x="221" y="69"/>
                    </a:cubicBezTo>
                    <a:cubicBezTo>
                      <a:pt x="227" y="80"/>
                      <a:pt x="227" y="80"/>
                      <a:pt x="227" y="80"/>
                    </a:cubicBezTo>
                    <a:cubicBezTo>
                      <a:pt x="229" y="79"/>
                      <a:pt x="231" y="78"/>
                      <a:pt x="232" y="77"/>
                    </a:cubicBezTo>
                    <a:close/>
                    <a:moveTo>
                      <a:pt x="214" y="88"/>
                    </a:moveTo>
                    <a:cubicBezTo>
                      <a:pt x="207" y="77"/>
                      <a:pt x="207" y="77"/>
                      <a:pt x="207" y="77"/>
                    </a:cubicBezTo>
                    <a:cubicBezTo>
                      <a:pt x="202" y="81"/>
                      <a:pt x="202" y="81"/>
                      <a:pt x="202" y="81"/>
                    </a:cubicBezTo>
                    <a:cubicBezTo>
                      <a:pt x="209" y="91"/>
                      <a:pt x="209" y="91"/>
                      <a:pt x="209" y="91"/>
                    </a:cubicBezTo>
                    <a:cubicBezTo>
                      <a:pt x="211" y="90"/>
                      <a:pt x="212" y="89"/>
                      <a:pt x="214" y="88"/>
                    </a:cubicBezTo>
                    <a:close/>
                    <a:moveTo>
                      <a:pt x="162" y="127"/>
                    </a:moveTo>
                    <a:cubicBezTo>
                      <a:pt x="154" y="117"/>
                      <a:pt x="154" y="117"/>
                      <a:pt x="154" y="117"/>
                    </a:cubicBezTo>
                    <a:cubicBezTo>
                      <a:pt x="149" y="121"/>
                      <a:pt x="149" y="121"/>
                      <a:pt x="149" y="121"/>
                    </a:cubicBezTo>
                    <a:cubicBezTo>
                      <a:pt x="158" y="131"/>
                      <a:pt x="158" y="131"/>
                      <a:pt x="158" y="131"/>
                    </a:cubicBezTo>
                    <a:cubicBezTo>
                      <a:pt x="159" y="130"/>
                      <a:pt x="161" y="128"/>
                      <a:pt x="162" y="127"/>
                    </a:cubicBezTo>
                    <a:close/>
                    <a:moveTo>
                      <a:pt x="179" y="113"/>
                    </a:moveTo>
                    <a:cubicBezTo>
                      <a:pt x="171" y="103"/>
                      <a:pt x="171" y="103"/>
                      <a:pt x="171" y="103"/>
                    </a:cubicBezTo>
                    <a:cubicBezTo>
                      <a:pt x="166" y="107"/>
                      <a:pt x="166" y="107"/>
                      <a:pt x="166" y="107"/>
                    </a:cubicBezTo>
                    <a:cubicBezTo>
                      <a:pt x="174" y="117"/>
                      <a:pt x="174" y="117"/>
                      <a:pt x="174" y="117"/>
                    </a:cubicBezTo>
                    <a:cubicBezTo>
                      <a:pt x="176" y="115"/>
                      <a:pt x="177" y="114"/>
                      <a:pt x="179" y="113"/>
                    </a:cubicBezTo>
                    <a:close/>
                    <a:moveTo>
                      <a:pt x="332" y="36"/>
                    </a:moveTo>
                    <a:cubicBezTo>
                      <a:pt x="329" y="24"/>
                      <a:pt x="329" y="24"/>
                      <a:pt x="329" y="24"/>
                    </a:cubicBezTo>
                    <a:cubicBezTo>
                      <a:pt x="323" y="26"/>
                      <a:pt x="323" y="26"/>
                      <a:pt x="323" y="26"/>
                    </a:cubicBezTo>
                    <a:cubicBezTo>
                      <a:pt x="326" y="38"/>
                      <a:pt x="326" y="38"/>
                      <a:pt x="326" y="38"/>
                    </a:cubicBezTo>
                    <a:cubicBezTo>
                      <a:pt x="328" y="37"/>
                      <a:pt x="330" y="37"/>
                      <a:pt x="332" y="36"/>
                    </a:cubicBezTo>
                    <a:close/>
                    <a:moveTo>
                      <a:pt x="375" y="28"/>
                    </a:moveTo>
                    <a:cubicBezTo>
                      <a:pt x="373" y="15"/>
                      <a:pt x="373" y="15"/>
                      <a:pt x="373" y="15"/>
                    </a:cubicBezTo>
                    <a:cubicBezTo>
                      <a:pt x="367" y="16"/>
                      <a:pt x="367" y="16"/>
                      <a:pt x="367" y="16"/>
                    </a:cubicBezTo>
                    <a:cubicBezTo>
                      <a:pt x="369" y="29"/>
                      <a:pt x="369" y="29"/>
                      <a:pt x="369" y="29"/>
                    </a:cubicBezTo>
                    <a:cubicBezTo>
                      <a:pt x="371" y="28"/>
                      <a:pt x="373" y="28"/>
                      <a:pt x="375" y="28"/>
                    </a:cubicBezTo>
                    <a:close/>
                    <a:moveTo>
                      <a:pt x="271" y="57"/>
                    </a:moveTo>
                    <a:cubicBezTo>
                      <a:pt x="266" y="46"/>
                      <a:pt x="266" y="46"/>
                      <a:pt x="266" y="46"/>
                    </a:cubicBezTo>
                    <a:cubicBezTo>
                      <a:pt x="260" y="48"/>
                      <a:pt x="260" y="48"/>
                      <a:pt x="260" y="48"/>
                    </a:cubicBezTo>
                    <a:cubicBezTo>
                      <a:pt x="266" y="60"/>
                      <a:pt x="266" y="60"/>
                      <a:pt x="266" y="60"/>
                    </a:cubicBezTo>
                    <a:cubicBezTo>
                      <a:pt x="267" y="59"/>
                      <a:pt x="269" y="58"/>
                      <a:pt x="271" y="57"/>
                    </a:cubicBezTo>
                    <a:close/>
                    <a:moveTo>
                      <a:pt x="353" y="31"/>
                    </a:moveTo>
                    <a:cubicBezTo>
                      <a:pt x="351" y="19"/>
                      <a:pt x="351" y="19"/>
                      <a:pt x="351" y="19"/>
                    </a:cubicBezTo>
                    <a:cubicBezTo>
                      <a:pt x="345" y="20"/>
                      <a:pt x="345" y="20"/>
                      <a:pt x="345" y="20"/>
                    </a:cubicBezTo>
                    <a:cubicBezTo>
                      <a:pt x="347" y="33"/>
                      <a:pt x="347" y="33"/>
                      <a:pt x="347" y="33"/>
                    </a:cubicBezTo>
                    <a:cubicBezTo>
                      <a:pt x="349" y="32"/>
                      <a:pt x="351" y="32"/>
                      <a:pt x="353" y="31"/>
                    </a:cubicBezTo>
                    <a:close/>
                    <a:moveTo>
                      <a:pt x="417" y="23"/>
                    </a:moveTo>
                    <a:cubicBezTo>
                      <a:pt x="417" y="11"/>
                      <a:pt x="417" y="11"/>
                      <a:pt x="417" y="11"/>
                    </a:cubicBezTo>
                    <a:cubicBezTo>
                      <a:pt x="411" y="11"/>
                      <a:pt x="411" y="11"/>
                      <a:pt x="411" y="11"/>
                    </a:cubicBezTo>
                    <a:cubicBezTo>
                      <a:pt x="411" y="24"/>
                      <a:pt x="411" y="24"/>
                      <a:pt x="411" y="24"/>
                    </a:cubicBezTo>
                    <a:cubicBezTo>
                      <a:pt x="413" y="24"/>
                      <a:pt x="415" y="24"/>
                      <a:pt x="417" y="23"/>
                    </a:cubicBezTo>
                    <a:close/>
                    <a:moveTo>
                      <a:pt x="291" y="49"/>
                    </a:moveTo>
                    <a:cubicBezTo>
                      <a:pt x="287" y="38"/>
                      <a:pt x="287" y="38"/>
                      <a:pt x="287" y="38"/>
                    </a:cubicBezTo>
                    <a:cubicBezTo>
                      <a:pt x="281" y="40"/>
                      <a:pt x="281" y="40"/>
                      <a:pt x="281" y="40"/>
                    </a:cubicBezTo>
                    <a:cubicBezTo>
                      <a:pt x="285" y="51"/>
                      <a:pt x="285" y="51"/>
                      <a:pt x="285" y="51"/>
                    </a:cubicBezTo>
                    <a:cubicBezTo>
                      <a:pt x="287" y="51"/>
                      <a:pt x="289" y="50"/>
                      <a:pt x="291" y="49"/>
                    </a:cubicBezTo>
                    <a:close/>
                    <a:moveTo>
                      <a:pt x="396" y="25"/>
                    </a:moveTo>
                    <a:cubicBezTo>
                      <a:pt x="395" y="12"/>
                      <a:pt x="395" y="12"/>
                      <a:pt x="395" y="12"/>
                    </a:cubicBezTo>
                    <a:cubicBezTo>
                      <a:pt x="389" y="13"/>
                      <a:pt x="389" y="13"/>
                      <a:pt x="389" y="13"/>
                    </a:cubicBezTo>
                    <a:cubicBezTo>
                      <a:pt x="390" y="26"/>
                      <a:pt x="390" y="26"/>
                      <a:pt x="390" y="26"/>
                    </a:cubicBezTo>
                    <a:cubicBezTo>
                      <a:pt x="392" y="25"/>
                      <a:pt x="394" y="25"/>
                      <a:pt x="396" y="25"/>
                    </a:cubicBezTo>
                    <a:close/>
                    <a:moveTo>
                      <a:pt x="146" y="142"/>
                    </a:moveTo>
                    <a:cubicBezTo>
                      <a:pt x="138" y="133"/>
                      <a:pt x="138" y="133"/>
                      <a:pt x="138" y="133"/>
                    </a:cubicBezTo>
                    <a:cubicBezTo>
                      <a:pt x="133" y="137"/>
                      <a:pt x="133" y="137"/>
                      <a:pt x="133" y="137"/>
                    </a:cubicBezTo>
                    <a:cubicBezTo>
                      <a:pt x="142" y="146"/>
                      <a:pt x="142" y="146"/>
                      <a:pt x="142" y="146"/>
                    </a:cubicBezTo>
                    <a:cubicBezTo>
                      <a:pt x="144" y="144"/>
                      <a:pt x="145" y="143"/>
                      <a:pt x="146" y="142"/>
                    </a:cubicBezTo>
                    <a:close/>
                    <a:moveTo>
                      <a:pt x="132" y="157"/>
                    </a:moveTo>
                    <a:cubicBezTo>
                      <a:pt x="122" y="149"/>
                      <a:pt x="122" y="149"/>
                      <a:pt x="122" y="149"/>
                    </a:cubicBezTo>
                    <a:cubicBezTo>
                      <a:pt x="118" y="153"/>
                      <a:pt x="118" y="153"/>
                      <a:pt x="118" y="153"/>
                    </a:cubicBezTo>
                    <a:cubicBezTo>
                      <a:pt x="127" y="162"/>
                      <a:pt x="127" y="162"/>
                      <a:pt x="127" y="162"/>
                    </a:cubicBezTo>
                    <a:cubicBezTo>
                      <a:pt x="129" y="160"/>
                      <a:pt x="130" y="159"/>
                      <a:pt x="132" y="157"/>
                    </a:cubicBezTo>
                    <a:close/>
                    <a:moveTo>
                      <a:pt x="38" y="326"/>
                    </a:moveTo>
                    <a:cubicBezTo>
                      <a:pt x="26" y="322"/>
                      <a:pt x="26" y="322"/>
                      <a:pt x="26" y="322"/>
                    </a:cubicBezTo>
                    <a:cubicBezTo>
                      <a:pt x="25" y="328"/>
                      <a:pt x="25" y="328"/>
                      <a:pt x="25" y="328"/>
                    </a:cubicBezTo>
                    <a:cubicBezTo>
                      <a:pt x="37" y="331"/>
                      <a:pt x="37" y="331"/>
                      <a:pt x="37" y="331"/>
                    </a:cubicBezTo>
                    <a:cubicBezTo>
                      <a:pt x="37" y="330"/>
                      <a:pt x="38" y="328"/>
                      <a:pt x="38" y="326"/>
                    </a:cubicBezTo>
                    <a:close/>
                    <a:moveTo>
                      <a:pt x="33" y="347"/>
                    </a:moveTo>
                    <a:cubicBezTo>
                      <a:pt x="21" y="344"/>
                      <a:pt x="21" y="344"/>
                      <a:pt x="21" y="344"/>
                    </a:cubicBezTo>
                    <a:cubicBezTo>
                      <a:pt x="19" y="350"/>
                      <a:pt x="19" y="350"/>
                      <a:pt x="19" y="350"/>
                    </a:cubicBezTo>
                    <a:cubicBezTo>
                      <a:pt x="32" y="352"/>
                      <a:pt x="32" y="352"/>
                      <a:pt x="32" y="352"/>
                    </a:cubicBezTo>
                    <a:cubicBezTo>
                      <a:pt x="32" y="351"/>
                      <a:pt x="33" y="349"/>
                      <a:pt x="33" y="347"/>
                    </a:cubicBezTo>
                    <a:close/>
                    <a:moveTo>
                      <a:pt x="24" y="411"/>
                    </a:moveTo>
                    <a:cubicBezTo>
                      <a:pt x="12" y="410"/>
                      <a:pt x="12" y="410"/>
                      <a:pt x="12" y="410"/>
                    </a:cubicBezTo>
                    <a:cubicBezTo>
                      <a:pt x="11" y="416"/>
                      <a:pt x="11" y="416"/>
                      <a:pt x="11" y="416"/>
                    </a:cubicBezTo>
                    <a:cubicBezTo>
                      <a:pt x="24" y="417"/>
                      <a:pt x="24" y="417"/>
                      <a:pt x="24" y="417"/>
                    </a:cubicBezTo>
                    <a:cubicBezTo>
                      <a:pt x="24" y="415"/>
                      <a:pt x="24" y="413"/>
                      <a:pt x="24" y="411"/>
                    </a:cubicBezTo>
                    <a:close/>
                    <a:moveTo>
                      <a:pt x="26" y="389"/>
                    </a:moveTo>
                    <a:cubicBezTo>
                      <a:pt x="13" y="388"/>
                      <a:pt x="13" y="388"/>
                      <a:pt x="13" y="388"/>
                    </a:cubicBezTo>
                    <a:cubicBezTo>
                      <a:pt x="13" y="394"/>
                      <a:pt x="13" y="394"/>
                      <a:pt x="13" y="394"/>
                    </a:cubicBezTo>
                    <a:cubicBezTo>
                      <a:pt x="25" y="395"/>
                      <a:pt x="25" y="395"/>
                      <a:pt x="25" y="395"/>
                    </a:cubicBezTo>
                    <a:cubicBezTo>
                      <a:pt x="26" y="393"/>
                      <a:pt x="26" y="391"/>
                      <a:pt x="26" y="389"/>
                    </a:cubicBezTo>
                    <a:close/>
                    <a:moveTo>
                      <a:pt x="52" y="285"/>
                    </a:moveTo>
                    <a:cubicBezTo>
                      <a:pt x="40" y="280"/>
                      <a:pt x="40" y="280"/>
                      <a:pt x="40" y="280"/>
                    </a:cubicBezTo>
                    <a:cubicBezTo>
                      <a:pt x="38" y="286"/>
                      <a:pt x="38" y="286"/>
                      <a:pt x="38" y="286"/>
                    </a:cubicBezTo>
                    <a:cubicBezTo>
                      <a:pt x="50" y="290"/>
                      <a:pt x="50" y="290"/>
                      <a:pt x="50" y="290"/>
                    </a:cubicBezTo>
                    <a:cubicBezTo>
                      <a:pt x="50" y="288"/>
                      <a:pt x="51" y="287"/>
                      <a:pt x="52" y="285"/>
                    </a:cubicBezTo>
                    <a:close/>
                    <a:moveTo>
                      <a:pt x="29" y="368"/>
                    </a:moveTo>
                    <a:cubicBezTo>
                      <a:pt x="17" y="366"/>
                      <a:pt x="17" y="366"/>
                      <a:pt x="17" y="366"/>
                    </a:cubicBezTo>
                    <a:cubicBezTo>
                      <a:pt x="16" y="372"/>
                      <a:pt x="16" y="372"/>
                      <a:pt x="16" y="372"/>
                    </a:cubicBezTo>
                    <a:cubicBezTo>
                      <a:pt x="28" y="374"/>
                      <a:pt x="28" y="374"/>
                      <a:pt x="28" y="374"/>
                    </a:cubicBezTo>
                    <a:cubicBezTo>
                      <a:pt x="28" y="372"/>
                      <a:pt x="29" y="370"/>
                      <a:pt x="29" y="368"/>
                    </a:cubicBezTo>
                    <a:close/>
                    <a:moveTo>
                      <a:pt x="60" y="265"/>
                    </a:moveTo>
                    <a:cubicBezTo>
                      <a:pt x="49" y="260"/>
                      <a:pt x="49" y="260"/>
                      <a:pt x="49" y="260"/>
                    </a:cubicBezTo>
                    <a:cubicBezTo>
                      <a:pt x="46" y="265"/>
                      <a:pt x="46" y="265"/>
                      <a:pt x="46" y="265"/>
                    </a:cubicBezTo>
                    <a:cubicBezTo>
                      <a:pt x="58" y="270"/>
                      <a:pt x="58" y="270"/>
                      <a:pt x="58" y="270"/>
                    </a:cubicBezTo>
                    <a:cubicBezTo>
                      <a:pt x="59" y="268"/>
                      <a:pt x="59" y="267"/>
                      <a:pt x="60" y="265"/>
                    </a:cubicBezTo>
                    <a:close/>
                    <a:moveTo>
                      <a:pt x="24" y="454"/>
                    </a:moveTo>
                    <a:cubicBezTo>
                      <a:pt x="11" y="455"/>
                      <a:pt x="11" y="455"/>
                      <a:pt x="11" y="455"/>
                    </a:cubicBezTo>
                    <a:cubicBezTo>
                      <a:pt x="11" y="461"/>
                      <a:pt x="11" y="461"/>
                      <a:pt x="11" y="461"/>
                    </a:cubicBezTo>
                    <a:cubicBezTo>
                      <a:pt x="24" y="460"/>
                      <a:pt x="24" y="460"/>
                      <a:pt x="24" y="460"/>
                    </a:cubicBezTo>
                    <a:cubicBezTo>
                      <a:pt x="24" y="458"/>
                      <a:pt x="24" y="456"/>
                      <a:pt x="24" y="454"/>
                    </a:cubicBezTo>
                    <a:close/>
                    <a:moveTo>
                      <a:pt x="117" y="173"/>
                    </a:moveTo>
                    <a:cubicBezTo>
                      <a:pt x="108" y="166"/>
                      <a:pt x="108" y="166"/>
                      <a:pt x="108" y="166"/>
                    </a:cubicBezTo>
                    <a:cubicBezTo>
                      <a:pt x="104" y="170"/>
                      <a:pt x="104" y="170"/>
                      <a:pt x="104" y="170"/>
                    </a:cubicBezTo>
                    <a:cubicBezTo>
                      <a:pt x="114" y="178"/>
                      <a:pt x="114" y="178"/>
                      <a:pt x="114" y="178"/>
                    </a:cubicBezTo>
                    <a:cubicBezTo>
                      <a:pt x="115" y="177"/>
                      <a:pt x="116" y="175"/>
                      <a:pt x="117" y="173"/>
                    </a:cubicBezTo>
                    <a:close/>
                    <a:moveTo>
                      <a:pt x="70" y="245"/>
                    </a:moveTo>
                    <a:cubicBezTo>
                      <a:pt x="59" y="240"/>
                      <a:pt x="59" y="240"/>
                      <a:pt x="59" y="240"/>
                    </a:cubicBezTo>
                    <a:cubicBezTo>
                      <a:pt x="56" y="245"/>
                      <a:pt x="56" y="245"/>
                      <a:pt x="56" y="245"/>
                    </a:cubicBezTo>
                    <a:cubicBezTo>
                      <a:pt x="67" y="251"/>
                      <a:pt x="67" y="251"/>
                      <a:pt x="67" y="251"/>
                    </a:cubicBezTo>
                    <a:cubicBezTo>
                      <a:pt x="68" y="249"/>
                      <a:pt x="69" y="247"/>
                      <a:pt x="70" y="245"/>
                    </a:cubicBezTo>
                    <a:close/>
                    <a:moveTo>
                      <a:pt x="80" y="227"/>
                    </a:moveTo>
                    <a:cubicBezTo>
                      <a:pt x="69" y="220"/>
                      <a:pt x="69" y="220"/>
                      <a:pt x="69" y="220"/>
                    </a:cubicBezTo>
                    <a:cubicBezTo>
                      <a:pt x="66" y="225"/>
                      <a:pt x="66" y="225"/>
                      <a:pt x="66" y="225"/>
                    </a:cubicBezTo>
                    <a:cubicBezTo>
                      <a:pt x="77" y="232"/>
                      <a:pt x="77" y="232"/>
                      <a:pt x="77" y="232"/>
                    </a:cubicBezTo>
                    <a:cubicBezTo>
                      <a:pt x="78" y="230"/>
                      <a:pt x="79" y="228"/>
                      <a:pt x="80" y="227"/>
                    </a:cubicBezTo>
                    <a:close/>
                    <a:moveTo>
                      <a:pt x="92" y="208"/>
                    </a:moveTo>
                    <a:cubicBezTo>
                      <a:pt x="81" y="201"/>
                      <a:pt x="81" y="201"/>
                      <a:pt x="81" y="201"/>
                    </a:cubicBezTo>
                    <a:cubicBezTo>
                      <a:pt x="78" y="206"/>
                      <a:pt x="78" y="206"/>
                      <a:pt x="78" y="206"/>
                    </a:cubicBezTo>
                    <a:cubicBezTo>
                      <a:pt x="88" y="213"/>
                      <a:pt x="88" y="213"/>
                      <a:pt x="88" y="213"/>
                    </a:cubicBezTo>
                    <a:cubicBezTo>
                      <a:pt x="89" y="212"/>
                      <a:pt x="91" y="210"/>
                      <a:pt x="92" y="208"/>
                    </a:cubicBezTo>
                    <a:close/>
                    <a:moveTo>
                      <a:pt x="739" y="137"/>
                    </a:moveTo>
                    <a:cubicBezTo>
                      <a:pt x="734" y="133"/>
                      <a:pt x="734" y="133"/>
                      <a:pt x="734" y="133"/>
                    </a:cubicBezTo>
                    <a:cubicBezTo>
                      <a:pt x="726" y="142"/>
                      <a:pt x="726" y="142"/>
                      <a:pt x="726" y="142"/>
                    </a:cubicBezTo>
                    <a:cubicBezTo>
                      <a:pt x="727" y="143"/>
                      <a:pt x="728" y="145"/>
                      <a:pt x="730" y="146"/>
                    </a:cubicBezTo>
                    <a:lnTo>
                      <a:pt x="739" y="137"/>
                    </a:lnTo>
                    <a:close/>
                    <a:moveTo>
                      <a:pt x="822" y="291"/>
                    </a:moveTo>
                    <a:cubicBezTo>
                      <a:pt x="834" y="286"/>
                      <a:pt x="834" y="286"/>
                      <a:pt x="834" y="286"/>
                    </a:cubicBezTo>
                    <a:cubicBezTo>
                      <a:pt x="832" y="281"/>
                      <a:pt x="832" y="281"/>
                      <a:pt x="832" y="281"/>
                    </a:cubicBezTo>
                    <a:cubicBezTo>
                      <a:pt x="820" y="285"/>
                      <a:pt x="820" y="285"/>
                      <a:pt x="820" y="285"/>
                    </a:cubicBezTo>
                    <a:cubicBezTo>
                      <a:pt x="821" y="287"/>
                      <a:pt x="821" y="289"/>
                      <a:pt x="822" y="291"/>
                    </a:cubicBezTo>
                    <a:close/>
                    <a:moveTo>
                      <a:pt x="814" y="271"/>
                    </a:moveTo>
                    <a:cubicBezTo>
                      <a:pt x="826" y="266"/>
                      <a:pt x="826" y="266"/>
                      <a:pt x="826" y="266"/>
                    </a:cubicBezTo>
                    <a:cubicBezTo>
                      <a:pt x="823" y="260"/>
                      <a:pt x="823" y="260"/>
                      <a:pt x="823" y="260"/>
                    </a:cubicBezTo>
                    <a:cubicBezTo>
                      <a:pt x="812" y="265"/>
                      <a:pt x="812" y="265"/>
                      <a:pt x="812" y="265"/>
                    </a:cubicBezTo>
                    <a:cubicBezTo>
                      <a:pt x="812" y="267"/>
                      <a:pt x="813" y="269"/>
                      <a:pt x="814" y="271"/>
                    </a:cubicBezTo>
                    <a:close/>
                    <a:moveTo>
                      <a:pt x="795" y="232"/>
                    </a:moveTo>
                    <a:cubicBezTo>
                      <a:pt x="806" y="226"/>
                      <a:pt x="806" y="226"/>
                      <a:pt x="806" y="226"/>
                    </a:cubicBezTo>
                    <a:cubicBezTo>
                      <a:pt x="803" y="221"/>
                      <a:pt x="803" y="221"/>
                      <a:pt x="803" y="221"/>
                    </a:cubicBezTo>
                    <a:cubicBezTo>
                      <a:pt x="792" y="227"/>
                      <a:pt x="792" y="227"/>
                      <a:pt x="792" y="227"/>
                    </a:cubicBezTo>
                    <a:cubicBezTo>
                      <a:pt x="793" y="229"/>
                      <a:pt x="794" y="230"/>
                      <a:pt x="795" y="232"/>
                    </a:cubicBezTo>
                    <a:close/>
                    <a:moveTo>
                      <a:pt x="768" y="171"/>
                    </a:moveTo>
                    <a:cubicBezTo>
                      <a:pt x="764" y="166"/>
                      <a:pt x="764" y="166"/>
                      <a:pt x="764" y="166"/>
                    </a:cubicBezTo>
                    <a:cubicBezTo>
                      <a:pt x="755" y="174"/>
                      <a:pt x="755" y="174"/>
                      <a:pt x="755" y="174"/>
                    </a:cubicBezTo>
                    <a:cubicBezTo>
                      <a:pt x="756" y="175"/>
                      <a:pt x="757" y="177"/>
                      <a:pt x="758" y="178"/>
                    </a:cubicBezTo>
                    <a:lnTo>
                      <a:pt x="768" y="171"/>
                    </a:lnTo>
                    <a:close/>
                    <a:moveTo>
                      <a:pt x="754" y="154"/>
                    </a:moveTo>
                    <a:cubicBezTo>
                      <a:pt x="750" y="149"/>
                      <a:pt x="750" y="149"/>
                      <a:pt x="750" y="149"/>
                    </a:cubicBezTo>
                    <a:cubicBezTo>
                      <a:pt x="741" y="157"/>
                      <a:pt x="741" y="157"/>
                      <a:pt x="741" y="157"/>
                    </a:cubicBezTo>
                    <a:cubicBezTo>
                      <a:pt x="742" y="159"/>
                      <a:pt x="743" y="160"/>
                      <a:pt x="745" y="162"/>
                    </a:cubicBezTo>
                    <a:lnTo>
                      <a:pt x="754" y="154"/>
                    </a:lnTo>
                    <a:close/>
                    <a:moveTo>
                      <a:pt x="784" y="214"/>
                    </a:moveTo>
                    <a:cubicBezTo>
                      <a:pt x="794" y="207"/>
                      <a:pt x="794" y="207"/>
                      <a:pt x="794" y="207"/>
                    </a:cubicBezTo>
                    <a:cubicBezTo>
                      <a:pt x="791" y="202"/>
                      <a:pt x="791" y="202"/>
                      <a:pt x="791" y="202"/>
                    </a:cubicBezTo>
                    <a:cubicBezTo>
                      <a:pt x="780" y="209"/>
                      <a:pt x="780" y="209"/>
                      <a:pt x="780" y="209"/>
                    </a:cubicBezTo>
                    <a:cubicBezTo>
                      <a:pt x="781" y="210"/>
                      <a:pt x="783" y="212"/>
                      <a:pt x="784" y="214"/>
                    </a:cubicBezTo>
                    <a:close/>
                    <a:moveTo>
                      <a:pt x="834" y="326"/>
                    </a:moveTo>
                    <a:cubicBezTo>
                      <a:pt x="834" y="328"/>
                      <a:pt x="835" y="330"/>
                      <a:pt x="835" y="332"/>
                    </a:cubicBezTo>
                    <a:cubicBezTo>
                      <a:pt x="847" y="329"/>
                      <a:pt x="847" y="329"/>
                      <a:pt x="847" y="329"/>
                    </a:cubicBezTo>
                    <a:cubicBezTo>
                      <a:pt x="846" y="323"/>
                      <a:pt x="846" y="323"/>
                      <a:pt x="846" y="323"/>
                    </a:cubicBezTo>
                    <a:lnTo>
                      <a:pt x="834" y="326"/>
                    </a:lnTo>
                    <a:close/>
                    <a:moveTo>
                      <a:pt x="846" y="396"/>
                    </a:moveTo>
                    <a:cubicBezTo>
                      <a:pt x="859" y="394"/>
                      <a:pt x="859" y="394"/>
                      <a:pt x="859" y="394"/>
                    </a:cubicBezTo>
                    <a:cubicBezTo>
                      <a:pt x="858" y="388"/>
                      <a:pt x="858" y="388"/>
                      <a:pt x="858" y="388"/>
                    </a:cubicBezTo>
                    <a:cubicBezTo>
                      <a:pt x="846" y="390"/>
                      <a:pt x="846" y="390"/>
                      <a:pt x="846" y="390"/>
                    </a:cubicBezTo>
                    <a:cubicBezTo>
                      <a:pt x="846" y="392"/>
                      <a:pt x="846" y="394"/>
                      <a:pt x="846" y="396"/>
                    </a:cubicBezTo>
                    <a:close/>
                    <a:moveTo>
                      <a:pt x="848" y="417"/>
                    </a:moveTo>
                    <a:cubicBezTo>
                      <a:pt x="861" y="417"/>
                      <a:pt x="861" y="417"/>
                      <a:pt x="861" y="417"/>
                    </a:cubicBezTo>
                    <a:cubicBezTo>
                      <a:pt x="860" y="411"/>
                      <a:pt x="860" y="411"/>
                      <a:pt x="860" y="411"/>
                    </a:cubicBezTo>
                    <a:cubicBezTo>
                      <a:pt x="848" y="411"/>
                      <a:pt x="848" y="411"/>
                      <a:pt x="848" y="411"/>
                    </a:cubicBezTo>
                    <a:cubicBezTo>
                      <a:pt x="848" y="413"/>
                      <a:pt x="848" y="415"/>
                      <a:pt x="848" y="417"/>
                    </a:cubicBezTo>
                    <a:close/>
                    <a:moveTo>
                      <a:pt x="844" y="374"/>
                    </a:moveTo>
                    <a:cubicBezTo>
                      <a:pt x="856" y="372"/>
                      <a:pt x="856" y="372"/>
                      <a:pt x="856" y="372"/>
                    </a:cubicBezTo>
                    <a:cubicBezTo>
                      <a:pt x="855" y="366"/>
                      <a:pt x="855" y="366"/>
                      <a:pt x="855" y="366"/>
                    </a:cubicBezTo>
                    <a:cubicBezTo>
                      <a:pt x="843" y="368"/>
                      <a:pt x="843" y="368"/>
                      <a:pt x="843" y="368"/>
                    </a:cubicBezTo>
                    <a:cubicBezTo>
                      <a:pt x="843" y="370"/>
                      <a:pt x="844" y="372"/>
                      <a:pt x="844" y="374"/>
                    </a:cubicBezTo>
                    <a:close/>
                    <a:moveTo>
                      <a:pt x="840" y="353"/>
                    </a:moveTo>
                    <a:cubicBezTo>
                      <a:pt x="852" y="350"/>
                      <a:pt x="852" y="350"/>
                      <a:pt x="852" y="350"/>
                    </a:cubicBezTo>
                    <a:cubicBezTo>
                      <a:pt x="851" y="344"/>
                      <a:pt x="851" y="344"/>
                      <a:pt x="851" y="344"/>
                    </a:cubicBezTo>
                    <a:cubicBezTo>
                      <a:pt x="839" y="347"/>
                      <a:pt x="839" y="347"/>
                      <a:pt x="839" y="347"/>
                    </a:cubicBezTo>
                    <a:cubicBezTo>
                      <a:pt x="839" y="349"/>
                      <a:pt x="840" y="351"/>
                      <a:pt x="840" y="353"/>
                    </a:cubicBezTo>
                    <a:close/>
                    <a:moveTo>
                      <a:pt x="651" y="69"/>
                    </a:moveTo>
                    <a:cubicBezTo>
                      <a:pt x="646" y="66"/>
                      <a:pt x="646" y="66"/>
                      <a:pt x="646" y="66"/>
                    </a:cubicBezTo>
                    <a:cubicBezTo>
                      <a:pt x="640" y="77"/>
                      <a:pt x="640" y="77"/>
                      <a:pt x="640" y="77"/>
                    </a:cubicBezTo>
                    <a:cubicBezTo>
                      <a:pt x="641" y="78"/>
                      <a:pt x="643" y="79"/>
                      <a:pt x="645" y="80"/>
                    </a:cubicBezTo>
                    <a:lnTo>
                      <a:pt x="651" y="69"/>
                    </a:lnTo>
                    <a:close/>
                    <a:moveTo>
                      <a:pt x="591" y="40"/>
                    </a:moveTo>
                    <a:cubicBezTo>
                      <a:pt x="586" y="38"/>
                      <a:pt x="586" y="38"/>
                      <a:pt x="586" y="38"/>
                    </a:cubicBezTo>
                    <a:cubicBezTo>
                      <a:pt x="581" y="49"/>
                      <a:pt x="581" y="49"/>
                      <a:pt x="581" y="49"/>
                    </a:cubicBezTo>
                    <a:cubicBezTo>
                      <a:pt x="583" y="50"/>
                      <a:pt x="585" y="51"/>
                      <a:pt x="587" y="52"/>
                    </a:cubicBezTo>
                    <a:lnTo>
                      <a:pt x="591" y="40"/>
                    </a:lnTo>
                    <a:close/>
                    <a:moveTo>
                      <a:pt x="549" y="26"/>
                    </a:moveTo>
                    <a:cubicBezTo>
                      <a:pt x="543" y="24"/>
                      <a:pt x="543" y="24"/>
                      <a:pt x="543" y="24"/>
                    </a:cubicBezTo>
                    <a:cubicBezTo>
                      <a:pt x="540" y="36"/>
                      <a:pt x="540" y="36"/>
                      <a:pt x="540" y="36"/>
                    </a:cubicBezTo>
                    <a:cubicBezTo>
                      <a:pt x="542" y="37"/>
                      <a:pt x="544" y="37"/>
                      <a:pt x="546" y="38"/>
                    </a:cubicBezTo>
                    <a:lnTo>
                      <a:pt x="549" y="26"/>
                    </a:lnTo>
                    <a:close/>
                    <a:moveTo>
                      <a:pt x="527" y="20"/>
                    </a:moveTo>
                    <a:cubicBezTo>
                      <a:pt x="522" y="19"/>
                      <a:pt x="522" y="19"/>
                      <a:pt x="522" y="19"/>
                    </a:cubicBezTo>
                    <a:cubicBezTo>
                      <a:pt x="519" y="31"/>
                      <a:pt x="519" y="31"/>
                      <a:pt x="519" y="31"/>
                    </a:cubicBezTo>
                    <a:cubicBezTo>
                      <a:pt x="521" y="32"/>
                      <a:pt x="523" y="32"/>
                      <a:pt x="525" y="33"/>
                    </a:cubicBezTo>
                    <a:lnTo>
                      <a:pt x="527" y="20"/>
                    </a:lnTo>
                    <a:close/>
                    <a:moveTo>
                      <a:pt x="506" y="16"/>
                    </a:moveTo>
                    <a:cubicBezTo>
                      <a:pt x="500" y="15"/>
                      <a:pt x="500" y="15"/>
                      <a:pt x="500" y="15"/>
                    </a:cubicBezTo>
                    <a:cubicBezTo>
                      <a:pt x="498" y="28"/>
                      <a:pt x="498" y="28"/>
                      <a:pt x="498" y="28"/>
                    </a:cubicBezTo>
                    <a:cubicBezTo>
                      <a:pt x="500" y="28"/>
                      <a:pt x="502" y="28"/>
                      <a:pt x="504" y="29"/>
                    </a:cubicBezTo>
                    <a:lnTo>
                      <a:pt x="506" y="16"/>
                    </a:lnTo>
                    <a:close/>
                    <a:moveTo>
                      <a:pt x="723" y="122"/>
                    </a:moveTo>
                    <a:cubicBezTo>
                      <a:pt x="718" y="118"/>
                      <a:pt x="718" y="118"/>
                      <a:pt x="718" y="118"/>
                    </a:cubicBezTo>
                    <a:cubicBezTo>
                      <a:pt x="710" y="127"/>
                      <a:pt x="710" y="127"/>
                      <a:pt x="710" y="127"/>
                    </a:cubicBezTo>
                    <a:cubicBezTo>
                      <a:pt x="711" y="129"/>
                      <a:pt x="713" y="130"/>
                      <a:pt x="714" y="131"/>
                    </a:cubicBezTo>
                    <a:lnTo>
                      <a:pt x="723" y="122"/>
                    </a:lnTo>
                    <a:close/>
                    <a:moveTo>
                      <a:pt x="484" y="13"/>
                    </a:moveTo>
                    <a:cubicBezTo>
                      <a:pt x="478" y="12"/>
                      <a:pt x="478" y="12"/>
                      <a:pt x="478" y="12"/>
                    </a:cubicBezTo>
                    <a:cubicBezTo>
                      <a:pt x="476" y="25"/>
                      <a:pt x="476" y="25"/>
                      <a:pt x="476" y="25"/>
                    </a:cubicBezTo>
                    <a:cubicBezTo>
                      <a:pt x="478" y="25"/>
                      <a:pt x="480" y="25"/>
                      <a:pt x="482" y="26"/>
                    </a:cubicBezTo>
                    <a:lnTo>
                      <a:pt x="484" y="13"/>
                    </a:lnTo>
                    <a:close/>
                    <a:moveTo>
                      <a:pt x="670" y="81"/>
                    </a:moveTo>
                    <a:cubicBezTo>
                      <a:pt x="665" y="78"/>
                      <a:pt x="665" y="78"/>
                      <a:pt x="665" y="78"/>
                    </a:cubicBezTo>
                    <a:cubicBezTo>
                      <a:pt x="658" y="88"/>
                      <a:pt x="658" y="88"/>
                      <a:pt x="658" y="88"/>
                    </a:cubicBezTo>
                    <a:cubicBezTo>
                      <a:pt x="660" y="89"/>
                      <a:pt x="662" y="90"/>
                      <a:pt x="663" y="91"/>
                    </a:cubicBezTo>
                    <a:lnTo>
                      <a:pt x="670" y="81"/>
                    </a:lnTo>
                    <a:close/>
                    <a:moveTo>
                      <a:pt x="698" y="117"/>
                    </a:moveTo>
                    <a:cubicBezTo>
                      <a:pt x="706" y="107"/>
                      <a:pt x="706" y="107"/>
                      <a:pt x="706" y="107"/>
                    </a:cubicBezTo>
                    <a:cubicBezTo>
                      <a:pt x="701" y="103"/>
                      <a:pt x="701" y="103"/>
                      <a:pt x="701" y="103"/>
                    </a:cubicBezTo>
                    <a:cubicBezTo>
                      <a:pt x="693" y="113"/>
                      <a:pt x="693" y="113"/>
                      <a:pt x="693" y="113"/>
                    </a:cubicBezTo>
                    <a:cubicBezTo>
                      <a:pt x="695" y="115"/>
                      <a:pt x="696" y="116"/>
                      <a:pt x="698" y="117"/>
                    </a:cubicBezTo>
                    <a:close/>
                    <a:moveTo>
                      <a:pt x="632" y="58"/>
                    </a:moveTo>
                    <a:cubicBezTo>
                      <a:pt x="626" y="56"/>
                      <a:pt x="626" y="56"/>
                      <a:pt x="626" y="56"/>
                    </a:cubicBezTo>
                    <a:cubicBezTo>
                      <a:pt x="621" y="67"/>
                      <a:pt x="621" y="67"/>
                      <a:pt x="621" y="67"/>
                    </a:cubicBezTo>
                    <a:cubicBezTo>
                      <a:pt x="622" y="68"/>
                      <a:pt x="624" y="69"/>
                      <a:pt x="626" y="69"/>
                    </a:cubicBezTo>
                    <a:lnTo>
                      <a:pt x="632" y="58"/>
                    </a:lnTo>
                    <a:close/>
                    <a:moveTo>
                      <a:pt x="461" y="11"/>
                    </a:moveTo>
                    <a:cubicBezTo>
                      <a:pt x="455" y="11"/>
                      <a:pt x="455" y="11"/>
                      <a:pt x="455" y="11"/>
                    </a:cubicBezTo>
                    <a:cubicBezTo>
                      <a:pt x="455" y="24"/>
                      <a:pt x="455" y="24"/>
                      <a:pt x="455" y="24"/>
                    </a:cubicBezTo>
                    <a:cubicBezTo>
                      <a:pt x="457" y="24"/>
                      <a:pt x="459" y="24"/>
                      <a:pt x="461" y="24"/>
                    </a:cubicBezTo>
                    <a:lnTo>
                      <a:pt x="461" y="11"/>
                    </a:lnTo>
                    <a:close/>
                    <a:moveTo>
                      <a:pt x="612" y="49"/>
                    </a:moveTo>
                    <a:cubicBezTo>
                      <a:pt x="606" y="46"/>
                      <a:pt x="606" y="46"/>
                      <a:pt x="606" y="46"/>
                    </a:cubicBezTo>
                    <a:cubicBezTo>
                      <a:pt x="601" y="58"/>
                      <a:pt x="601" y="58"/>
                      <a:pt x="601" y="58"/>
                    </a:cubicBezTo>
                    <a:cubicBezTo>
                      <a:pt x="603" y="58"/>
                      <a:pt x="605" y="59"/>
                      <a:pt x="607" y="60"/>
                    </a:cubicBezTo>
                    <a:lnTo>
                      <a:pt x="612" y="49"/>
                    </a:lnTo>
                    <a:close/>
                    <a:moveTo>
                      <a:pt x="805" y="251"/>
                    </a:moveTo>
                    <a:cubicBezTo>
                      <a:pt x="816" y="245"/>
                      <a:pt x="816" y="245"/>
                      <a:pt x="816" y="245"/>
                    </a:cubicBezTo>
                    <a:cubicBezTo>
                      <a:pt x="813" y="240"/>
                      <a:pt x="813" y="240"/>
                      <a:pt x="813" y="240"/>
                    </a:cubicBezTo>
                    <a:cubicBezTo>
                      <a:pt x="802" y="246"/>
                      <a:pt x="802" y="246"/>
                      <a:pt x="802" y="246"/>
                    </a:cubicBezTo>
                    <a:cubicBezTo>
                      <a:pt x="803" y="248"/>
                      <a:pt x="804" y="249"/>
                      <a:pt x="805" y="251"/>
                    </a:cubicBezTo>
                    <a:close/>
                    <a:moveTo>
                      <a:pt x="658" y="783"/>
                    </a:moveTo>
                    <a:cubicBezTo>
                      <a:pt x="665" y="794"/>
                      <a:pt x="665" y="794"/>
                      <a:pt x="665" y="794"/>
                    </a:cubicBezTo>
                    <a:cubicBezTo>
                      <a:pt x="670" y="791"/>
                      <a:pt x="670" y="791"/>
                      <a:pt x="670" y="791"/>
                    </a:cubicBezTo>
                    <a:cubicBezTo>
                      <a:pt x="663" y="780"/>
                      <a:pt x="663" y="780"/>
                      <a:pt x="663" y="780"/>
                    </a:cubicBezTo>
                    <a:cubicBezTo>
                      <a:pt x="661" y="781"/>
                      <a:pt x="660" y="782"/>
                      <a:pt x="658" y="783"/>
                    </a:cubicBezTo>
                    <a:close/>
                    <a:moveTo>
                      <a:pt x="693" y="758"/>
                    </a:moveTo>
                    <a:cubicBezTo>
                      <a:pt x="701" y="768"/>
                      <a:pt x="701" y="768"/>
                      <a:pt x="701" y="768"/>
                    </a:cubicBezTo>
                    <a:cubicBezTo>
                      <a:pt x="706" y="764"/>
                      <a:pt x="706" y="764"/>
                      <a:pt x="706" y="764"/>
                    </a:cubicBezTo>
                    <a:cubicBezTo>
                      <a:pt x="698" y="754"/>
                      <a:pt x="698" y="754"/>
                      <a:pt x="698" y="754"/>
                    </a:cubicBezTo>
                    <a:cubicBezTo>
                      <a:pt x="696" y="756"/>
                      <a:pt x="694" y="757"/>
                      <a:pt x="693" y="758"/>
                    </a:cubicBezTo>
                    <a:close/>
                    <a:moveTo>
                      <a:pt x="476" y="846"/>
                    </a:moveTo>
                    <a:cubicBezTo>
                      <a:pt x="477" y="859"/>
                      <a:pt x="477" y="859"/>
                      <a:pt x="477" y="859"/>
                    </a:cubicBezTo>
                    <a:cubicBezTo>
                      <a:pt x="483" y="858"/>
                      <a:pt x="483" y="858"/>
                      <a:pt x="483" y="858"/>
                    </a:cubicBezTo>
                    <a:cubicBezTo>
                      <a:pt x="482" y="845"/>
                      <a:pt x="482" y="845"/>
                      <a:pt x="482" y="845"/>
                    </a:cubicBezTo>
                    <a:cubicBezTo>
                      <a:pt x="480" y="846"/>
                      <a:pt x="478" y="846"/>
                      <a:pt x="476" y="846"/>
                    </a:cubicBezTo>
                    <a:close/>
                    <a:moveTo>
                      <a:pt x="709" y="744"/>
                    </a:moveTo>
                    <a:cubicBezTo>
                      <a:pt x="718" y="754"/>
                      <a:pt x="718" y="754"/>
                      <a:pt x="718" y="754"/>
                    </a:cubicBezTo>
                    <a:cubicBezTo>
                      <a:pt x="722" y="750"/>
                      <a:pt x="722" y="750"/>
                      <a:pt x="722" y="750"/>
                    </a:cubicBezTo>
                    <a:cubicBezTo>
                      <a:pt x="714" y="740"/>
                      <a:pt x="714" y="740"/>
                      <a:pt x="714" y="740"/>
                    </a:cubicBezTo>
                    <a:cubicBezTo>
                      <a:pt x="712" y="742"/>
                      <a:pt x="711" y="743"/>
                      <a:pt x="709" y="744"/>
                    </a:cubicBezTo>
                    <a:close/>
                    <a:moveTo>
                      <a:pt x="620" y="805"/>
                    </a:moveTo>
                    <a:cubicBezTo>
                      <a:pt x="626" y="816"/>
                      <a:pt x="626" y="816"/>
                      <a:pt x="626" y="816"/>
                    </a:cubicBezTo>
                    <a:cubicBezTo>
                      <a:pt x="631" y="813"/>
                      <a:pt x="631" y="813"/>
                      <a:pt x="631" y="813"/>
                    </a:cubicBezTo>
                    <a:cubicBezTo>
                      <a:pt x="626" y="802"/>
                      <a:pt x="626" y="802"/>
                      <a:pt x="626" y="802"/>
                    </a:cubicBezTo>
                    <a:cubicBezTo>
                      <a:pt x="624" y="803"/>
                      <a:pt x="622" y="804"/>
                      <a:pt x="620" y="805"/>
                    </a:cubicBezTo>
                    <a:close/>
                    <a:moveTo>
                      <a:pt x="725" y="729"/>
                    </a:moveTo>
                    <a:cubicBezTo>
                      <a:pt x="734" y="738"/>
                      <a:pt x="734" y="738"/>
                      <a:pt x="734" y="738"/>
                    </a:cubicBezTo>
                    <a:cubicBezTo>
                      <a:pt x="738" y="734"/>
                      <a:pt x="738" y="734"/>
                      <a:pt x="738" y="734"/>
                    </a:cubicBezTo>
                    <a:cubicBezTo>
                      <a:pt x="729" y="725"/>
                      <a:pt x="729" y="725"/>
                      <a:pt x="729" y="725"/>
                    </a:cubicBezTo>
                    <a:cubicBezTo>
                      <a:pt x="728" y="727"/>
                      <a:pt x="727" y="728"/>
                      <a:pt x="725" y="729"/>
                    </a:cubicBezTo>
                    <a:close/>
                    <a:moveTo>
                      <a:pt x="540" y="835"/>
                    </a:moveTo>
                    <a:cubicBezTo>
                      <a:pt x="543" y="847"/>
                      <a:pt x="543" y="847"/>
                      <a:pt x="543" y="847"/>
                    </a:cubicBezTo>
                    <a:cubicBezTo>
                      <a:pt x="549" y="845"/>
                      <a:pt x="549" y="845"/>
                      <a:pt x="549" y="845"/>
                    </a:cubicBezTo>
                    <a:cubicBezTo>
                      <a:pt x="545" y="833"/>
                      <a:pt x="545" y="833"/>
                      <a:pt x="545" y="833"/>
                    </a:cubicBezTo>
                    <a:cubicBezTo>
                      <a:pt x="543" y="834"/>
                      <a:pt x="541" y="834"/>
                      <a:pt x="540" y="835"/>
                    </a:cubicBezTo>
                    <a:close/>
                    <a:moveTo>
                      <a:pt x="601" y="814"/>
                    </a:moveTo>
                    <a:cubicBezTo>
                      <a:pt x="606" y="825"/>
                      <a:pt x="606" y="825"/>
                      <a:pt x="606" y="825"/>
                    </a:cubicBezTo>
                    <a:cubicBezTo>
                      <a:pt x="611" y="823"/>
                      <a:pt x="611" y="823"/>
                      <a:pt x="611" y="823"/>
                    </a:cubicBezTo>
                    <a:cubicBezTo>
                      <a:pt x="606" y="811"/>
                      <a:pt x="606" y="811"/>
                      <a:pt x="606" y="811"/>
                    </a:cubicBezTo>
                    <a:cubicBezTo>
                      <a:pt x="604" y="812"/>
                      <a:pt x="603" y="813"/>
                      <a:pt x="601" y="814"/>
                    </a:cubicBezTo>
                    <a:close/>
                    <a:moveTo>
                      <a:pt x="518" y="840"/>
                    </a:moveTo>
                    <a:cubicBezTo>
                      <a:pt x="521" y="852"/>
                      <a:pt x="521" y="852"/>
                      <a:pt x="521" y="852"/>
                    </a:cubicBezTo>
                    <a:cubicBezTo>
                      <a:pt x="527" y="851"/>
                      <a:pt x="527" y="851"/>
                      <a:pt x="527" y="851"/>
                    </a:cubicBezTo>
                    <a:cubicBezTo>
                      <a:pt x="524" y="838"/>
                      <a:pt x="524" y="838"/>
                      <a:pt x="524" y="838"/>
                    </a:cubicBezTo>
                    <a:cubicBezTo>
                      <a:pt x="522" y="839"/>
                      <a:pt x="520" y="839"/>
                      <a:pt x="518" y="840"/>
                    </a:cubicBezTo>
                    <a:close/>
                    <a:moveTo>
                      <a:pt x="497" y="843"/>
                    </a:moveTo>
                    <a:cubicBezTo>
                      <a:pt x="499" y="856"/>
                      <a:pt x="499" y="856"/>
                      <a:pt x="499" y="856"/>
                    </a:cubicBezTo>
                    <a:cubicBezTo>
                      <a:pt x="505" y="855"/>
                      <a:pt x="505" y="855"/>
                      <a:pt x="505" y="855"/>
                    </a:cubicBezTo>
                    <a:cubicBezTo>
                      <a:pt x="503" y="843"/>
                      <a:pt x="503" y="843"/>
                      <a:pt x="503" y="843"/>
                    </a:cubicBezTo>
                    <a:cubicBezTo>
                      <a:pt x="501" y="843"/>
                      <a:pt x="499" y="843"/>
                      <a:pt x="497" y="843"/>
                    </a:cubicBezTo>
                    <a:close/>
                    <a:moveTo>
                      <a:pt x="740" y="714"/>
                    </a:moveTo>
                    <a:cubicBezTo>
                      <a:pt x="750" y="722"/>
                      <a:pt x="750" y="722"/>
                      <a:pt x="750" y="722"/>
                    </a:cubicBezTo>
                    <a:cubicBezTo>
                      <a:pt x="754" y="718"/>
                      <a:pt x="754" y="718"/>
                      <a:pt x="754" y="718"/>
                    </a:cubicBezTo>
                    <a:cubicBezTo>
                      <a:pt x="744" y="709"/>
                      <a:pt x="744" y="709"/>
                      <a:pt x="744" y="709"/>
                    </a:cubicBezTo>
                    <a:cubicBezTo>
                      <a:pt x="743" y="711"/>
                      <a:pt x="742" y="712"/>
                      <a:pt x="740" y="714"/>
                    </a:cubicBezTo>
                    <a:close/>
                    <a:moveTo>
                      <a:pt x="581" y="822"/>
                    </a:moveTo>
                    <a:cubicBezTo>
                      <a:pt x="585" y="834"/>
                      <a:pt x="585" y="834"/>
                      <a:pt x="585" y="834"/>
                    </a:cubicBezTo>
                    <a:cubicBezTo>
                      <a:pt x="591" y="831"/>
                      <a:pt x="591" y="831"/>
                      <a:pt x="591" y="831"/>
                    </a:cubicBezTo>
                    <a:cubicBezTo>
                      <a:pt x="586" y="820"/>
                      <a:pt x="586" y="820"/>
                      <a:pt x="586" y="820"/>
                    </a:cubicBezTo>
                    <a:cubicBezTo>
                      <a:pt x="584" y="820"/>
                      <a:pt x="583" y="821"/>
                      <a:pt x="581" y="822"/>
                    </a:cubicBezTo>
                    <a:close/>
                    <a:moveTo>
                      <a:pt x="25" y="475"/>
                    </a:moveTo>
                    <a:cubicBezTo>
                      <a:pt x="13" y="477"/>
                      <a:pt x="13" y="477"/>
                      <a:pt x="13" y="477"/>
                    </a:cubicBezTo>
                    <a:cubicBezTo>
                      <a:pt x="13" y="483"/>
                      <a:pt x="13" y="483"/>
                      <a:pt x="13" y="483"/>
                    </a:cubicBezTo>
                    <a:cubicBezTo>
                      <a:pt x="26" y="481"/>
                      <a:pt x="26" y="481"/>
                      <a:pt x="26" y="481"/>
                    </a:cubicBezTo>
                    <a:cubicBezTo>
                      <a:pt x="26" y="479"/>
                      <a:pt x="25" y="477"/>
                      <a:pt x="25" y="475"/>
                    </a:cubicBezTo>
                    <a:close/>
                    <a:moveTo>
                      <a:pt x="843" y="503"/>
                    </a:moveTo>
                    <a:cubicBezTo>
                      <a:pt x="855" y="505"/>
                      <a:pt x="855" y="505"/>
                      <a:pt x="855" y="505"/>
                    </a:cubicBezTo>
                    <a:cubicBezTo>
                      <a:pt x="856" y="499"/>
                      <a:pt x="856" y="499"/>
                      <a:pt x="856" y="499"/>
                    </a:cubicBezTo>
                    <a:cubicBezTo>
                      <a:pt x="844" y="497"/>
                      <a:pt x="844" y="497"/>
                      <a:pt x="844" y="497"/>
                    </a:cubicBezTo>
                    <a:cubicBezTo>
                      <a:pt x="843" y="499"/>
                      <a:pt x="843" y="501"/>
                      <a:pt x="843" y="503"/>
                    </a:cubicBezTo>
                    <a:close/>
                    <a:moveTo>
                      <a:pt x="834" y="545"/>
                    </a:moveTo>
                    <a:cubicBezTo>
                      <a:pt x="846" y="549"/>
                      <a:pt x="846" y="549"/>
                      <a:pt x="846" y="549"/>
                    </a:cubicBezTo>
                    <a:cubicBezTo>
                      <a:pt x="847" y="543"/>
                      <a:pt x="847" y="543"/>
                      <a:pt x="847" y="543"/>
                    </a:cubicBezTo>
                    <a:cubicBezTo>
                      <a:pt x="835" y="540"/>
                      <a:pt x="835" y="540"/>
                      <a:pt x="835" y="540"/>
                    </a:cubicBezTo>
                    <a:cubicBezTo>
                      <a:pt x="835" y="542"/>
                      <a:pt x="834" y="544"/>
                      <a:pt x="834" y="545"/>
                    </a:cubicBezTo>
                    <a:close/>
                    <a:moveTo>
                      <a:pt x="848" y="460"/>
                    </a:moveTo>
                    <a:cubicBezTo>
                      <a:pt x="860" y="461"/>
                      <a:pt x="860" y="461"/>
                      <a:pt x="860" y="461"/>
                    </a:cubicBezTo>
                    <a:cubicBezTo>
                      <a:pt x="861" y="455"/>
                      <a:pt x="861" y="455"/>
                      <a:pt x="861" y="455"/>
                    </a:cubicBezTo>
                    <a:cubicBezTo>
                      <a:pt x="848" y="454"/>
                      <a:pt x="848" y="454"/>
                      <a:pt x="848" y="454"/>
                    </a:cubicBezTo>
                    <a:cubicBezTo>
                      <a:pt x="848" y="456"/>
                      <a:pt x="848" y="458"/>
                      <a:pt x="848" y="460"/>
                    </a:cubicBezTo>
                    <a:close/>
                    <a:moveTo>
                      <a:pt x="846" y="482"/>
                    </a:moveTo>
                    <a:cubicBezTo>
                      <a:pt x="858" y="483"/>
                      <a:pt x="858" y="483"/>
                      <a:pt x="858" y="483"/>
                    </a:cubicBezTo>
                    <a:cubicBezTo>
                      <a:pt x="859" y="477"/>
                      <a:pt x="859" y="477"/>
                      <a:pt x="859" y="477"/>
                    </a:cubicBezTo>
                    <a:cubicBezTo>
                      <a:pt x="846" y="476"/>
                      <a:pt x="846" y="476"/>
                      <a:pt x="846" y="476"/>
                    </a:cubicBezTo>
                    <a:cubicBezTo>
                      <a:pt x="846" y="478"/>
                      <a:pt x="846" y="480"/>
                      <a:pt x="846" y="482"/>
                    </a:cubicBezTo>
                    <a:close/>
                    <a:moveTo>
                      <a:pt x="839" y="524"/>
                    </a:moveTo>
                    <a:cubicBezTo>
                      <a:pt x="851" y="527"/>
                      <a:pt x="851" y="527"/>
                      <a:pt x="851" y="527"/>
                    </a:cubicBezTo>
                    <a:cubicBezTo>
                      <a:pt x="852" y="521"/>
                      <a:pt x="852" y="521"/>
                      <a:pt x="852" y="521"/>
                    </a:cubicBezTo>
                    <a:cubicBezTo>
                      <a:pt x="840" y="519"/>
                      <a:pt x="840" y="519"/>
                      <a:pt x="840" y="519"/>
                    </a:cubicBezTo>
                    <a:cubicBezTo>
                      <a:pt x="840" y="521"/>
                      <a:pt x="839" y="523"/>
                      <a:pt x="839" y="524"/>
                    </a:cubicBezTo>
                    <a:close/>
                    <a:moveTo>
                      <a:pt x="754" y="698"/>
                    </a:moveTo>
                    <a:cubicBezTo>
                      <a:pt x="764" y="706"/>
                      <a:pt x="764" y="706"/>
                      <a:pt x="764" y="706"/>
                    </a:cubicBezTo>
                    <a:cubicBezTo>
                      <a:pt x="768" y="701"/>
                      <a:pt x="768" y="701"/>
                      <a:pt x="768" y="701"/>
                    </a:cubicBezTo>
                    <a:cubicBezTo>
                      <a:pt x="758" y="693"/>
                      <a:pt x="758" y="693"/>
                      <a:pt x="758" y="693"/>
                    </a:cubicBezTo>
                    <a:cubicBezTo>
                      <a:pt x="757" y="695"/>
                      <a:pt x="756" y="696"/>
                      <a:pt x="754" y="698"/>
                    </a:cubicBezTo>
                    <a:close/>
                    <a:moveTo>
                      <a:pt x="780" y="663"/>
                    </a:moveTo>
                    <a:cubicBezTo>
                      <a:pt x="791" y="670"/>
                      <a:pt x="791" y="670"/>
                      <a:pt x="791" y="670"/>
                    </a:cubicBezTo>
                    <a:cubicBezTo>
                      <a:pt x="794" y="665"/>
                      <a:pt x="794" y="665"/>
                      <a:pt x="794" y="665"/>
                    </a:cubicBezTo>
                    <a:cubicBezTo>
                      <a:pt x="783" y="658"/>
                      <a:pt x="783" y="658"/>
                      <a:pt x="783" y="658"/>
                    </a:cubicBezTo>
                    <a:cubicBezTo>
                      <a:pt x="782" y="660"/>
                      <a:pt x="781" y="661"/>
                      <a:pt x="780" y="663"/>
                    </a:cubicBezTo>
                    <a:close/>
                    <a:moveTo>
                      <a:pt x="820" y="586"/>
                    </a:moveTo>
                    <a:cubicBezTo>
                      <a:pt x="832" y="591"/>
                      <a:pt x="832" y="591"/>
                      <a:pt x="832" y="591"/>
                    </a:cubicBezTo>
                    <a:cubicBezTo>
                      <a:pt x="834" y="585"/>
                      <a:pt x="834" y="585"/>
                      <a:pt x="834" y="585"/>
                    </a:cubicBezTo>
                    <a:cubicBezTo>
                      <a:pt x="822" y="581"/>
                      <a:pt x="822" y="581"/>
                      <a:pt x="822" y="581"/>
                    </a:cubicBezTo>
                    <a:cubicBezTo>
                      <a:pt x="821" y="583"/>
                      <a:pt x="821" y="585"/>
                      <a:pt x="820" y="586"/>
                    </a:cubicBezTo>
                    <a:close/>
                    <a:moveTo>
                      <a:pt x="791" y="645"/>
                    </a:moveTo>
                    <a:cubicBezTo>
                      <a:pt x="802" y="651"/>
                      <a:pt x="802" y="651"/>
                      <a:pt x="802" y="651"/>
                    </a:cubicBezTo>
                    <a:cubicBezTo>
                      <a:pt x="805" y="646"/>
                      <a:pt x="805" y="646"/>
                      <a:pt x="805" y="646"/>
                    </a:cubicBezTo>
                    <a:cubicBezTo>
                      <a:pt x="795" y="639"/>
                      <a:pt x="795" y="639"/>
                      <a:pt x="795" y="639"/>
                    </a:cubicBezTo>
                    <a:cubicBezTo>
                      <a:pt x="794" y="641"/>
                      <a:pt x="793" y="643"/>
                      <a:pt x="791" y="645"/>
                    </a:cubicBezTo>
                    <a:close/>
                    <a:moveTo>
                      <a:pt x="811" y="606"/>
                    </a:moveTo>
                    <a:cubicBezTo>
                      <a:pt x="823" y="611"/>
                      <a:pt x="823" y="611"/>
                      <a:pt x="823" y="611"/>
                    </a:cubicBezTo>
                    <a:cubicBezTo>
                      <a:pt x="825" y="606"/>
                      <a:pt x="825" y="606"/>
                      <a:pt x="825" y="606"/>
                    </a:cubicBezTo>
                    <a:cubicBezTo>
                      <a:pt x="814" y="601"/>
                      <a:pt x="814" y="601"/>
                      <a:pt x="814" y="601"/>
                    </a:cubicBezTo>
                    <a:cubicBezTo>
                      <a:pt x="813" y="603"/>
                      <a:pt x="812" y="604"/>
                      <a:pt x="811" y="606"/>
                    </a:cubicBezTo>
                    <a:close/>
                    <a:moveTo>
                      <a:pt x="802" y="626"/>
                    </a:moveTo>
                    <a:cubicBezTo>
                      <a:pt x="813" y="631"/>
                      <a:pt x="813" y="631"/>
                      <a:pt x="813" y="631"/>
                    </a:cubicBezTo>
                    <a:cubicBezTo>
                      <a:pt x="816" y="626"/>
                      <a:pt x="816" y="626"/>
                      <a:pt x="816" y="626"/>
                    </a:cubicBezTo>
                    <a:cubicBezTo>
                      <a:pt x="805" y="620"/>
                      <a:pt x="805" y="620"/>
                      <a:pt x="805" y="620"/>
                    </a:cubicBezTo>
                    <a:cubicBezTo>
                      <a:pt x="804" y="622"/>
                      <a:pt x="803" y="624"/>
                      <a:pt x="802" y="626"/>
                    </a:cubicBezTo>
                    <a:close/>
                    <a:moveTo>
                      <a:pt x="639" y="794"/>
                    </a:moveTo>
                    <a:cubicBezTo>
                      <a:pt x="646" y="805"/>
                      <a:pt x="646" y="805"/>
                      <a:pt x="646" y="805"/>
                    </a:cubicBezTo>
                    <a:cubicBezTo>
                      <a:pt x="651" y="802"/>
                      <a:pt x="651" y="802"/>
                      <a:pt x="651" y="802"/>
                    </a:cubicBezTo>
                    <a:cubicBezTo>
                      <a:pt x="645" y="791"/>
                      <a:pt x="645" y="791"/>
                      <a:pt x="645" y="791"/>
                    </a:cubicBezTo>
                    <a:cubicBezTo>
                      <a:pt x="643" y="792"/>
                      <a:pt x="641" y="793"/>
                      <a:pt x="639" y="794"/>
                    </a:cubicBezTo>
                    <a:close/>
                    <a:moveTo>
                      <a:pt x="88" y="658"/>
                    </a:moveTo>
                    <a:cubicBezTo>
                      <a:pt x="78" y="664"/>
                      <a:pt x="78" y="664"/>
                      <a:pt x="78" y="664"/>
                    </a:cubicBezTo>
                    <a:cubicBezTo>
                      <a:pt x="81" y="669"/>
                      <a:pt x="81" y="669"/>
                      <a:pt x="81" y="669"/>
                    </a:cubicBezTo>
                    <a:cubicBezTo>
                      <a:pt x="91" y="663"/>
                      <a:pt x="91" y="663"/>
                      <a:pt x="91" y="663"/>
                    </a:cubicBezTo>
                    <a:cubicBezTo>
                      <a:pt x="90" y="661"/>
                      <a:pt x="89" y="659"/>
                      <a:pt x="88" y="658"/>
                    </a:cubicBezTo>
                    <a:close/>
                    <a:moveTo>
                      <a:pt x="103" y="701"/>
                    </a:moveTo>
                    <a:cubicBezTo>
                      <a:pt x="107" y="705"/>
                      <a:pt x="107" y="705"/>
                      <a:pt x="107" y="705"/>
                    </a:cubicBezTo>
                    <a:cubicBezTo>
                      <a:pt x="117" y="697"/>
                      <a:pt x="117" y="697"/>
                      <a:pt x="117" y="697"/>
                    </a:cubicBezTo>
                    <a:cubicBezTo>
                      <a:pt x="116" y="696"/>
                      <a:pt x="115" y="694"/>
                      <a:pt x="113" y="693"/>
                    </a:cubicBezTo>
                    <a:lnTo>
                      <a:pt x="103" y="701"/>
                    </a:lnTo>
                    <a:close/>
                    <a:moveTo>
                      <a:pt x="77" y="639"/>
                    </a:moveTo>
                    <a:cubicBezTo>
                      <a:pt x="66" y="645"/>
                      <a:pt x="66" y="645"/>
                      <a:pt x="66" y="645"/>
                    </a:cubicBezTo>
                    <a:cubicBezTo>
                      <a:pt x="69" y="650"/>
                      <a:pt x="69" y="650"/>
                      <a:pt x="69" y="650"/>
                    </a:cubicBezTo>
                    <a:cubicBezTo>
                      <a:pt x="80" y="644"/>
                      <a:pt x="80" y="644"/>
                      <a:pt x="80" y="644"/>
                    </a:cubicBezTo>
                    <a:cubicBezTo>
                      <a:pt x="79" y="642"/>
                      <a:pt x="78" y="641"/>
                      <a:pt x="77" y="639"/>
                    </a:cubicBezTo>
                    <a:close/>
                    <a:moveTo>
                      <a:pt x="118" y="718"/>
                    </a:moveTo>
                    <a:cubicBezTo>
                      <a:pt x="122" y="722"/>
                      <a:pt x="122" y="722"/>
                      <a:pt x="122" y="722"/>
                    </a:cubicBezTo>
                    <a:cubicBezTo>
                      <a:pt x="131" y="714"/>
                      <a:pt x="131" y="714"/>
                      <a:pt x="131" y="714"/>
                    </a:cubicBezTo>
                    <a:cubicBezTo>
                      <a:pt x="130" y="712"/>
                      <a:pt x="129" y="711"/>
                      <a:pt x="127" y="709"/>
                    </a:cubicBezTo>
                    <a:lnTo>
                      <a:pt x="118" y="718"/>
                    </a:lnTo>
                    <a:close/>
                    <a:moveTo>
                      <a:pt x="67" y="620"/>
                    </a:moveTo>
                    <a:cubicBezTo>
                      <a:pt x="56" y="626"/>
                      <a:pt x="56" y="626"/>
                      <a:pt x="56" y="626"/>
                    </a:cubicBezTo>
                    <a:cubicBezTo>
                      <a:pt x="58" y="631"/>
                      <a:pt x="58" y="631"/>
                      <a:pt x="58" y="631"/>
                    </a:cubicBezTo>
                    <a:cubicBezTo>
                      <a:pt x="70" y="625"/>
                      <a:pt x="70" y="625"/>
                      <a:pt x="70" y="625"/>
                    </a:cubicBezTo>
                    <a:cubicBezTo>
                      <a:pt x="69" y="624"/>
                      <a:pt x="68" y="622"/>
                      <a:pt x="67" y="620"/>
                    </a:cubicBezTo>
                    <a:close/>
                    <a:moveTo>
                      <a:pt x="133" y="734"/>
                    </a:moveTo>
                    <a:cubicBezTo>
                      <a:pt x="137" y="738"/>
                      <a:pt x="137" y="738"/>
                      <a:pt x="137" y="738"/>
                    </a:cubicBezTo>
                    <a:cubicBezTo>
                      <a:pt x="146" y="729"/>
                      <a:pt x="146" y="729"/>
                      <a:pt x="146" y="729"/>
                    </a:cubicBezTo>
                    <a:cubicBezTo>
                      <a:pt x="145" y="728"/>
                      <a:pt x="143" y="726"/>
                      <a:pt x="142" y="725"/>
                    </a:cubicBezTo>
                    <a:lnTo>
                      <a:pt x="133" y="734"/>
                    </a:lnTo>
                    <a:close/>
                    <a:moveTo>
                      <a:pt x="28" y="497"/>
                    </a:moveTo>
                    <a:cubicBezTo>
                      <a:pt x="15" y="499"/>
                      <a:pt x="15" y="499"/>
                      <a:pt x="15" y="499"/>
                    </a:cubicBezTo>
                    <a:cubicBezTo>
                      <a:pt x="16" y="505"/>
                      <a:pt x="16" y="505"/>
                      <a:pt x="16" y="505"/>
                    </a:cubicBezTo>
                    <a:cubicBezTo>
                      <a:pt x="29" y="503"/>
                      <a:pt x="29" y="503"/>
                      <a:pt x="29" y="503"/>
                    </a:cubicBezTo>
                    <a:cubicBezTo>
                      <a:pt x="29" y="501"/>
                      <a:pt x="28" y="499"/>
                      <a:pt x="28" y="497"/>
                    </a:cubicBezTo>
                    <a:close/>
                    <a:moveTo>
                      <a:pt x="32" y="518"/>
                    </a:moveTo>
                    <a:cubicBezTo>
                      <a:pt x="19" y="521"/>
                      <a:pt x="19" y="521"/>
                      <a:pt x="19" y="521"/>
                    </a:cubicBezTo>
                    <a:cubicBezTo>
                      <a:pt x="21" y="527"/>
                      <a:pt x="21" y="527"/>
                      <a:pt x="21" y="527"/>
                    </a:cubicBezTo>
                    <a:cubicBezTo>
                      <a:pt x="33" y="524"/>
                      <a:pt x="33" y="524"/>
                      <a:pt x="33" y="524"/>
                    </a:cubicBezTo>
                    <a:cubicBezTo>
                      <a:pt x="32" y="522"/>
                      <a:pt x="32" y="520"/>
                      <a:pt x="32" y="518"/>
                    </a:cubicBezTo>
                    <a:close/>
                    <a:moveTo>
                      <a:pt x="149" y="749"/>
                    </a:moveTo>
                    <a:cubicBezTo>
                      <a:pt x="153" y="753"/>
                      <a:pt x="153" y="753"/>
                      <a:pt x="153" y="753"/>
                    </a:cubicBezTo>
                    <a:cubicBezTo>
                      <a:pt x="162" y="744"/>
                      <a:pt x="162" y="744"/>
                      <a:pt x="162" y="744"/>
                    </a:cubicBezTo>
                    <a:cubicBezTo>
                      <a:pt x="160" y="743"/>
                      <a:pt x="159" y="741"/>
                      <a:pt x="157" y="740"/>
                    </a:cubicBezTo>
                    <a:lnTo>
                      <a:pt x="149" y="749"/>
                    </a:lnTo>
                    <a:close/>
                    <a:moveTo>
                      <a:pt x="38" y="545"/>
                    </a:moveTo>
                    <a:cubicBezTo>
                      <a:pt x="38" y="543"/>
                      <a:pt x="37" y="541"/>
                      <a:pt x="37" y="539"/>
                    </a:cubicBezTo>
                    <a:cubicBezTo>
                      <a:pt x="24" y="542"/>
                      <a:pt x="24" y="542"/>
                      <a:pt x="24" y="542"/>
                    </a:cubicBezTo>
                    <a:cubicBezTo>
                      <a:pt x="26" y="548"/>
                      <a:pt x="26" y="548"/>
                      <a:pt x="26" y="548"/>
                    </a:cubicBezTo>
                    <a:lnTo>
                      <a:pt x="38" y="545"/>
                    </a:lnTo>
                    <a:close/>
                    <a:moveTo>
                      <a:pt x="454" y="848"/>
                    </a:moveTo>
                    <a:cubicBezTo>
                      <a:pt x="455" y="860"/>
                      <a:pt x="455" y="860"/>
                      <a:pt x="455" y="860"/>
                    </a:cubicBezTo>
                    <a:cubicBezTo>
                      <a:pt x="461" y="860"/>
                      <a:pt x="461" y="860"/>
                      <a:pt x="461" y="860"/>
                    </a:cubicBezTo>
                    <a:cubicBezTo>
                      <a:pt x="460" y="847"/>
                      <a:pt x="460" y="847"/>
                      <a:pt x="460" y="847"/>
                    </a:cubicBezTo>
                    <a:cubicBezTo>
                      <a:pt x="458" y="847"/>
                      <a:pt x="456" y="848"/>
                      <a:pt x="454" y="848"/>
                    </a:cubicBezTo>
                    <a:close/>
                    <a:moveTo>
                      <a:pt x="58" y="600"/>
                    </a:moveTo>
                    <a:cubicBezTo>
                      <a:pt x="46" y="605"/>
                      <a:pt x="46" y="605"/>
                      <a:pt x="46" y="605"/>
                    </a:cubicBezTo>
                    <a:cubicBezTo>
                      <a:pt x="49" y="611"/>
                      <a:pt x="49" y="611"/>
                      <a:pt x="49" y="611"/>
                    </a:cubicBezTo>
                    <a:cubicBezTo>
                      <a:pt x="60" y="606"/>
                      <a:pt x="60" y="606"/>
                      <a:pt x="60" y="606"/>
                    </a:cubicBezTo>
                    <a:cubicBezTo>
                      <a:pt x="59" y="604"/>
                      <a:pt x="58" y="602"/>
                      <a:pt x="58" y="600"/>
                    </a:cubicBezTo>
                    <a:close/>
                    <a:moveTo>
                      <a:pt x="50" y="580"/>
                    </a:moveTo>
                    <a:cubicBezTo>
                      <a:pt x="38" y="585"/>
                      <a:pt x="38" y="585"/>
                      <a:pt x="38" y="585"/>
                    </a:cubicBezTo>
                    <a:cubicBezTo>
                      <a:pt x="40" y="590"/>
                      <a:pt x="40" y="590"/>
                      <a:pt x="40" y="590"/>
                    </a:cubicBezTo>
                    <a:cubicBezTo>
                      <a:pt x="52" y="586"/>
                      <a:pt x="52" y="586"/>
                      <a:pt x="52" y="586"/>
                    </a:cubicBezTo>
                    <a:cubicBezTo>
                      <a:pt x="51" y="584"/>
                      <a:pt x="50" y="582"/>
                      <a:pt x="50" y="580"/>
                    </a:cubicBezTo>
                    <a:close/>
                    <a:moveTo>
                      <a:pt x="323" y="845"/>
                    </a:moveTo>
                    <a:cubicBezTo>
                      <a:pt x="328" y="847"/>
                      <a:pt x="328" y="847"/>
                      <a:pt x="328" y="847"/>
                    </a:cubicBezTo>
                    <a:cubicBezTo>
                      <a:pt x="332" y="835"/>
                      <a:pt x="332" y="835"/>
                      <a:pt x="332" y="835"/>
                    </a:cubicBezTo>
                    <a:cubicBezTo>
                      <a:pt x="330" y="834"/>
                      <a:pt x="328" y="834"/>
                      <a:pt x="326" y="833"/>
                    </a:cubicBezTo>
                    <a:lnTo>
                      <a:pt x="323" y="845"/>
                    </a:lnTo>
                    <a:close/>
                    <a:moveTo>
                      <a:pt x="366" y="855"/>
                    </a:moveTo>
                    <a:cubicBezTo>
                      <a:pt x="372" y="856"/>
                      <a:pt x="372" y="856"/>
                      <a:pt x="372" y="856"/>
                    </a:cubicBezTo>
                    <a:cubicBezTo>
                      <a:pt x="374" y="843"/>
                      <a:pt x="374" y="843"/>
                      <a:pt x="374" y="843"/>
                    </a:cubicBezTo>
                    <a:cubicBezTo>
                      <a:pt x="372" y="843"/>
                      <a:pt x="370" y="843"/>
                      <a:pt x="368" y="842"/>
                    </a:cubicBezTo>
                    <a:lnTo>
                      <a:pt x="366" y="855"/>
                    </a:lnTo>
                    <a:close/>
                    <a:moveTo>
                      <a:pt x="344" y="851"/>
                    </a:moveTo>
                    <a:cubicBezTo>
                      <a:pt x="350" y="852"/>
                      <a:pt x="350" y="852"/>
                      <a:pt x="350" y="852"/>
                    </a:cubicBezTo>
                    <a:cubicBezTo>
                      <a:pt x="353" y="840"/>
                      <a:pt x="353" y="840"/>
                      <a:pt x="353" y="840"/>
                    </a:cubicBezTo>
                    <a:cubicBezTo>
                      <a:pt x="351" y="839"/>
                      <a:pt x="349" y="839"/>
                      <a:pt x="347" y="838"/>
                    </a:cubicBezTo>
                    <a:lnTo>
                      <a:pt x="344" y="851"/>
                    </a:lnTo>
                    <a:close/>
                    <a:moveTo>
                      <a:pt x="388" y="858"/>
                    </a:moveTo>
                    <a:cubicBezTo>
                      <a:pt x="394" y="859"/>
                      <a:pt x="394" y="859"/>
                      <a:pt x="394" y="859"/>
                    </a:cubicBezTo>
                    <a:cubicBezTo>
                      <a:pt x="395" y="846"/>
                      <a:pt x="395" y="846"/>
                      <a:pt x="395" y="846"/>
                    </a:cubicBezTo>
                    <a:cubicBezTo>
                      <a:pt x="394" y="846"/>
                      <a:pt x="392" y="846"/>
                      <a:pt x="390" y="845"/>
                    </a:cubicBezTo>
                    <a:lnTo>
                      <a:pt x="388" y="858"/>
                    </a:lnTo>
                    <a:close/>
                    <a:moveTo>
                      <a:pt x="410" y="860"/>
                    </a:moveTo>
                    <a:cubicBezTo>
                      <a:pt x="416" y="860"/>
                      <a:pt x="416" y="860"/>
                      <a:pt x="416" y="860"/>
                    </a:cubicBezTo>
                    <a:cubicBezTo>
                      <a:pt x="417" y="848"/>
                      <a:pt x="417" y="848"/>
                      <a:pt x="417" y="848"/>
                    </a:cubicBezTo>
                    <a:cubicBezTo>
                      <a:pt x="415" y="847"/>
                      <a:pt x="413" y="847"/>
                      <a:pt x="411" y="847"/>
                    </a:cubicBezTo>
                    <a:lnTo>
                      <a:pt x="410" y="860"/>
                    </a:lnTo>
                    <a:close/>
                    <a:moveTo>
                      <a:pt x="260" y="823"/>
                    </a:moveTo>
                    <a:cubicBezTo>
                      <a:pt x="265" y="825"/>
                      <a:pt x="265" y="825"/>
                      <a:pt x="265" y="825"/>
                    </a:cubicBezTo>
                    <a:cubicBezTo>
                      <a:pt x="271" y="814"/>
                      <a:pt x="271" y="814"/>
                      <a:pt x="271" y="814"/>
                    </a:cubicBezTo>
                    <a:cubicBezTo>
                      <a:pt x="269" y="813"/>
                      <a:pt x="267" y="812"/>
                      <a:pt x="265" y="811"/>
                    </a:cubicBezTo>
                    <a:lnTo>
                      <a:pt x="260" y="823"/>
                    </a:lnTo>
                    <a:close/>
                    <a:moveTo>
                      <a:pt x="202" y="790"/>
                    </a:moveTo>
                    <a:cubicBezTo>
                      <a:pt x="207" y="794"/>
                      <a:pt x="207" y="794"/>
                      <a:pt x="207" y="794"/>
                    </a:cubicBezTo>
                    <a:cubicBezTo>
                      <a:pt x="213" y="783"/>
                      <a:pt x="213" y="783"/>
                      <a:pt x="213" y="783"/>
                    </a:cubicBezTo>
                    <a:cubicBezTo>
                      <a:pt x="212" y="782"/>
                      <a:pt x="210" y="781"/>
                      <a:pt x="208" y="780"/>
                    </a:cubicBezTo>
                    <a:lnTo>
                      <a:pt x="202" y="790"/>
                    </a:lnTo>
                    <a:close/>
                    <a:moveTo>
                      <a:pt x="280" y="831"/>
                    </a:moveTo>
                    <a:cubicBezTo>
                      <a:pt x="286" y="833"/>
                      <a:pt x="286" y="833"/>
                      <a:pt x="286" y="833"/>
                    </a:cubicBezTo>
                    <a:cubicBezTo>
                      <a:pt x="291" y="822"/>
                      <a:pt x="291" y="822"/>
                      <a:pt x="291" y="822"/>
                    </a:cubicBezTo>
                    <a:cubicBezTo>
                      <a:pt x="289" y="821"/>
                      <a:pt x="287" y="820"/>
                      <a:pt x="285" y="820"/>
                    </a:cubicBezTo>
                    <a:lnTo>
                      <a:pt x="280" y="831"/>
                    </a:lnTo>
                    <a:close/>
                    <a:moveTo>
                      <a:pt x="220" y="802"/>
                    </a:moveTo>
                    <a:cubicBezTo>
                      <a:pt x="226" y="805"/>
                      <a:pt x="226" y="805"/>
                      <a:pt x="226" y="805"/>
                    </a:cubicBezTo>
                    <a:cubicBezTo>
                      <a:pt x="232" y="794"/>
                      <a:pt x="232" y="794"/>
                      <a:pt x="232" y="794"/>
                    </a:cubicBezTo>
                    <a:cubicBezTo>
                      <a:pt x="230" y="793"/>
                      <a:pt x="229" y="792"/>
                      <a:pt x="227" y="791"/>
                    </a:cubicBezTo>
                    <a:lnTo>
                      <a:pt x="220" y="802"/>
                    </a:lnTo>
                    <a:close/>
                    <a:moveTo>
                      <a:pt x="240" y="813"/>
                    </a:moveTo>
                    <a:cubicBezTo>
                      <a:pt x="245" y="816"/>
                      <a:pt x="245" y="816"/>
                      <a:pt x="245" y="816"/>
                    </a:cubicBezTo>
                    <a:cubicBezTo>
                      <a:pt x="251" y="804"/>
                      <a:pt x="251" y="804"/>
                      <a:pt x="251" y="804"/>
                    </a:cubicBezTo>
                    <a:cubicBezTo>
                      <a:pt x="249" y="803"/>
                      <a:pt x="247" y="803"/>
                      <a:pt x="246" y="802"/>
                    </a:cubicBezTo>
                    <a:lnTo>
                      <a:pt x="240" y="813"/>
                    </a:lnTo>
                    <a:close/>
                    <a:moveTo>
                      <a:pt x="174" y="754"/>
                    </a:moveTo>
                    <a:cubicBezTo>
                      <a:pt x="166" y="764"/>
                      <a:pt x="166" y="764"/>
                      <a:pt x="166" y="764"/>
                    </a:cubicBezTo>
                    <a:cubicBezTo>
                      <a:pt x="170" y="768"/>
                      <a:pt x="170" y="768"/>
                      <a:pt x="170" y="768"/>
                    </a:cubicBezTo>
                    <a:cubicBezTo>
                      <a:pt x="178" y="758"/>
                      <a:pt x="178" y="758"/>
                      <a:pt x="178" y="758"/>
                    </a:cubicBezTo>
                    <a:cubicBezTo>
                      <a:pt x="177" y="757"/>
                      <a:pt x="175" y="755"/>
                      <a:pt x="174" y="754"/>
                    </a:cubicBezTo>
                    <a:close/>
                    <a:moveTo>
                      <a:pt x="842" y="433"/>
                    </a:moveTo>
                    <a:cubicBezTo>
                      <a:pt x="842" y="391"/>
                      <a:pt x="835" y="351"/>
                      <a:pt x="823" y="313"/>
                    </a:cubicBezTo>
                    <a:cubicBezTo>
                      <a:pt x="851" y="304"/>
                      <a:pt x="851" y="304"/>
                      <a:pt x="851" y="304"/>
                    </a:cubicBezTo>
                    <a:cubicBezTo>
                      <a:pt x="849" y="298"/>
                      <a:pt x="849" y="298"/>
                      <a:pt x="849" y="298"/>
                    </a:cubicBezTo>
                    <a:cubicBezTo>
                      <a:pt x="822" y="307"/>
                      <a:pt x="822" y="307"/>
                      <a:pt x="822" y="307"/>
                    </a:cubicBezTo>
                    <a:cubicBezTo>
                      <a:pt x="808" y="268"/>
                      <a:pt x="790" y="232"/>
                      <a:pt x="766" y="199"/>
                    </a:cubicBezTo>
                    <a:cubicBezTo>
                      <a:pt x="790" y="182"/>
                      <a:pt x="790" y="182"/>
                      <a:pt x="790" y="182"/>
                    </a:cubicBezTo>
                    <a:cubicBezTo>
                      <a:pt x="786" y="177"/>
                      <a:pt x="786" y="177"/>
                      <a:pt x="786" y="177"/>
                    </a:cubicBezTo>
                    <a:cubicBezTo>
                      <a:pt x="763" y="194"/>
                      <a:pt x="763" y="194"/>
                      <a:pt x="763" y="194"/>
                    </a:cubicBezTo>
                    <a:cubicBezTo>
                      <a:pt x="739" y="161"/>
                      <a:pt x="710" y="133"/>
                      <a:pt x="677" y="108"/>
                    </a:cubicBezTo>
                    <a:cubicBezTo>
                      <a:pt x="694" y="85"/>
                      <a:pt x="694" y="85"/>
                      <a:pt x="694" y="85"/>
                    </a:cubicBezTo>
                    <a:cubicBezTo>
                      <a:pt x="689" y="81"/>
                      <a:pt x="689" y="81"/>
                      <a:pt x="689" y="81"/>
                    </a:cubicBezTo>
                    <a:cubicBezTo>
                      <a:pt x="672" y="105"/>
                      <a:pt x="672" y="105"/>
                      <a:pt x="672" y="105"/>
                    </a:cubicBezTo>
                    <a:cubicBezTo>
                      <a:pt x="639" y="81"/>
                      <a:pt x="603" y="63"/>
                      <a:pt x="564" y="50"/>
                    </a:cubicBezTo>
                    <a:cubicBezTo>
                      <a:pt x="573" y="22"/>
                      <a:pt x="573" y="22"/>
                      <a:pt x="573" y="22"/>
                    </a:cubicBezTo>
                    <a:cubicBezTo>
                      <a:pt x="567" y="20"/>
                      <a:pt x="567" y="20"/>
                      <a:pt x="567" y="20"/>
                    </a:cubicBezTo>
                    <a:cubicBezTo>
                      <a:pt x="558" y="48"/>
                      <a:pt x="558" y="48"/>
                      <a:pt x="558" y="48"/>
                    </a:cubicBezTo>
                    <a:cubicBezTo>
                      <a:pt x="521" y="36"/>
                      <a:pt x="481" y="29"/>
                      <a:pt x="439" y="29"/>
                    </a:cubicBezTo>
                    <a:cubicBezTo>
                      <a:pt x="439" y="0"/>
                      <a:pt x="439" y="0"/>
                      <a:pt x="439" y="0"/>
                    </a:cubicBezTo>
                    <a:cubicBezTo>
                      <a:pt x="433" y="0"/>
                      <a:pt x="433" y="0"/>
                      <a:pt x="433" y="0"/>
                    </a:cubicBezTo>
                    <a:cubicBezTo>
                      <a:pt x="433" y="29"/>
                      <a:pt x="433" y="29"/>
                      <a:pt x="433" y="29"/>
                    </a:cubicBezTo>
                    <a:cubicBezTo>
                      <a:pt x="391" y="29"/>
                      <a:pt x="351" y="36"/>
                      <a:pt x="313" y="48"/>
                    </a:cubicBezTo>
                    <a:cubicBezTo>
                      <a:pt x="304" y="21"/>
                      <a:pt x="304" y="21"/>
                      <a:pt x="304" y="21"/>
                    </a:cubicBezTo>
                    <a:cubicBezTo>
                      <a:pt x="298" y="22"/>
                      <a:pt x="298" y="22"/>
                      <a:pt x="298" y="22"/>
                    </a:cubicBezTo>
                    <a:cubicBezTo>
                      <a:pt x="307" y="50"/>
                      <a:pt x="307" y="50"/>
                      <a:pt x="307" y="50"/>
                    </a:cubicBezTo>
                    <a:cubicBezTo>
                      <a:pt x="268" y="63"/>
                      <a:pt x="232" y="82"/>
                      <a:pt x="199" y="105"/>
                    </a:cubicBezTo>
                    <a:cubicBezTo>
                      <a:pt x="182" y="82"/>
                      <a:pt x="182" y="82"/>
                      <a:pt x="182" y="82"/>
                    </a:cubicBezTo>
                    <a:cubicBezTo>
                      <a:pt x="177" y="85"/>
                      <a:pt x="177" y="85"/>
                      <a:pt x="177" y="85"/>
                    </a:cubicBezTo>
                    <a:cubicBezTo>
                      <a:pt x="194" y="109"/>
                      <a:pt x="194" y="109"/>
                      <a:pt x="194" y="109"/>
                    </a:cubicBezTo>
                    <a:cubicBezTo>
                      <a:pt x="162" y="133"/>
                      <a:pt x="133" y="162"/>
                      <a:pt x="109" y="194"/>
                    </a:cubicBezTo>
                    <a:cubicBezTo>
                      <a:pt x="85" y="177"/>
                      <a:pt x="85" y="177"/>
                      <a:pt x="85" y="177"/>
                    </a:cubicBezTo>
                    <a:cubicBezTo>
                      <a:pt x="82" y="182"/>
                      <a:pt x="82" y="182"/>
                      <a:pt x="82" y="182"/>
                    </a:cubicBezTo>
                    <a:cubicBezTo>
                      <a:pt x="105" y="199"/>
                      <a:pt x="105" y="199"/>
                      <a:pt x="105" y="199"/>
                    </a:cubicBezTo>
                    <a:cubicBezTo>
                      <a:pt x="82" y="232"/>
                      <a:pt x="63" y="268"/>
                      <a:pt x="50" y="307"/>
                    </a:cubicBezTo>
                    <a:cubicBezTo>
                      <a:pt x="23" y="298"/>
                      <a:pt x="23" y="298"/>
                      <a:pt x="23" y="298"/>
                    </a:cubicBezTo>
                    <a:cubicBezTo>
                      <a:pt x="21" y="304"/>
                      <a:pt x="21" y="304"/>
                      <a:pt x="21" y="304"/>
                    </a:cubicBezTo>
                    <a:cubicBezTo>
                      <a:pt x="48" y="313"/>
                      <a:pt x="48" y="313"/>
                      <a:pt x="48" y="313"/>
                    </a:cubicBezTo>
                    <a:cubicBezTo>
                      <a:pt x="36" y="351"/>
                      <a:pt x="30" y="391"/>
                      <a:pt x="29" y="432"/>
                    </a:cubicBezTo>
                    <a:cubicBezTo>
                      <a:pt x="0" y="432"/>
                      <a:pt x="0" y="432"/>
                      <a:pt x="0" y="432"/>
                    </a:cubicBezTo>
                    <a:cubicBezTo>
                      <a:pt x="0" y="438"/>
                      <a:pt x="0" y="438"/>
                      <a:pt x="0" y="438"/>
                    </a:cubicBezTo>
                    <a:cubicBezTo>
                      <a:pt x="29" y="438"/>
                      <a:pt x="29" y="438"/>
                      <a:pt x="29" y="438"/>
                    </a:cubicBezTo>
                    <a:cubicBezTo>
                      <a:pt x="30" y="480"/>
                      <a:pt x="36" y="520"/>
                      <a:pt x="48" y="558"/>
                    </a:cubicBezTo>
                    <a:cubicBezTo>
                      <a:pt x="21" y="567"/>
                      <a:pt x="21" y="567"/>
                      <a:pt x="21" y="567"/>
                    </a:cubicBezTo>
                    <a:cubicBezTo>
                      <a:pt x="23" y="573"/>
                      <a:pt x="23" y="573"/>
                      <a:pt x="23" y="573"/>
                    </a:cubicBezTo>
                    <a:cubicBezTo>
                      <a:pt x="50" y="564"/>
                      <a:pt x="50" y="564"/>
                      <a:pt x="50" y="564"/>
                    </a:cubicBezTo>
                    <a:cubicBezTo>
                      <a:pt x="63" y="603"/>
                      <a:pt x="82" y="639"/>
                      <a:pt x="105" y="672"/>
                    </a:cubicBezTo>
                    <a:cubicBezTo>
                      <a:pt x="82" y="689"/>
                      <a:pt x="82" y="689"/>
                      <a:pt x="82" y="689"/>
                    </a:cubicBezTo>
                    <a:cubicBezTo>
                      <a:pt x="85" y="694"/>
                      <a:pt x="85" y="694"/>
                      <a:pt x="85" y="694"/>
                    </a:cubicBezTo>
                    <a:cubicBezTo>
                      <a:pt x="109" y="677"/>
                      <a:pt x="109" y="677"/>
                      <a:pt x="109" y="677"/>
                    </a:cubicBezTo>
                    <a:cubicBezTo>
                      <a:pt x="133" y="709"/>
                      <a:pt x="162" y="738"/>
                      <a:pt x="194" y="762"/>
                    </a:cubicBezTo>
                    <a:cubicBezTo>
                      <a:pt x="177" y="786"/>
                      <a:pt x="177" y="786"/>
                      <a:pt x="177" y="786"/>
                    </a:cubicBezTo>
                    <a:cubicBezTo>
                      <a:pt x="182" y="789"/>
                      <a:pt x="182" y="789"/>
                      <a:pt x="182" y="789"/>
                    </a:cubicBezTo>
                    <a:cubicBezTo>
                      <a:pt x="199" y="766"/>
                      <a:pt x="199" y="766"/>
                      <a:pt x="199" y="766"/>
                    </a:cubicBezTo>
                    <a:cubicBezTo>
                      <a:pt x="232" y="789"/>
                      <a:pt x="268" y="808"/>
                      <a:pt x="307" y="821"/>
                    </a:cubicBezTo>
                    <a:cubicBezTo>
                      <a:pt x="298" y="849"/>
                      <a:pt x="298" y="849"/>
                      <a:pt x="298" y="849"/>
                    </a:cubicBezTo>
                    <a:cubicBezTo>
                      <a:pt x="304" y="851"/>
                      <a:pt x="304" y="851"/>
                      <a:pt x="304" y="851"/>
                    </a:cubicBezTo>
                    <a:cubicBezTo>
                      <a:pt x="313" y="823"/>
                      <a:pt x="313" y="823"/>
                      <a:pt x="313" y="823"/>
                    </a:cubicBezTo>
                    <a:cubicBezTo>
                      <a:pt x="351" y="835"/>
                      <a:pt x="391" y="842"/>
                      <a:pt x="433" y="842"/>
                    </a:cubicBezTo>
                    <a:cubicBezTo>
                      <a:pt x="433" y="871"/>
                      <a:pt x="433" y="871"/>
                      <a:pt x="433" y="871"/>
                    </a:cubicBezTo>
                    <a:cubicBezTo>
                      <a:pt x="439" y="871"/>
                      <a:pt x="439" y="871"/>
                      <a:pt x="439" y="871"/>
                    </a:cubicBezTo>
                    <a:cubicBezTo>
                      <a:pt x="439" y="842"/>
                      <a:pt x="439" y="842"/>
                      <a:pt x="439" y="842"/>
                    </a:cubicBezTo>
                    <a:cubicBezTo>
                      <a:pt x="480" y="842"/>
                      <a:pt x="521" y="835"/>
                      <a:pt x="558" y="823"/>
                    </a:cubicBezTo>
                    <a:cubicBezTo>
                      <a:pt x="567" y="851"/>
                      <a:pt x="567" y="851"/>
                      <a:pt x="567" y="851"/>
                    </a:cubicBezTo>
                    <a:cubicBezTo>
                      <a:pt x="573" y="849"/>
                      <a:pt x="573" y="849"/>
                      <a:pt x="573" y="849"/>
                    </a:cubicBezTo>
                    <a:cubicBezTo>
                      <a:pt x="564" y="821"/>
                      <a:pt x="564" y="821"/>
                      <a:pt x="564" y="821"/>
                    </a:cubicBezTo>
                    <a:cubicBezTo>
                      <a:pt x="603" y="808"/>
                      <a:pt x="639" y="790"/>
                      <a:pt x="672" y="766"/>
                    </a:cubicBezTo>
                    <a:cubicBezTo>
                      <a:pt x="689" y="790"/>
                      <a:pt x="689" y="790"/>
                      <a:pt x="689" y="790"/>
                    </a:cubicBezTo>
                    <a:cubicBezTo>
                      <a:pt x="694" y="786"/>
                      <a:pt x="694" y="786"/>
                      <a:pt x="694" y="786"/>
                    </a:cubicBezTo>
                    <a:cubicBezTo>
                      <a:pt x="677" y="763"/>
                      <a:pt x="677" y="763"/>
                      <a:pt x="677" y="763"/>
                    </a:cubicBezTo>
                    <a:cubicBezTo>
                      <a:pt x="710" y="739"/>
                      <a:pt x="739" y="710"/>
                      <a:pt x="763" y="677"/>
                    </a:cubicBezTo>
                    <a:cubicBezTo>
                      <a:pt x="786" y="694"/>
                      <a:pt x="786" y="694"/>
                      <a:pt x="786" y="694"/>
                    </a:cubicBezTo>
                    <a:cubicBezTo>
                      <a:pt x="790" y="689"/>
                      <a:pt x="790" y="689"/>
                      <a:pt x="790" y="689"/>
                    </a:cubicBezTo>
                    <a:cubicBezTo>
                      <a:pt x="766" y="672"/>
                      <a:pt x="766" y="672"/>
                      <a:pt x="766" y="672"/>
                    </a:cubicBezTo>
                    <a:cubicBezTo>
                      <a:pt x="790" y="639"/>
                      <a:pt x="808" y="603"/>
                      <a:pt x="822" y="564"/>
                    </a:cubicBezTo>
                    <a:cubicBezTo>
                      <a:pt x="849" y="573"/>
                      <a:pt x="849" y="573"/>
                      <a:pt x="849" y="573"/>
                    </a:cubicBezTo>
                    <a:cubicBezTo>
                      <a:pt x="851" y="568"/>
                      <a:pt x="851" y="568"/>
                      <a:pt x="851" y="568"/>
                    </a:cubicBezTo>
                    <a:cubicBezTo>
                      <a:pt x="823" y="559"/>
                      <a:pt x="823" y="559"/>
                      <a:pt x="823" y="559"/>
                    </a:cubicBezTo>
                    <a:cubicBezTo>
                      <a:pt x="835" y="521"/>
                      <a:pt x="842" y="480"/>
                      <a:pt x="842" y="439"/>
                    </a:cubicBezTo>
                    <a:cubicBezTo>
                      <a:pt x="871" y="439"/>
                      <a:pt x="871" y="439"/>
                      <a:pt x="871" y="439"/>
                    </a:cubicBezTo>
                    <a:cubicBezTo>
                      <a:pt x="871" y="433"/>
                      <a:pt x="871" y="433"/>
                      <a:pt x="871" y="433"/>
                    </a:cubicBezTo>
                    <a:lnTo>
                      <a:pt x="842" y="433"/>
                    </a:lnTo>
                    <a:close/>
                    <a:moveTo>
                      <a:pt x="436" y="838"/>
                    </a:moveTo>
                    <a:cubicBezTo>
                      <a:pt x="214" y="838"/>
                      <a:pt x="33" y="657"/>
                      <a:pt x="33" y="436"/>
                    </a:cubicBezTo>
                    <a:cubicBezTo>
                      <a:pt x="33" y="214"/>
                      <a:pt x="214" y="33"/>
                      <a:pt x="436" y="33"/>
                    </a:cubicBezTo>
                    <a:cubicBezTo>
                      <a:pt x="658" y="33"/>
                      <a:pt x="838" y="214"/>
                      <a:pt x="838" y="436"/>
                    </a:cubicBezTo>
                    <a:cubicBezTo>
                      <a:pt x="838" y="657"/>
                      <a:pt x="658" y="838"/>
                      <a:pt x="436" y="838"/>
                    </a:cubicBez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nvGrpSpPr>
              <p:cNvPr id="127" name="组合 126"/>
              <p:cNvGrpSpPr/>
              <p:nvPr/>
            </p:nvGrpSpPr>
            <p:grpSpPr>
              <a:xfrm>
                <a:off x="1260562" y="2489764"/>
                <a:ext cx="2657714" cy="2741275"/>
                <a:chOff x="1488833" y="1313148"/>
                <a:chExt cx="2657714" cy="2741275"/>
              </a:xfrm>
              <a:grpFill/>
            </p:grpSpPr>
            <p:sp>
              <p:nvSpPr>
                <p:cNvPr id="128" name="Freeform 98"/>
                <p:cNvSpPr>
                  <a:spLocks noEditPoints="1"/>
                </p:cNvSpPr>
                <p:nvPr/>
              </p:nvSpPr>
              <p:spPr bwMode="auto">
                <a:xfrm>
                  <a:off x="1493929" y="2202789"/>
                  <a:ext cx="2650580" cy="1849597"/>
                </a:xfrm>
                <a:custGeom>
                  <a:avLst/>
                  <a:gdLst>
                    <a:gd name="T0" fmla="*/ 1061 w 1099"/>
                    <a:gd name="T1" fmla="*/ 17 h 767"/>
                    <a:gd name="T2" fmla="*/ 1046 w 1099"/>
                    <a:gd name="T3" fmla="*/ 23 h 767"/>
                    <a:gd name="T4" fmla="*/ 1083 w 1099"/>
                    <a:gd name="T5" fmla="*/ 217 h 767"/>
                    <a:gd name="T6" fmla="*/ 1079 w 1099"/>
                    <a:gd name="T7" fmla="*/ 283 h 767"/>
                    <a:gd name="T8" fmla="*/ 1095 w 1099"/>
                    <a:gd name="T9" fmla="*/ 285 h 767"/>
                    <a:gd name="T10" fmla="*/ 1099 w 1099"/>
                    <a:gd name="T11" fmla="*/ 217 h 767"/>
                    <a:gd name="T12" fmla="*/ 1061 w 1099"/>
                    <a:gd name="T13" fmla="*/ 17 h 767"/>
                    <a:gd name="T14" fmla="*/ 44 w 1099"/>
                    <a:gd name="T15" fmla="*/ 0 h 767"/>
                    <a:gd name="T16" fmla="*/ 0 w 1099"/>
                    <a:gd name="T17" fmla="*/ 217 h 767"/>
                    <a:gd name="T18" fmla="*/ 3 w 1099"/>
                    <a:gd name="T19" fmla="*/ 278 h 767"/>
                    <a:gd name="T20" fmla="*/ 19 w 1099"/>
                    <a:gd name="T21" fmla="*/ 276 h 767"/>
                    <a:gd name="T22" fmla="*/ 16 w 1099"/>
                    <a:gd name="T23" fmla="*/ 217 h 767"/>
                    <a:gd name="T24" fmla="*/ 59 w 1099"/>
                    <a:gd name="T25" fmla="*/ 7 h 767"/>
                    <a:gd name="T26" fmla="*/ 44 w 1099"/>
                    <a:gd name="T27" fmla="*/ 0 h 767"/>
                    <a:gd name="T28" fmla="*/ 417 w 1099"/>
                    <a:gd name="T29" fmla="*/ 734 h 767"/>
                    <a:gd name="T30" fmla="*/ 413 w 1099"/>
                    <a:gd name="T31" fmla="*/ 750 h 767"/>
                    <a:gd name="T32" fmla="*/ 549 w 1099"/>
                    <a:gd name="T33" fmla="*/ 767 h 767"/>
                    <a:gd name="T34" fmla="*/ 686 w 1099"/>
                    <a:gd name="T35" fmla="*/ 749 h 767"/>
                    <a:gd name="T36" fmla="*/ 682 w 1099"/>
                    <a:gd name="T37" fmla="*/ 734 h 767"/>
                    <a:gd name="T38" fmla="*/ 417 w 1099"/>
                    <a:gd name="T39" fmla="*/ 73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9" h="767">
                      <a:moveTo>
                        <a:pt x="1061" y="17"/>
                      </a:moveTo>
                      <a:cubicBezTo>
                        <a:pt x="1046" y="23"/>
                        <a:pt x="1046" y="23"/>
                        <a:pt x="1046" y="23"/>
                      </a:cubicBezTo>
                      <a:cubicBezTo>
                        <a:pt x="1071" y="85"/>
                        <a:pt x="1083" y="150"/>
                        <a:pt x="1083" y="217"/>
                      </a:cubicBezTo>
                      <a:cubicBezTo>
                        <a:pt x="1083" y="239"/>
                        <a:pt x="1081" y="261"/>
                        <a:pt x="1079" y="283"/>
                      </a:cubicBezTo>
                      <a:cubicBezTo>
                        <a:pt x="1095" y="285"/>
                        <a:pt x="1095" y="285"/>
                        <a:pt x="1095" y="285"/>
                      </a:cubicBezTo>
                      <a:cubicBezTo>
                        <a:pt x="1097" y="263"/>
                        <a:pt x="1099" y="240"/>
                        <a:pt x="1099" y="217"/>
                      </a:cubicBezTo>
                      <a:cubicBezTo>
                        <a:pt x="1099" y="148"/>
                        <a:pt x="1086" y="81"/>
                        <a:pt x="1061" y="17"/>
                      </a:cubicBezTo>
                      <a:close/>
                      <a:moveTo>
                        <a:pt x="44" y="0"/>
                      </a:moveTo>
                      <a:cubicBezTo>
                        <a:pt x="14" y="69"/>
                        <a:pt x="0" y="142"/>
                        <a:pt x="0" y="217"/>
                      </a:cubicBezTo>
                      <a:cubicBezTo>
                        <a:pt x="0" y="237"/>
                        <a:pt x="1" y="258"/>
                        <a:pt x="3" y="278"/>
                      </a:cubicBezTo>
                      <a:cubicBezTo>
                        <a:pt x="19" y="276"/>
                        <a:pt x="19" y="276"/>
                        <a:pt x="19" y="276"/>
                      </a:cubicBezTo>
                      <a:cubicBezTo>
                        <a:pt x="17" y="257"/>
                        <a:pt x="16" y="237"/>
                        <a:pt x="16" y="217"/>
                      </a:cubicBezTo>
                      <a:cubicBezTo>
                        <a:pt x="16" y="144"/>
                        <a:pt x="30" y="73"/>
                        <a:pt x="59" y="7"/>
                      </a:cubicBezTo>
                      <a:lnTo>
                        <a:pt x="44" y="0"/>
                      </a:lnTo>
                      <a:close/>
                      <a:moveTo>
                        <a:pt x="417" y="734"/>
                      </a:moveTo>
                      <a:cubicBezTo>
                        <a:pt x="413" y="750"/>
                        <a:pt x="413" y="750"/>
                        <a:pt x="413" y="750"/>
                      </a:cubicBezTo>
                      <a:cubicBezTo>
                        <a:pt x="457" y="761"/>
                        <a:pt x="503" y="767"/>
                        <a:pt x="549" y="767"/>
                      </a:cubicBezTo>
                      <a:cubicBezTo>
                        <a:pt x="596" y="767"/>
                        <a:pt x="642" y="761"/>
                        <a:pt x="686" y="749"/>
                      </a:cubicBezTo>
                      <a:cubicBezTo>
                        <a:pt x="682" y="734"/>
                        <a:pt x="682" y="734"/>
                        <a:pt x="682" y="734"/>
                      </a:cubicBezTo>
                      <a:cubicBezTo>
                        <a:pt x="596" y="756"/>
                        <a:pt x="503" y="756"/>
                        <a:pt x="417" y="7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29" name="Freeform 100"/>
                <p:cNvSpPr/>
                <p:nvPr/>
              </p:nvSpPr>
              <p:spPr bwMode="auto">
                <a:xfrm>
                  <a:off x="1488833" y="1657591"/>
                  <a:ext cx="2657714" cy="2396832"/>
                </a:xfrm>
                <a:custGeom>
                  <a:avLst/>
                  <a:gdLst>
                    <a:gd name="T0" fmla="*/ 551 w 1102"/>
                    <a:gd name="T1" fmla="*/ 994 h 994"/>
                    <a:gd name="T2" fmla="*/ 173 w 1102"/>
                    <a:gd name="T3" fmla="*/ 844 h 994"/>
                    <a:gd name="T4" fmla="*/ 51 w 1102"/>
                    <a:gd name="T5" fmla="*/ 675 h 994"/>
                    <a:gd name="T6" fmla="*/ 0 w 1102"/>
                    <a:gd name="T7" fmla="*/ 443 h 994"/>
                    <a:gd name="T8" fmla="*/ 0 w 1102"/>
                    <a:gd name="T9" fmla="*/ 428 h 994"/>
                    <a:gd name="T10" fmla="*/ 7 w 1102"/>
                    <a:gd name="T11" fmla="*/ 355 h 994"/>
                    <a:gd name="T12" fmla="*/ 61 w 1102"/>
                    <a:gd name="T13" fmla="*/ 189 h 994"/>
                    <a:gd name="T14" fmla="*/ 98 w 1102"/>
                    <a:gd name="T15" fmla="*/ 128 h 994"/>
                    <a:gd name="T16" fmla="*/ 222 w 1102"/>
                    <a:gd name="T17" fmla="*/ 0 h 994"/>
                    <a:gd name="T18" fmla="*/ 224 w 1102"/>
                    <a:gd name="T19" fmla="*/ 4 h 994"/>
                    <a:gd name="T20" fmla="*/ 101 w 1102"/>
                    <a:gd name="T21" fmla="*/ 131 h 994"/>
                    <a:gd name="T22" fmla="*/ 65 w 1102"/>
                    <a:gd name="T23" fmla="*/ 191 h 994"/>
                    <a:gd name="T24" fmla="*/ 11 w 1102"/>
                    <a:gd name="T25" fmla="*/ 356 h 994"/>
                    <a:gd name="T26" fmla="*/ 4 w 1102"/>
                    <a:gd name="T27" fmla="*/ 428 h 994"/>
                    <a:gd name="T28" fmla="*/ 4 w 1102"/>
                    <a:gd name="T29" fmla="*/ 443 h 994"/>
                    <a:gd name="T30" fmla="*/ 55 w 1102"/>
                    <a:gd name="T31" fmla="*/ 674 h 994"/>
                    <a:gd name="T32" fmla="*/ 176 w 1102"/>
                    <a:gd name="T33" fmla="*/ 841 h 994"/>
                    <a:gd name="T34" fmla="*/ 551 w 1102"/>
                    <a:gd name="T35" fmla="*/ 990 h 994"/>
                    <a:gd name="T36" fmla="*/ 1069 w 1102"/>
                    <a:gd name="T37" fmla="*/ 620 h 994"/>
                    <a:gd name="T38" fmla="*/ 1098 w 1102"/>
                    <a:gd name="T39" fmla="*/ 443 h 994"/>
                    <a:gd name="T40" fmla="*/ 1098 w 1102"/>
                    <a:gd name="T41" fmla="*/ 418 h 994"/>
                    <a:gd name="T42" fmla="*/ 1008 w 1102"/>
                    <a:gd name="T43" fmla="*/ 140 h 994"/>
                    <a:gd name="T44" fmla="*/ 986 w 1102"/>
                    <a:gd name="T45" fmla="*/ 110 h 994"/>
                    <a:gd name="T46" fmla="*/ 989 w 1102"/>
                    <a:gd name="T47" fmla="*/ 108 h 994"/>
                    <a:gd name="T48" fmla="*/ 1011 w 1102"/>
                    <a:gd name="T49" fmla="*/ 138 h 994"/>
                    <a:gd name="T50" fmla="*/ 1102 w 1102"/>
                    <a:gd name="T51" fmla="*/ 418 h 994"/>
                    <a:gd name="T52" fmla="*/ 1102 w 1102"/>
                    <a:gd name="T53" fmla="*/ 443 h 994"/>
                    <a:gd name="T54" fmla="*/ 1072 w 1102"/>
                    <a:gd name="T55" fmla="*/ 622 h 994"/>
                    <a:gd name="T56" fmla="*/ 551 w 1102"/>
                    <a:gd name="T57" fmla="*/ 99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2" h="994">
                      <a:moveTo>
                        <a:pt x="551" y="994"/>
                      </a:moveTo>
                      <a:cubicBezTo>
                        <a:pt x="410" y="994"/>
                        <a:pt x="276" y="941"/>
                        <a:pt x="173" y="844"/>
                      </a:cubicBezTo>
                      <a:cubicBezTo>
                        <a:pt x="122" y="796"/>
                        <a:pt x="81" y="739"/>
                        <a:pt x="51" y="675"/>
                      </a:cubicBezTo>
                      <a:cubicBezTo>
                        <a:pt x="17" y="602"/>
                        <a:pt x="0" y="524"/>
                        <a:pt x="0" y="443"/>
                      </a:cubicBezTo>
                      <a:cubicBezTo>
                        <a:pt x="0" y="438"/>
                        <a:pt x="0" y="433"/>
                        <a:pt x="0" y="428"/>
                      </a:cubicBezTo>
                      <a:cubicBezTo>
                        <a:pt x="0" y="404"/>
                        <a:pt x="3" y="379"/>
                        <a:pt x="7" y="355"/>
                      </a:cubicBezTo>
                      <a:cubicBezTo>
                        <a:pt x="16" y="297"/>
                        <a:pt x="34" y="241"/>
                        <a:pt x="61" y="189"/>
                      </a:cubicBezTo>
                      <a:cubicBezTo>
                        <a:pt x="72" y="168"/>
                        <a:pt x="84" y="148"/>
                        <a:pt x="98" y="128"/>
                      </a:cubicBezTo>
                      <a:cubicBezTo>
                        <a:pt x="127" y="86"/>
                        <a:pt x="175" y="37"/>
                        <a:pt x="222" y="0"/>
                      </a:cubicBezTo>
                      <a:cubicBezTo>
                        <a:pt x="224" y="4"/>
                        <a:pt x="224" y="4"/>
                        <a:pt x="224" y="4"/>
                      </a:cubicBezTo>
                      <a:cubicBezTo>
                        <a:pt x="177" y="40"/>
                        <a:pt x="130" y="89"/>
                        <a:pt x="101" y="131"/>
                      </a:cubicBezTo>
                      <a:cubicBezTo>
                        <a:pt x="88" y="150"/>
                        <a:pt x="76" y="170"/>
                        <a:pt x="65" y="191"/>
                      </a:cubicBezTo>
                      <a:cubicBezTo>
                        <a:pt x="38" y="243"/>
                        <a:pt x="20" y="298"/>
                        <a:pt x="11" y="356"/>
                      </a:cubicBezTo>
                      <a:cubicBezTo>
                        <a:pt x="7" y="380"/>
                        <a:pt x="4" y="404"/>
                        <a:pt x="4" y="428"/>
                      </a:cubicBezTo>
                      <a:cubicBezTo>
                        <a:pt x="4" y="433"/>
                        <a:pt x="4" y="438"/>
                        <a:pt x="4" y="443"/>
                      </a:cubicBezTo>
                      <a:cubicBezTo>
                        <a:pt x="4" y="523"/>
                        <a:pt x="21" y="601"/>
                        <a:pt x="55" y="674"/>
                      </a:cubicBezTo>
                      <a:cubicBezTo>
                        <a:pt x="84" y="737"/>
                        <a:pt x="125" y="793"/>
                        <a:pt x="176" y="841"/>
                      </a:cubicBezTo>
                      <a:cubicBezTo>
                        <a:pt x="278" y="937"/>
                        <a:pt x="411" y="990"/>
                        <a:pt x="551" y="990"/>
                      </a:cubicBezTo>
                      <a:cubicBezTo>
                        <a:pt x="785" y="990"/>
                        <a:pt x="993" y="841"/>
                        <a:pt x="1069" y="620"/>
                      </a:cubicBezTo>
                      <a:cubicBezTo>
                        <a:pt x="1088" y="563"/>
                        <a:pt x="1098" y="503"/>
                        <a:pt x="1098" y="443"/>
                      </a:cubicBezTo>
                      <a:cubicBezTo>
                        <a:pt x="1098" y="435"/>
                        <a:pt x="1098" y="426"/>
                        <a:pt x="1098" y="418"/>
                      </a:cubicBezTo>
                      <a:cubicBezTo>
                        <a:pt x="1093" y="318"/>
                        <a:pt x="1062" y="222"/>
                        <a:pt x="1008" y="140"/>
                      </a:cubicBezTo>
                      <a:cubicBezTo>
                        <a:pt x="1002" y="131"/>
                        <a:pt x="992" y="117"/>
                        <a:pt x="986" y="110"/>
                      </a:cubicBezTo>
                      <a:cubicBezTo>
                        <a:pt x="989" y="108"/>
                        <a:pt x="989" y="108"/>
                        <a:pt x="989" y="108"/>
                      </a:cubicBezTo>
                      <a:cubicBezTo>
                        <a:pt x="995" y="115"/>
                        <a:pt x="1005" y="129"/>
                        <a:pt x="1011" y="138"/>
                      </a:cubicBezTo>
                      <a:cubicBezTo>
                        <a:pt x="1066" y="220"/>
                        <a:pt x="1097" y="317"/>
                        <a:pt x="1102" y="418"/>
                      </a:cubicBezTo>
                      <a:cubicBezTo>
                        <a:pt x="1102" y="426"/>
                        <a:pt x="1102" y="434"/>
                        <a:pt x="1102" y="443"/>
                      </a:cubicBezTo>
                      <a:cubicBezTo>
                        <a:pt x="1102" y="504"/>
                        <a:pt x="1092" y="564"/>
                        <a:pt x="1072" y="622"/>
                      </a:cubicBezTo>
                      <a:cubicBezTo>
                        <a:pt x="996" y="844"/>
                        <a:pt x="786" y="994"/>
                        <a:pt x="551" y="9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30" name="Freeform 167"/>
                <p:cNvSpPr>
                  <a:spLocks noEditPoints="1"/>
                </p:cNvSpPr>
                <p:nvPr/>
              </p:nvSpPr>
              <p:spPr bwMode="auto">
                <a:xfrm>
                  <a:off x="1922954" y="1313148"/>
                  <a:ext cx="2050352" cy="624685"/>
                </a:xfrm>
                <a:custGeom>
                  <a:avLst/>
                  <a:gdLst>
                    <a:gd name="T0" fmla="*/ 10 w 850"/>
                    <a:gd name="T1" fmla="*/ 124 h 259"/>
                    <a:gd name="T2" fmla="*/ 43 w 850"/>
                    <a:gd name="T3" fmla="*/ 148 h 259"/>
                    <a:gd name="T4" fmla="*/ 175 w 850"/>
                    <a:gd name="T5" fmla="*/ 74 h 259"/>
                    <a:gd name="T6" fmla="*/ 238 w 850"/>
                    <a:gd name="T7" fmla="*/ 90 h 259"/>
                    <a:gd name="T8" fmla="*/ 727 w 850"/>
                    <a:gd name="T9" fmla="*/ 199 h 259"/>
                    <a:gd name="T10" fmla="*/ 806 w 850"/>
                    <a:gd name="T11" fmla="*/ 254 h 259"/>
                    <a:gd name="T12" fmla="*/ 848 w 850"/>
                    <a:gd name="T13" fmla="*/ 255 h 259"/>
                    <a:gd name="T14" fmla="*/ 836 w 850"/>
                    <a:gd name="T15" fmla="*/ 253 h 259"/>
                    <a:gd name="T16" fmla="*/ 726 w 850"/>
                    <a:gd name="T17" fmla="*/ 193 h 259"/>
                    <a:gd name="T18" fmla="*/ 237 w 850"/>
                    <a:gd name="T19" fmla="*/ 84 h 259"/>
                    <a:gd name="T20" fmla="*/ 172 w 850"/>
                    <a:gd name="T21" fmla="*/ 69 h 259"/>
                    <a:gd name="T22" fmla="*/ 28 w 850"/>
                    <a:gd name="T23" fmla="*/ 142 h 259"/>
                    <a:gd name="T24" fmla="*/ 23 w 850"/>
                    <a:gd name="T25" fmla="*/ 136 h 259"/>
                    <a:gd name="T26" fmla="*/ 39 w 850"/>
                    <a:gd name="T27" fmla="*/ 124 h 259"/>
                    <a:gd name="T28" fmla="*/ 55 w 850"/>
                    <a:gd name="T29" fmla="*/ 113 h 259"/>
                    <a:gd name="T30" fmla="*/ 71 w 850"/>
                    <a:gd name="T31" fmla="*/ 103 h 259"/>
                    <a:gd name="T32" fmla="*/ 83 w 850"/>
                    <a:gd name="T33" fmla="*/ 83 h 259"/>
                    <a:gd name="T34" fmla="*/ 100 w 850"/>
                    <a:gd name="T35" fmla="*/ 73 h 259"/>
                    <a:gd name="T36" fmla="*/ 118 w 850"/>
                    <a:gd name="T37" fmla="*/ 64 h 259"/>
                    <a:gd name="T38" fmla="*/ 136 w 850"/>
                    <a:gd name="T39" fmla="*/ 56 h 259"/>
                    <a:gd name="T40" fmla="*/ 154 w 850"/>
                    <a:gd name="T41" fmla="*/ 48 h 259"/>
                    <a:gd name="T42" fmla="*/ 173 w 850"/>
                    <a:gd name="T43" fmla="*/ 41 h 259"/>
                    <a:gd name="T44" fmla="*/ 192 w 850"/>
                    <a:gd name="T45" fmla="*/ 34 h 259"/>
                    <a:gd name="T46" fmla="*/ 203 w 850"/>
                    <a:gd name="T47" fmla="*/ 43 h 259"/>
                    <a:gd name="T48" fmla="*/ 222 w 850"/>
                    <a:gd name="T49" fmla="*/ 37 h 259"/>
                    <a:gd name="T50" fmla="*/ 241 w 850"/>
                    <a:gd name="T51" fmla="*/ 33 h 259"/>
                    <a:gd name="T52" fmla="*/ 260 w 850"/>
                    <a:gd name="T53" fmla="*/ 29 h 259"/>
                    <a:gd name="T54" fmla="*/ 279 w 850"/>
                    <a:gd name="T55" fmla="*/ 25 h 259"/>
                    <a:gd name="T56" fmla="*/ 298 w 850"/>
                    <a:gd name="T57" fmla="*/ 22 h 259"/>
                    <a:gd name="T58" fmla="*/ 318 w 850"/>
                    <a:gd name="T59" fmla="*/ 20 h 259"/>
                    <a:gd name="T60" fmla="*/ 337 w 850"/>
                    <a:gd name="T61" fmla="*/ 19 h 259"/>
                    <a:gd name="T62" fmla="*/ 357 w 850"/>
                    <a:gd name="T63" fmla="*/ 18 h 259"/>
                    <a:gd name="T64" fmla="*/ 376 w 850"/>
                    <a:gd name="T65" fmla="*/ 18 h 259"/>
                    <a:gd name="T66" fmla="*/ 396 w 850"/>
                    <a:gd name="T67" fmla="*/ 19 h 259"/>
                    <a:gd name="T68" fmla="*/ 415 w 850"/>
                    <a:gd name="T69" fmla="*/ 20 h 259"/>
                    <a:gd name="T70" fmla="*/ 434 w 850"/>
                    <a:gd name="T71" fmla="*/ 22 h 259"/>
                    <a:gd name="T72" fmla="*/ 446 w 850"/>
                    <a:gd name="T73" fmla="*/ 23 h 259"/>
                    <a:gd name="T74" fmla="*/ 465 w 850"/>
                    <a:gd name="T75" fmla="*/ 26 h 259"/>
                    <a:gd name="T76" fmla="*/ 484 w 850"/>
                    <a:gd name="T77" fmla="*/ 29 h 259"/>
                    <a:gd name="T78" fmla="*/ 503 w 850"/>
                    <a:gd name="T79" fmla="*/ 34 h 259"/>
                    <a:gd name="T80" fmla="*/ 522 w 850"/>
                    <a:gd name="T81" fmla="*/ 39 h 259"/>
                    <a:gd name="T82" fmla="*/ 541 w 850"/>
                    <a:gd name="T83" fmla="*/ 44 h 259"/>
                    <a:gd name="T84" fmla="*/ 559 w 850"/>
                    <a:gd name="T85" fmla="*/ 50 h 259"/>
                    <a:gd name="T86" fmla="*/ 578 w 850"/>
                    <a:gd name="T87" fmla="*/ 57 h 259"/>
                    <a:gd name="T88" fmla="*/ 596 w 850"/>
                    <a:gd name="T89" fmla="*/ 65 h 259"/>
                    <a:gd name="T90" fmla="*/ 613 w 850"/>
                    <a:gd name="T91" fmla="*/ 73 h 259"/>
                    <a:gd name="T92" fmla="*/ 631 w 850"/>
                    <a:gd name="T93" fmla="*/ 81 h 259"/>
                    <a:gd name="T94" fmla="*/ 648 w 850"/>
                    <a:gd name="T95" fmla="*/ 91 h 259"/>
                    <a:gd name="T96" fmla="*/ 665 w 850"/>
                    <a:gd name="T97" fmla="*/ 101 h 259"/>
                    <a:gd name="T98" fmla="*/ 681 w 850"/>
                    <a:gd name="T99" fmla="*/ 111 h 259"/>
                    <a:gd name="T100" fmla="*/ 698 w 850"/>
                    <a:gd name="T101" fmla="*/ 122 h 259"/>
                    <a:gd name="T102" fmla="*/ 713 w 850"/>
                    <a:gd name="T103" fmla="*/ 134 h 259"/>
                    <a:gd name="T104" fmla="*/ 729 w 850"/>
                    <a:gd name="T105" fmla="*/ 146 h 259"/>
                    <a:gd name="T106" fmla="*/ 744 w 850"/>
                    <a:gd name="T107" fmla="*/ 158 h 259"/>
                    <a:gd name="T108" fmla="*/ 758 w 850"/>
                    <a:gd name="T109" fmla="*/ 171 h 259"/>
                    <a:gd name="T110" fmla="*/ 772 w 850"/>
                    <a:gd name="T111" fmla="*/ 185 h 259"/>
                    <a:gd name="T112" fmla="*/ 786 w 850"/>
                    <a:gd name="T113" fmla="*/ 199 h 259"/>
                    <a:gd name="T114" fmla="*/ 800 w 850"/>
                    <a:gd name="T115" fmla="*/ 197 h 259"/>
                    <a:gd name="T116" fmla="*/ 814 w 850"/>
                    <a:gd name="T117" fmla="*/ 212 h 259"/>
                    <a:gd name="T118" fmla="*/ 826 w 850"/>
                    <a:gd name="T119" fmla="*/ 227 h 259"/>
                    <a:gd name="T120" fmla="*/ 839 w 850"/>
                    <a:gd name="T121" fmla="*/ 24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259">
                      <a:moveTo>
                        <a:pt x="845" y="242"/>
                      </a:moveTo>
                      <a:cubicBezTo>
                        <a:pt x="735" y="91"/>
                        <a:pt x="558" y="0"/>
                        <a:pt x="371" y="0"/>
                      </a:cubicBezTo>
                      <a:cubicBezTo>
                        <a:pt x="265" y="0"/>
                        <a:pt x="162" y="28"/>
                        <a:pt x="72" y="82"/>
                      </a:cubicBezTo>
                      <a:cubicBezTo>
                        <a:pt x="50" y="95"/>
                        <a:pt x="30" y="109"/>
                        <a:pt x="10" y="124"/>
                      </a:cubicBezTo>
                      <a:cubicBezTo>
                        <a:pt x="8" y="126"/>
                        <a:pt x="0" y="132"/>
                        <a:pt x="0" y="138"/>
                      </a:cubicBezTo>
                      <a:cubicBezTo>
                        <a:pt x="2" y="146"/>
                        <a:pt x="8" y="148"/>
                        <a:pt x="28" y="148"/>
                      </a:cubicBezTo>
                      <a:cubicBezTo>
                        <a:pt x="28" y="148"/>
                        <a:pt x="28" y="148"/>
                        <a:pt x="28" y="148"/>
                      </a:cubicBezTo>
                      <a:cubicBezTo>
                        <a:pt x="32" y="148"/>
                        <a:pt x="37" y="148"/>
                        <a:pt x="43" y="148"/>
                      </a:cubicBezTo>
                      <a:cubicBezTo>
                        <a:pt x="44" y="148"/>
                        <a:pt x="44" y="148"/>
                        <a:pt x="44" y="148"/>
                      </a:cubicBezTo>
                      <a:cubicBezTo>
                        <a:pt x="45" y="147"/>
                        <a:pt x="45" y="147"/>
                        <a:pt x="45" y="147"/>
                      </a:cubicBezTo>
                      <a:cubicBezTo>
                        <a:pt x="57" y="139"/>
                        <a:pt x="76" y="125"/>
                        <a:pt x="92" y="116"/>
                      </a:cubicBezTo>
                      <a:cubicBezTo>
                        <a:pt x="121" y="98"/>
                        <a:pt x="155" y="83"/>
                        <a:pt x="175" y="74"/>
                      </a:cubicBezTo>
                      <a:cubicBezTo>
                        <a:pt x="177" y="73"/>
                        <a:pt x="180" y="73"/>
                        <a:pt x="182" y="73"/>
                      </a:cubicBezTo>
                      <a:cubicBezTo>
                        <a:pt x="190" y="73"/>
                        <a:pt x="198" y="77"/>
                        <a:pt x="206" y="81"/>
                      </a:cubicBezTo>
                      <a:cubicBezTo>
                        <a:pt x="215" y="86"/>
                        <a:pt x="223" y="90"/>
                        <a:pt x="232" y="90"/>
                      </a:cubicBezTo>
                      <a:cubicBezTo>
                        <a:pt x="234" y="90"/>
                        <a:pt x="236" y="90"/>
                        <a:pt x="238" y="90"/>
                      </a:cubicBezTo>
                      <a:cubicBezTo>
                        <a:pt x="284" y="79"/>
                        <a:pt x="333" y="73"/>
                        <a:pt x="371" y="73"/>
                      </a:cubicBezTo>
                      <a:cubicBezTo>
                        <a:pt x="502" y="73"/>
                        <a:pt x="607" y="111"/>
                        <a:pt x="703" y="195"/>
                      </a:cubicBezTo>
                      <a:cubicBezTo>
                        <a:pt x="708" y="199"/>
                        <a:pt x="714" y="199"/>
                        <a:pt x="719" y="199"/>
                      </a:cubicBezTo>
                      <a:cubicBezTo>
                        <a:pt x="721" y="199"/>
                        <a:pt x="724" y="199"/>
                        <a:pt x="727" y="199"/>
                      </a:cubicBezTo>
                      <a:cubicBezTo>
                        <a:pt x="729" y="199"/>
                        <a:pt x="732" y="199"/>
                        <a:pt x="735" y="199"/>
                      </a:cubicBezTo>
                      <a:cubicBezTo>
                        <a:pt x="746" y="199"/>
                        <a:pt x="758" y="200"/>
                        <a:pt x="769" y="212"/>
                      </a:cubicBezTo>
                      <a:cubicBezTo>
                        <a:pt x="782" y="225"/>
                        <a:pt x="796" y="242"/>
                        <a:pt x="805" y="254"/>
                      </a:cubicBezTo>
                      <a:cubicBezTo>
                        <a:pt x="806" y="254"/>
                        <a:pt x="806" y="254"/>
                        <a:pt x="806" y="254"/>
                      </a:cubicBezTo>
                      <a:cubicBezTo>
                        <a:pt x="807" y="255"/>
                        <a:pt x="807" y="255"/>
                        <a:pt x="807" y="255"/>
                      </a:cubicBezTo>
                      <a:cubicBezTo>
                        <a:pt x="808" y="255"/>
                        <a:pt x="822" y="258"/>
                        <a:pt x="836" y="259"/>
                      </a:cubicBezTo>
                      <a:cubicBezTo>
                        <a:pt x="837" y="259"/>
                        <a:pt x="838" y="259"/>
                        <a:pt x="839" y="259"/>
                      </a:cubicBezTo>
                      <a:cubicBezTo>
                        <a:pt x="844" y="259"/>
                        <a:pt x="847" y="258"/>
                        <a:pt x="848" y="255"/>
                      </a:cubicBezTo>
                      <a:cubicBezTo>
                        <a:pt x="850" y="252"/>
                        <a:pt x="849" y="247"/>
                        <a:pt x="845" y="242"/>
                      </a:cubicBezTo>
                      <a:close/>
                      <a:moveTo>
                        <a:pt x="843" y="252"/>
                      </a:moveTo>
                      <a:cubicBezTo>
                        <a:pt x="843" y="252"/>
                        <a:pt x="842" y="253"/>
                        <a:pt x="839" y="253"/>
                      </a:cubicBezTo>
                      <a:cubicBezTo>
                        <a:pt x="838" y="253"/>
                        <a:pt x="837" y="253"/>
                        <a:pt x="836" y="253"/>
                      </a:cubicBezTo>
                      <a:cubicBezTo>
                        <a:pt x="825" y="252"/>
                        <a:pt x="813" y="250"/>
                        <a:pt x="809" y="249"/>
                      </a:cubicBezTo>
                      <a:cubicBezTo>
                        <a:pt x="800" y="237"/>
                        <a:pt x="786" y="221"/>
                        <a:pt x="774" y="208"/>
                      </a:cubicBezTo>
                      <a:cubicBezTo>
                        <a:pt x="761" y="194"/>
                        <a:pt x="746" y="193"/>
                        <a:pt x="735" y="193"/>
                      </a:cubicBezTo>
                      <a:cubicBezTo>
                        <a:pt x="732" y="193"/>
                        <a:pt x="729" y="193"/>
                        <a:pt x="726" y="193"/>
                      </a:cubicBezTo>
                      <a:cubicBezTo>
                        <a:pt x="724" y="193"/>
                        <a:pt x="721" y="193"/>
                        <a:pt x="719" y="193"/>
                      </a:cubicBezTo>
                      <a:cubicBezTo>
                        <a:pt x="713" y="193"/>
                        <a:pt x="709" y="192"/>
                        <a:pt x="707" y="190"/>
                      </a:cubicBezTo>
                      <a:cubicBezTo>
                        <a:pt x="610" y="106"/>
                        <a:pt x="503" y="67"/>
                        <a:pt x="371" y="67"/>
                      </a:cubicBezTo>
                      <a:cubicBezTo>
                        <a:pt x="332" y="67"/>
                        <a:pt x="283" y="73"/>
                        <a:pt x="237" y="84"/>
                      </a:cubicBezTo>
                      <a:cubicBezTo>
                        <a:pt x="235" y="84"/>
                        <a:pt x="234" y="84"/>
                        <a:pt x="232" y="84"/>
                      </a:cubicBezTo>
                      <a:cubicBezTo>
                        <a:pt x="225" y="84"/>
                        <a:pt x="217" y="80"/>
                        <a:pt x="209" y="76"/>
                      </a:cubicBezTo>
                      <a:cubicBezTo>
                        <a:pt x="200" y="71"/>
                        <a:pt x="191" y="67"/>
                        <a:pt x="182" y="67"/>
                      </a:cubicBezTo>
                      <a:cubicBezTo>
                        <a:pt x="179" y="67"/>
                        <a:pt x="175" y="67"/>
                        <a:pt x="172" y="69"/>
                      </a:cubicBezTo>
                      <a:cubicBezTo>
                        <a:pt x="152" y="77"/>
                        <a:pt x="118" y="93"/>
                        <a:pt x="89" y="111"/>
                      </a:cubicBezTo>
                      <a:cubicBezTo>
                        <a:pt x="73" y="120"/>
                        <a:pt x="54" y="133"/>
                        <a:pt x="42" y="142"/>
                      </a:cubicBezTo>
                      <a:cubicBezTo>
                        <a:pt x="36" y="142"/>
                        <a:pt x="32" y="142"/>
                        <a:pt x="28" y="142"/>
                      </a:cubicBezTo>
                      <a:cubicBezTo>
                        <a:pt x="28" y="142"/>
                        <a:pt x="28" y="142"/>
                        <a:pt x="28" y="142"/>
                      </a:cubicBezTo>
                      <a:cubicBezTo>
                        <a:pt x="7" y="142"/>
                        <a:pt x="7" y="140"/>
                        <a:pt x="6" y="137"/>
                      </a:cubicBezTo>
                      <a:cubicBezTo>
                        <a:pt x="6" y="136"/>
                        <a:pt x="10" y="132"/>
                        <a:pt x="14" y="129"/>
                      </a:cubicBezTo>
                      <a:cubicBezTo>
                        <a:pt x="15" y="128"/>
                        <a:pt x="16" y="128"/>
                        <a:pt x="16" y="127"/>
                      </a:cubicBezTo>
                      <a:cubicBezTo>
                        <a:pt x="23" y="136"/>
                        <a:pt x="23" y="136"/>
                        <a:pt x="23" y="136"/>
                      </a:cubicBezTo>
                      <a:cubicBezTo>
                        <a:pt x="30" y="131"/>
                        <a:pt x="30" y="131"/>
                        <a:pt x="30" y="131"/>
                      </a:cubicBezTo>
                      <a:cubicBezTo>
                        <a:pt x="23" y="122"/>
                        <a:pt x="23" y="122"/>
                        <a:pt x="23" y="122"/>
                      </a:cubicBezTo>
                      <a:cubicBezTo>
                        <a:pt x="26" y="120"/>
                        <a:pt x="29" y="117"/>
                        <a:pt x="32" y="115"/>
                      </a:cubicBezTo>
                      <a:cubicBezTo>
                        <a:pt x="39" y="124"/>
                        <a:pt x="39" y="124"/>
                        <a:pt x="39" y="124"/>
                      </a:cubicBezTo>
                      <a:cubicBezTo>
                        <a:pt x="45" y="120"/>
                        <a:pt x="45" y="120"/>
                        <a:pt x="45" y="120"/>
                      </a:cubicBezTo>
                      <a:cubicBezTo>
                        <a:pt x="39" y="110"/>
                        <a:pt x="39" y="110"/>
                        <a:pt x="39" y="110"/>
                      </a:cubicBezTo>
                      <a:cubicBezTo>
                        <a:pt x="42" y="108"/>
                        <a:pt x="46" y="106"/>
                        <a:pt x="49" y="104"/>
                      </a:cubicBezTo>
                      <a:cubicBezTo>
                        <a:pt x="55" y="113"/>
                        <a:pt x="55" y="113"/>
                        <a:pt x="55" y="113"/>
                      </a:cubicBezTo>
                      <a:cubicBezTo>
                        <a:pt x="62" y="109"/>
                        <a:pt x="62" y="109"/>
                        <a:pt x="62" y="109"/>
                      </a:cubicBezTo>
                      <a:cubicBezTo>
                        <a:pt x="55" y="99"/>
                        <a:pt x="55" y="99"/>
                        <a:pt x="55" y="99"/>
                      </a:cubicBezTo>
                      <a:cubicBezTo>
                        <a:pt x="59" y="97"/>
                        <a:pt x="62" y="95"/>
                        <a:pt x="66" y="93"/>
                      </a:cubicBezTo>
                      <a:cubicBezTo>
                        <a:pt x="71" y="103"/>
                        <a:pt x="71" y="103"/>
                        <a:pt x="71" y="103"/>
                      </a:cubicBezTo>
                      <a:cubicBezTo>
                        <a:pt x="78" y="98"/>
                        <a:pt x="78" y="98"/>
                        <a:pt x="78" y="98"/>
                      </a:cubicBezTo>
                      <a:cubicBezTo>
                        <a:pt x="72" y="89"/>
                        <a:pt x="72" y="89"/>
                        <a:pt x="72" y="89"/>
                      </a:cubicBezTo>
                      <a:cubicBezTo>
                        <a:pt x="73" y="88"/>
                        <a:pt x="74" y="88"/>
                        <a:pt x="75" y="87"/>
                      </a:cubicBezTo>
                      <a:cubicBezTo>
                        <a:pt x="77" y="86"/>
                        <a:pt x="80" y="84"/>
                        <a:pt x="83" y="83"/>
                      </a:cubicBezTo>
                      <a:cubicBezTo>
                        <a:pt x="88" y="93"/>
                        <a:pt x="88" y="93"/>
                        <a:pt x="88" y="93"/>
                      </a:cubicBezTo>
                      <a:cubicBezTo>
                        <a:pt x="95" y="89"/>
                        <a:pt x="95" y="89"/>
                        <a:pt x="95" y="89"/>
                      </a:cubicBezTo>
                      <a:cubicBezTo>
                        <a:pt x="90" y="79"/>
                        <a:pt x="90" y="79"/>
                        <a:pt x="90" y="79"/>
                      </a:cubicBezTo>
                      <a:cubicBezTo>
                        <a:pt x="93" y="77"/>
                        <a:pt x="97" y="75"/>
                        <a:pt x="100" y="73"/>
                      </a:cubicBezTo>
                      <a:cubicBezTo>
                        <a:pt x="105" y="83"/>
                        <a:pt x="105" y="83"/>
                        <a:pt x="105" y="83"/>
                      </a:cubicBezTo>
                      <a:cubicBezTo>
                        <a:pt x="113" y="79"/>
                        <a:pt x="113" y="79"/>
                        <a:pt x="113" y="79"/>
                      </a:cubicBezTo>
                      <a:cubicBezTo>
                        <a:pt x="107" y="69"/>
                        <a:pt x="107" y="69"/>
                        <a:pt x="107" y="69"/>
                      </a:cubicBezTo>
                      <a:cubicBezTo>
                        <a:pt x="111" y="68"/>
                        <a:pt x="114" y="66"/>
                        <a:pt x="118" y="64"/>
                      </a:cubicBezTo>
                      <a:cubicBezTo>
                        <a:pt x="123" y="74"/>
                        <a:pt x="123" y="74"/>
                        <a:pt x="123" y="74"/>
                      </a:cubicBezTo>
                      <a:cubicBezTo>
                        <a:pt x="130" y="71"/>
                        <a:pt x="130" y="71"/>
                        <a:pt x="130" y="71"/>
                      </a:cubicBezTo>
                      <a:cubicBezTo>
                        <a:pt x="125" y="61"/>
                        <a:pt x="125" y="61"/>
                        <a:pt x="125" y="61"/>
                      </a:cubicBezTo>
                      <a:cubicBezTo>
                        <a:pt x="129" y="59"/>
                        <a:pt x="132" y="57"/>
                        <a:pt x="136" y="56"/>
                      </a:cubicBezTo>
                      <a:cubicBezTo>
                        <a:pt x="141" y="66"/>
                        <a:pt x="141" y="66"/>
                        <a:pt x="141" y="66"/>
                      </a:cubicBezTo>
                      <a:cubicBezTo>
                        <a:pt x="148" y="63"/>
                        <a:pt x="148" y="63"/>
                        <a:pt x="148" y="63"/>
                      </a:cubicBezTo>
                      <a:cubicBezTo>
                        <a:pt x="143" y="52"/>
                        <a:pt x="143" y="52"/>
                        <a:pt x="143" y="52"/>
                      </a:cubicBezTo>
                      <a:cubicBezTo>
                        <a:pt x="147" y="51"/>
                        <a:pt x="151" y="49"/>
                        <a:pt x="154" y="48"/>
                      </a:cubicBezTo>
                      <a:cubicBezTo>
                        <a:pt x="159" y="59"/>
                        <a:pt x="159" y="59"/>
                        <a:pt x="159" y="59"/>
                      </a:cubicBezTo>
                      <a:cubicBezTo>
                        <a:pt x="166" y="56"/>
                        <a:pt x="166" y="56"/>
                        <a:pt x="166" y="56"/>
                      </a:cubicBezTo>
                      <a:cubicBezTo>
                        <a:pt x="162" y="45"/>
                        <a:pt x="162" y="45"/>
                        <a:pt x="162" y="45"/>
                      </a:cubicBezTo>
                      <a:cubicBezTo>
                        <a:pt x="166" y="43"/>
                        <a:pt x="169" y="42"/>
                        <a:pt x="173" y="41"/>
                      </a:cubicBezTo>
                      <a:cubicBezTo>
                        <a:pt x="177" y="52"/>
                        <a:pt x="177" y="52"/>
                        <a:pt x="177" y="52"/>
                      </a:cubicBezTo>
                      <a:cubicBezTo>
                        <a:pt x="184" y="49"/>
                        <a:pt x="184" y="49"/>
                        <a:pt x="184" y="49"/>
                      </a:cubicBezTo>
                      <a:cubicBezTo>
                        <a:pt x="181" y="38"/>
                        <a:pt x="181" y="38"/>
                        <a:pt x="181" y="38"/>
                      </a:cubicBezTo>
                      <a:cubicBezTo>
                        <a:pt x="184" y="37"/>
                        <a:pt x="188" y="36"/>
                        <a:pt x="192" y="34"/>
                      </a:cubicBezTo>
                      <a:cubicBezTo>
                        <a:pt x="195" y="45"/>
                        <a:pt x="195" y="45"/>
                        <a:pt x="195" y="45"/>
                      </a:cubicBezTo>
                      <a:cubicBezTo>
                        <a:pt x="199" y="44"/>
                        <a:pt x="199" y="44"/>
                        <a:pt x="199" y="44"/>
                      </a:cubicBezTo>
                      <a:cubicBezTo>
                        <a:pt x="200" y="44"/>
                        <a:pt x="200" y="44"/>
                        <a:pt x="201" y="43"/>
                      </a:cubicBezTo>
                      <a:cubicBezTo>
                        <a:pt x="203" y="43"/>
                        <a:pt x="203" y="43"/>
                        <a:pt x="203" y="43"/>
                      </a:cubicBezTo>
                      <a:cubicBezTo>
                        <a:pt x="200" y="32"/>
                        <a:pt x="200" y="32"/>
                        <a:pt x="200" y="32"/>
                      </a:cubicBezTo>
                      <a:cubicBezTo>
                        <a:pt x="203" y="31"/>
                        <a:pt x="207" y="30"/>
                        <a:pt x="211" y="29"/>
                      </a:cubicBezTo>
                      <a:cubicBezTo>
                        <a:pt x="214" y="40"/>
                        <a:pt x="214" y="40"/>
                        <a:pt x="214" y="40"/>
                      </a:cubicBezTo>
                      <a:cubicBezTo>
                        <a:pt x="222" y="37"/>
                        <a:pt x="222" y="37"/>
                        <a:pt x="222" y="37"/>
                      </a:cubicBezTo>
                      <a:cubicBezTo>
                        <a:pt x="219" y="26"/>
                        <a:pt x="219" y="26"/>
                        <a:pt x="219" y="26"/>
                      </a:cubicBezTo>
                      <a:cubicBezTo>
                        <a:pt x="223" y="25"/>
                        <a:pt x="226" y="24"/>
                        <a:pt x="230" y="23"/>
                      </a:cubicBezTo>
                      <a:cubicBezTo>
                        <a:pt x="233" y="35"/>
                        <a:pt x="233" y="35"/>
                        <a:pt x="233" y="35"/>
                      </a:cubicBezTo>
                      <a:cubicBezTo>
                        <a:pt x="241" y="33"/>
                        <a:pt x="241" y="33"/>
                        <a:pt x="241" y="33"/>
                      </a:cubicBezTo>
                      <a:cubicBezTo>
                        <a:pt x="238" y="21"/>
                        <a:pt x="238" y="21"/>
                        <a:pt x="238" y="21"/>
                      </a:cubicBezTo>
                      <a:cubicBezTo>
                        <a:pt x="242" y="21"/>
                        <a:pt x="246" y="20"/>
                        <a:pt x="250" y="19"/>
                      </a:cubicBezTo>
                      <a:cubicBezTo>
                        <a:pt x="252" y="30"/>
                        <a:pt x="252" y="30"/>
                        <a:pt x="252" y="30"/>
                      </a:cubicBezTo>
                      <a:cubicBezTo>
                        <a:pt x="260" y="29"/>
                        <a:pt x="260" y="29"/>
                        <a:pt x="260" y="29"/>
                      </a:cubicBezTo>
                      <a:cubicBezTo>
                        <a:pt x="257" y="17"/>
                        <a:pt x="257" y="17"/>
                        <a:pt x="257" y="17"/>
                      </a:cubicBezTo>
                      <a:cubicBezTo>
                        <a:pt x="261" y="16"/>
                        <a:pt x="265" y="16"/>
                        <a:pt x="269" y="15"/>
                      </a:cubicBezTo>
                      <a:cubicBezTo>
                        <a:pt x="271" y="27"/>
                        <a:pt x="271" y="27"/>
                        <a:pt x="271" y="27"/>
                      </a:cubicBezTo>
                      <a:cubicBezTo>
                        <a:pt x="279" y="25"/>
                        <a:pt x="279" y="25"/>
                        <a:pt x="279" y="25"/>
                      </a:cubicBezTo>
                      <a:cubicBezTo>
                        <a:pt x="277" y="14"/>
                        <a:pt x="277" y="14"/>
                        <a:pt x="277" y="14"/>
                      </a:cubicBezTo>
                      <a:cubicBezTo>
                        <a:pt x="281" y="13"/>
                        <a:pt x="285" y="12"/>
                        <a:pt x="289" y="12"/>
                      </a:cubicBezTo>
                      <a:cubicBezTo>
                        <a:pt x="290" y="23"/>
                        <a:pt x="290" y="23"/>
                        <a:pt x="290" y="23"/>
                      </a:cubicBezTo>
                      <a:cubicBezTo>
                        <a:pt x="298" y="22"/>
                        <a:pt x="298" y="22"/>
                        <a:pt x="298" y="22"/>
                      </a:cubicBezTo>
                      <a:cubicBezTo>
                        <a:pt x="297" y="11"/>
                        <a:pt x="297" y="11"/>
                        <a:pt x="297" y="11"/>
                      </a:cubicBezTo>
                      <a:cubicBezTo>
                        <a:pt x="301" y="10"/>
                        <a:pt x="305" y="10"/>
                        <a:pt x="309" y="9"/>
                      </a:cubicBezTo>
                      <a:cubicBezTo>
                        <a:pt x="310" y="21"/>
                        <a:pt x="310" y="21"/>
                        <a:pt x="310" y="21"/>
                      </a:cubicBezTo>
                      <a:cubicBezTo>
                        <a:pt x="318" y="20"/>
                        <a:pt x="318" y="20"/>
                        <a:pt x="318" y="20"/>
                      </a:cubicBezTo>
                      <a:cubicBezTo>
                        <a:pt x="317" y="9"/>
                        <a:pt x="317" y="9"/>
                        <a:pt x="317" y="9"/>
                      </a:cubicBezTo>
                      <a:cubicBezTo>
                        <a:pt x="321" y="8"/>
                        <a:pt x="324" y="8"/>
                        <a:pt x="328" y="8"/>
                      </a:cubicBezTo>
                      <a:cubicBezTo>
                        <a:pt x="329" y="19"/>
                        <a:pt x="329" y="19"/>
                        <a:pt x="329" y="19"/>
                      </a:cubicBezTo>
                      <a:cubicBezTo>
                        <a:pt x="337" y="19"/>
                        <a:pt x="337" y="19"/>
                        <a:pt x="337" y="19"/>
                      </a:cubicBezTo>
                      <a:cubicBezTo>
                        <a:pt x="336" y="7"/>
                        <a:pt x="336" y="7"/>
                        <a:pt x="336" y="7"/>
                      </a:cubicBezTo>
                      <a:cubicBezTo>
                        <a:pt x="340" y="7"/>
                        <a:pt x="344" y="7"/>
                        <a:pt x="348" y="6"/>
                      </a:cubicBezTo>
                      <a:cubicBezTo>
                        <a:pt x="349" y="18"/>
                        <a:pt x="349" y="18"/>
                        <a:pt x="349" y="18"/>
                      </a:cubicBezTo>
                      <a:cubicBezTo>
                        <a:pt x="357" y="18"/>
                        <a:pt x="357" y="18"/>
                        <a:pt x="357" y="18"/>
                      </a:cubicBezTo>
                      <a:cubicBezTo>
                        <a:pt x="356" y="6"/>
                        <a:pt x="356" y="6"/>
                        <a:pt x="356" y="6"/>
                      </a:cubicBezTo>
                      <a:cubicBezTo>
                        <a:pt x="360" y="6"/>
                        <a:pt x="364" y="6"/>
                        <a:pt x="368" y="6"/>
                      </a:cubicBezTo>
                      <a:cubicBezTo>
                        <a:pt x="368" y="18"/>
                        <a:pt x="368" y="18"/>
                        <a:pt x="368" y="18"/>
                      </a:cubicBezTo>
                      <a:cubicBezTo>
                        <a:pt x="376" y="18"/>
                        <a:pt x="376" y="18"/>
                        <a:pt x="376" y="18"/>
                      </a:cubicBezTo>
                      <a:cubicBezTo>
                        <a:pt x="376" y="6"/>
                        <a:pt x="376" y="6"/>
                        <a:pt x="376" y="6"/>
                      </a:cubicBezTo>
                      <a:cubicBezTo>
                        <a:pt x="380" y="6"/>
                        <a:pt x="384" y="6"/>
                        <a:pt x="388" y="6"/>
                      </a:cubicBezTo>
                      <a:cubicBezTo>
                        <a:pt x="388" y="18"/>
                        <a:pt x="388" y="18"/>
                        <a:pt x="388" y="18"/>
                      </a:cubicBezTo>
                      <a:cubicBezTo>
                        <a:pt x="396" y="19"/>
                        <a:pt x="396" y="19"/>
                        <a:pt x="396" y="19"/>
                      </a:cubicBezTo>
                      <a:cubicBezTo>
                        <a:pt x="396" y="7"/>
                        <a:pt x="396" y="7"/>
                        <a:pt x="396" y="7"/>
                      </a:cubicBezTo>
                      <a:cubicBezTo>
                        <a:pt x="400" y="7"/>
                        <a:pt x="404" y="7"/>
                        <a:pt x="408" y="7"/>
                      </a:cubicBezTo>
                      <a:cubicBezTo>
                        <a:pt x="407" y="19"/>
                        <a:pt x="407" y="19"/>
                        <a:pt x="407" y="19"/>
                      </a:cubicBezTo>
                      <a:cubicBezTo>
                        <a:pt x="415" y="20"/>
                        <a:pt x="415" y="20"/>
                        <a:pt x="415" y="20"/>
                      </a:cubicBezTo>
                      <a:cubicBezTo>
                        <a:pt x="416" y="8"/>
                        <a:pt x="416" y="8"/>
                        <a:pt x="416" y="8"/>
                      </a:cubicBezTo>
                      <a:cubicBezTo>
                        <a:pt x="420" y="8"/>
                        <a:pt x="424" y="9"/>
                        <a:pt x="428" y="9"/>
                      </a:cubicBezTo>
                      <a:cubicBezTo>
                        <a:pt x="426" y="21"/>
                        <a:pt x="426" y="21"/>
                        <a:pt x="426" y="21"/>
                      </a:cubicBezTo>
                      <a:cubicBezTo>
                        <a:pt x="434" y="22"/>
                        <a:pt x="434" y="22"/>
                        <a:pt x="434" y="22"/>
                      </a:cubicBezTo>
                      <a:cubicBezTo>
                        <a:pt x="436" y="10"/>
                        <a:pt x="436" y="10"/>
                        <a:pt x="436" y="10"/>
                      </a:cubicBezTo>
                      <a:cubicBezTo>
                        <a:pt x="440" y="10"/>
                        <a:pt x="444" y="11"/>
                        <a:pt x="448" y="11"/>
                      </a:cubicBezTo>
                      <a:cubicBezTo>
                        <a:pt x="446" y="21"/>
                        <a:pt x="446" y="21"/>
                        <a:pt x="446" y="21"/>
                      </a:cubicBezTo>
                      <a:cubicBezTo>
                        <a:pt x="446" y="23"/>
                        <a:pt x="446" y="23"/>
                        <a:pt x="446" y="23"/>
                      </a:cubicBezTo>
                      <a:cubicBezTo>
                        <a:pt x="454" y="24"/>
                        <a:pt x="454" y="24"/>
                        <a:pt x="454" y="24"/>
                      </a:cubicBezTo>
                      <a:cubicBezTo>
                        <a:pt x="456" y="12"/>
                        <a:pt x="456" y="12"/>
                        <a:pt x="456" y="12"/>
                      </a:cubicBezTo>
                      <a:cubicBezTo>
                        <a:pt x="459" y="13"/>
                        <a:pt x="463" y="14"/>
                        <a:pt x="467" y="14"/>
                      </a:cubicBezTo>
                      <a:cubicBezTo>
                        <a:pt x="465" y="26"/>
                        <a:pt x="465" y="26"/>
                        <a:pt x="465" y="26"/>
                      </a:cubicBezTo>
                      <a:cubicBezTo>
                        <a:pt x="473" y="27"/>
                        <a:pt x="473" y="27"/>
                        <a:pt x="473" y="27"/>
                      </a:cubicBezTo>
                      <a:cubicBezTo>
                        <a:pt x="475" y="16"/>
                        <a:pt x="475" y="16"/>
                        <a:pt x="475" y="16"/>
                      </a:cubicBezTo>
                      <a:cubicBezTo>
                        <a:pt x="479" y="16"/>
                        <a:pt x="483" y="17"/>
                        <a:pt x="487" y="18"/>
                      </a:cubicBezTo>
                      <a:cubicBezTo>
                        <a:pt x="484" y="29"/>
                        <a:pt x="484" y="29"/>
                        <a:pt x="484" y="29"/>
                      </a:cubicBezTo>
                      <a:cubicBezTo>
                        <a:pt x="492" y="31"/>
                        <a:pt x="492" y="31"/>
                        <a:pt x="492" y="31"/>
                      </a:cubicBezTo>
                      <a:cubicBezTo>
                        <a:pt x="495" y="20"/>
                        <a:pt x="495" y="20"/>
                        <a:pt x="495" y="20"/>
                      </a:cubicBezTo>
                      <a:cubicBezTo>
                        <a:pt x="499" y="20"/>
                        <a:pt x="502" y="21"/>
                        <a:pt x="506" y="22"/>
                      </a:cubicBezTo>
                      <a:cubicBezTo>
                        <a:pt x="503" y="34"/>
                        <a:pt x="503" y="34"/>
                        <a:pt x="503" y="34"/>
                      </a:cubicBezTo>
                      <a:cubicBezTo>
                        <a:pt x="511" y="36"/>
                        <a:pt x="511" y="36"/>
                        <a:pt x="511" y="36"/>
                      </a:cubicBezTo>
                      <a:cubicBezTo>
                        <a:pt x="514" y="24"/>
                        <a:pt x="514" y="24"/>
                        <a:pt x="514" y="24"/>
                      </a:cubicBezTo>
                      <a:cubicBezTo>
                        <a:pt x="518" y="25"/>
                        <a:pt x="522" y="26"/>
                        <a:pt x="526" y="27"/>
                      </a:cubicBezTo>
                      <a:cubicBezTo>
                        <a:pt x="522" y="39"/>
                        <a:pt x="522" y="39"/>
                        <a:pt x="522" y="39"/>
                      </a:cubicBezTo>
                      <a:cubicBezTo>
                        <a:pt x="530" y="41"/>
                        <a:pt x="530" y="41"/>
                        <a:pt x="530" y="41"/>
                      </a:cubicBezTo>
                      <a:cubicBezTo>
                        <a:pt x="533" y="30"/>
                        <a:pt x="533" y="30"/>
                        <a:pt x="533" y="30"/>
                      </a:cubicBezTo>
                      <a:cubicBezTo>
                        <a:pt x="537" y="31"/>
                        <a:pt x="541" y="32"/>
                        <a:pt x="545" y="33"/>
                      </a:cubicBezTo>
                      <a:cubicBezTo>
                        <a:pt x="541" y="44"/>
                        <a:pt x="541" y="44"/>
                        <a:pt x="541" y="44"/>
                      </a:cubicBezTo>
                      <a:cubicBezTo>
                        <a:pt x="548" y="47"/>
                        <a:pt x="548" y="47"/>
                        <a:pt x="548" y="47"/>
                      </a:cubicBezTo>
                      <a:cubicBezTo>
                        <a:pt x="552" y="35"/>
                        <a:pt x="552" y="35"/>
                        <a:pt x="552" y="35"/>
                      </a:cubicBezTo>
                      <a:cubicBezTo>
                        <a:pt x="556" y="37"/>
                        <a:pt x="560" y="38"/>
                        <a:pt x="564" y="39"/>
                      </a:cubicBezTo>
                      <a:cubicBezTo>
                        <a:pt x="559" y="50"/>
                        <a:pt x="559" y="50"/>
                        <a:pt x="559" y="50"/>
                      </a:cubicBezTo>
                      <a:cubicBezTo>
                        <a:pt x="567" y="53"/>
                        <a:pt x="567" y="53"/>
                        <a:pt x="567" y="53"/>
                      </a:cubicBezTo>
                      <a:cubicBezTo>
                        <a:pt x="571" y="42"/>
                        <a:pt x="571" y="42"/>
                        <a:pt x="571" y="42"/>
                      </a:cubicBezTo>
                      <a:cubicBezTo>
                        <a:pt x="575" y="43"/>
                        <a:pt x="579" y="45"/>
                        <a:pt x="582" y="46"/>
                      </a:cubicBezTo>
                      <a:cubicBezTo>
                        <a:pt x="578" y="57"/>
                        <a:pt x="578" y="57"/>
                        <a:pt x="578" y="57"/>
                      </a:cubicBezTo>
                      <a:cubicBezTo>
                        <a:pt x="585" y="60"/>
                        <a:pt x="585" y="60"/>
                        <a:pt x="585" y="60"/>
                      </a:cubicBezTo>
                      <a:cubicBezTo>
                        <a:pt x="590" y="49"/>
                        <a:pt x="590" y="49"/>
                        <a:pt x="590" y="49"/>
                      </a:cubicBezTo>
                      <a:cubicBezTo>
                        <a:pt x="593" y="51"/>
                        <a:pt x="597" y="52"/>
                        <a:pt x="601" y="54"/>
                      </a:cubicBezTo>
                      <a:cubicBezTo>
                        <a:pt x="596" y="65"/>
                        <a:pt x="596" y="65"/>
                        <a:pt x="596" y="65"/>
                      </a:cubicBezTo>
                      <a:cubicBezTo>
                        <a:pt x="603" y="68"/>
                        <a:pt x="603" y="68"/>
                        <a:pt x="603" y="68"/>
                      </a:cubicBezTo>
                      <a:cubicBezTo>
                        <a:pt x="608" y="57"/>
                        <a:pt x="608" y="57"/>
                        <a:pt x="608" y="57"/>
                      </a:cubicBezTo>
                      <a:cubicBezTo>
                        <a:pt x="612" y="59"/>
                        <a:pt x="615" y="60"/>
                        <a:pt x="619" y="62"/>
                      </a:cubicBezTo>
                      <a:cubicBezTo>
                        <a:pt x="613" y="73"/>
                        <a:pt x="613" y="73"/>
                        <a:pt x="613" y="73"/>
                      </a:cubicBezTo>
                      <a:cubicBezTo>
                        <a:pt x="621" y="76"/>
                        <a:pt x="621" y="76"/>
                        <a:pt x="621" y="76"/>
                      </a:cubicBezTo>
                      <a:cubicBezTo>
                        <a:pt x="626" y="66"/>
                        <a:pt x="626" y="66"/>
                        <a:pt x="626" y="66"/>
                      </a:cubicBezTo>
                      <a:cubicBezTo>
                        <a:pt x="630" y="67"/>
                        <a:pt x="633" y="69"/>
                        <a:pt x="637" y="71"/>
                      </a:cubicBezTo>
                      <a:cubicBezTo>
                        <a:pt x="631" y="81"/>
                        <a:pt x="631" y="81"/>
                        <a:pt x="631" y="81"/>
                      </a:cubicBezTo>
                      <a:cubicBezTo>
                        <a:pt x="638" y="85"/>
                        <a:pt x="638" y="85"/>
                        <a:pt x="638" y="85"/>
                      </a:cubicBezTo>
                      <a:cubicBezTo>
                        <a:pt x="644" y="75"/>
                        <a:pt x="644" y="75"/>
                        <a:pt x="644" y="75"/>
                      </a:cubicBezTo>
                      <a:cubicBezTo>
                        <a:pt x="647" y="77"/>
                        <a:pt x="651" y="79"/>
                        <a:pt x="654" y="80"/>
                      </a:cubicBezTo>
                      <a:cubicBezTo>
                        <a:pt x="648" y="91"/>
                        <a:pt x="648" y="91"/>
                        <a:pt x="648" y="91"/>
                      </a:cubicBezTo>
                      <a:cubicBezTo>
                        <a:pt x="655" y="95"/>
                        <a:pt x="655" y="95"/>
                        <a:pt x="655" y="95"/>
                      </a:cubicBezTo>
                      <a:cubicBezTo>
                        <a:pt x="661" y="84"/>
                        <a:pt x="661" y="84"/>
                        <a:pt x="661" y="84"/>
                      </a:cubicBezTo>
                      <a:cubicBezTo>
                        <a:pt x="665" y="86"/>
                        <a:pt x="668" y="88"/>
                        <a:pt x="671" y="91"/>
                      </a:cubicBezTo>
                      <a:cubicBezTo>
                        <a:pt x="665" y="101"/>
                        <a:pt x="665" y="101"/>
                        <a:pt x="665" y="101"/>
                      </a:cubicBezTo>
                      <a:cubicBezTo>
                        <a:pt x="672" y="105"/>
                        <a:pt x="672" y="105"/>
                        <a:pt x="672" y="105"/>
                      </a:cubicBezTo>
                      <a:cubicBezTo>
                        <a:pt x="678" y="95"/>
                        <a:pt x="678" y="95"/>
                        <a:pt x="678" y="95"/>
                      </a:cubicBezTo>
                      <a:cubicBezTo>
                        <a:pt x="682" y="97"/>
                        <a:pt x="685" y="99"/>
                        <a:pt x="688" y="101"/>
                      </a:cubicBezTo>
                      <a:cubicBezTo>
                        <a:pt x="681" y="111"/>
                        <a:pt x="681" y="111"/>
                        <a:pt x="681" y="111"/>
                      </a:cubicBezTo>
                      <a:cubicBezTo>
                        <a:pt x="688" y="115"/>
                        <a:pt x="688" y="115"/>
                        <a:pt x="688" y="115"/>
                      </a:cubicBezTo>
                      <a:cubicBezTo>
                        <a:pt x="695" y="106"/>
                        <a:pt x="695" y="106"/>
                        <a:pt x="695" y="106"/>
                      </a:cubicBezTo>
                      <a:cubicBezTo>
                        <a:pt x="698" y="108"/>
                        <a:pt x="702" y="110"/>
                        <a:pt x="705" y="112"/>
                      </a:cubicBezTo>
                      <a:cubicBezTo>
                        <a:pt x="698" y="122"/>
                        <a:pt x="698" y="122"/>
                        <a:pt x="698" y="122"/>
                      </a:cubicBezTo>
                      <a:cubicBezTo>
                        <a:pt x="704" y="127"/>
                        <a:pt x="704" y="127"/>
                        <a:pt x="704" y="127"/>
                      </a:cubicBezTo>
                      <a:cubicBezTo>
                        <a:pt x="711" y="117"/>
                        <a:pt x="711" y="117"/>
                        <a:pt x="711" y="117"/>
                      </a:cubicBezTo>
                      <a:cubicBezTo>
                        <a:pt x="715" y="119"/>
                        <a:pt x="718" y="122"/>
                        <a:pt x="721" y="124"/>
                      </a:cubicBezTo>
                      <a:cubicBezTo>
                        <a:pt x="713" y="134"/>
                        <a:pt x="713" y="134"/>
                        <a:pt x="713" y="134"/>
                      </a:cubicBezTo>
                      <a:cubicBezTo>
                        <a:pt x="720" y="139"/>
                        <a:pt x="720" y="139"/>
                        <a:pt x="720" y="139"/>
                      </a:cubicBezTo>
                      <a:cubicBezTo>
                        <a:pt x="727" y="129"/>
                        <a:pt x="727" y="129"/>
                        <a:pt x="727" y="129"/>
                      </a:cubicBezTo>
                      <a:cubicBezTo>
                        <a:pt x="730" y="131"/>
                        <a:pt x="734" y="134"/>
                        <a:pt x="737" y="136"/>
                      </a:cubicBezTo>
                      <a:cubicBezTo>
                        <a:pt x="729" y="146"/>
                        <a:pt x="729" y="146"/>
                        <a:pt x="729" y="146"/>
                      </a:cubicBezTo>
                      <a:cubicBezTo>
                        <a:pt x="735" y="151"/>
                        <a:pt x="735" y="151"/>
                        <a:pt x="735" y="151"/>
                      </a:cubicBezTo>
                      <a:cubicBezTo>
                        <a:pt x="743" y="142"/>
                        <a:pt x="743" y="142"/>
                        <a:pt x="743" y="142"/>
                      </a:cubicBezTo>
                      <a:cubicBezTo>
                        <a:pt x="746" y="144"/>
                        <a:pt x="749" y="147"/>
                        <a:pt x="752" y="149"/>
                      </a:cubicBezTo>
                      <a:cubicBezTo>
                        <a:pt x="744" y="158"/>
                        <a:pt x="744" y="158"/>
                        <a:pt x="744" y="158"/>
                      </a:cubicBezTo>
                      <a:cubicBezTo>
                        <a:pt x="750" y="164"/>
                        <a:pt x="750" y="164"/>
                        <a:pt x="750" y="164"/>
                      </a:cubicBezTo>
                      <a:cubicBezTo>
                        <a:pt x="758" y="155"/>
                        <a:pt x="758" y="155"/>
                        <a:pt x="758" y="155"/>
                      </a:cubicBezTo>
                      <a:cubicBezTo>
                        <a:pt x="761" y="157"/>
                        <a:pt x="764" y="160"/>
                        <a:pt x="767" y="163"/>
                      </a:cubicBezTo>
                      <a:cubicBezTo>
                        <a:pt x="758" y="171"/>
                        <a:pt x="758" y="171"/>
                        <a:pt x="758" y="171"/>
                      </a:cubicBezTo>
                      <a:cubicBezTo>
                        <a:pt x="764" y="177"/>
                        <a:pt x="764" y="177"/>
                        <a:pt x="764" y="177"/>
                      </a:cubicBezTo>
                      <a:cubicBezTo>
                        <a:pt x="773" y="168"/>
                        <a:pt x="773" y="168"/>
                        <a:pt x="773" y="168"/>
                      </a:cubicBezTo>
                      <a:cubicBezTo>
                        <a:pt x="775" y="171"/>
                        <a:pt x="778" y="174"/>
                        <a:pt x="781" y="177"/>
                      </a:cubicBezTo>
                      <a:cubicBezTo>
                        <a:pt x="772" y="185"/>
                        <a:pt x="772" y="185"/>
                        <a:pt x="772" y="185"/>
                      </a:cubicBezTo>
                      <a:cubicBezTo>
                        <a:pt x="778" y="191"/>
                        <a:pt x="778" y="191"/>
                        <a:pt x="778" y="191"/>
                      </a:cubicBezTo>
                      <a:cubicBezTo>
                        <a:pt x="787" y="182"/>
                        <a:pt x="787" y="182"/>
                        <a:pt x="787" y="182"/>
                      </a:cubicBezTo>
                      <a:cubicBezTo>
                        <a:pt x="790" y="185"/>
                        <a:pt x="792" y="188"/>
                        <a:pt x="795" y="191"/>
                      </a:cubicBezTo>
                      <a:cubicBezTo>
                        <a:pt x="786" y="199"/>
                        <a:pt x="786" y="199"/>
                        <a:pt x="786" y="199"/>
                      </a:cubicBezTo>
                      <a:cubicBezTo>
                        <a:pt x="788" y="202"/>
                        <a:pt x="788" y="202"/>
                        <a:pt x="788" y="202"/>
                      </a:cubicBezTo>
                      <a:cubicBezTo>
                        <a:pt x="789" y="202"/>
                        <a:pt x="789" y="203"/>
                        <a:pt x="790" y="204"/>
                      </a:cubicBezTo>
                      <a:cubicBezTo>
                        <a:pt x="791" y="205"/>
                        <a:pt x="791" y="205"/>
                        <a:pt x="791" y="205"/>
                      </a:cubicBezTo>
                      <a:cubicBezTo>
                        <a:pt x="800" y="197"/>
                        <a:pt x="800" y="197"/>
                        <a:pt x="800" y="197"/>
                      </a:cubicBezTo>
                      <a:cubicBezTo>
                        <a:pt x="803" y="200"/>
                        <a:pt x="806" y="203"/>
                        <a:pt x="809" y="206"/>
                      </a:cubicBezTo>
                      <a:cubicBezTo>
                        <a:pt x="799" y="214"/>
                        <a:pt x="799" y="214"/>
                        <a:pt x="799" y="214"/>
                      </a:cubicBezTo>
                      <a:cubicBezTo>
                        <a:pt x="804" y="220"/>
                        <a:pt x="804" y="220"/>
                        <a:pt x="804" y="220"/>
                      </a:cubicBezTo>
                      <a:cubicBezTo>
                        <a:pt x="814" y="212"/>
                        <a:pt x="814" y="212"/>
                        <a:pt x="814" y="212"/>
                      </a:cubicBezTo>
                      <a:cubicBezTo>
                        <a:pt x="816" y="215"/>
                        <a:pt x="819" y="218"/>
                        <a:pt x="821" y="221"/>
                      </a:cubicBezTo>
                      <a:cubicBezTo>
                        <a:pt x="811" y="229"/>
                        <a:pt x="811" y="229"/>
                        <a:pt x="811" y="229"/>
                      </a:cubicBezTo>
                      <a:cubicBezTo>
                        <a:pt x="816" y="235"/>
                        <a:pt x="816" y="235"/>
                        <a:pt x="816" y="235"/>
                      </a:cubicBezTo>
                      <a:cubicBezTo>
                        <a:pt x="826" y="227"/>
                        <a:pt x="826" y="227"/>
                        <a:pt x="826" y="227"/>
                      </a:cubicBezTo>
                      <a:cubicBezTo>
                        <a:pt x="829" y="231"/>
                        <a:pt x="831" y="234"/>
                        <a:pt x="834" y="237"/>
                      </a:cubicBezTo>
                      <a:cubicBezTo>
                        <a:pt x="823" y="244"/>
                        <a:pt x="823" y="244"/>
                        <a:pt x="823" y="244"/>
                      </a:cubicBezTo>
                      <a:cubicBezTo>
                        <a:pt x="828" y="251"/>
                        <a:pt x="828" y="251"/>
                        <a:pt x="828" y="251"/>
                      </a:cubicBezTo>
                      <a:cubicBezTo>
                        <a:pt x="839" y="243"/>
                        <a:pt x="839" y="243"/>
                        <a:pt x="839" y="243"/>
                      </a:cubicBezTo>
                      <a:cubicBezTo>
                        <a:pt x="839" y="244"/>
                        <a:pt x="840" y="245"/>
                        <a:pt x="840" y="246"/>
                      </a:cubicBezTo>
                      <a:cubicBezTo>
                        <a:pt x="843" y="250"/>
                        <a:pt x="843" y="252"/>
                        <a:pt x="843" y="2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nvGrpSpPr>
                <p:cNvPr id="131" name="组合 130"/>
                <p:cNvGrpSpPr/>
                <p:nvPr/>
              </p:nvGrpSpPr>
              <p:grpSpPr>
                <a:xfrm>
                  <a:off x="2704574" y="1394673"/>
                  <a:ext cx="916137" cy="299605"/>
                  <a:chOff x="2704574" y="1394673"/>
                  <a:chExt cx="916137" cy="299605"/>
                </a:xfrm>
                <a:grpFill/>
              </p:grpSpPr>
              <p:sp>
                <p:nvSpPr>
                  <p:cNvPr id="132" name="Oval 169"/>
                  <p:cNvSpPr>
                    <a:spLocks noChangeArrowheads="1"/>
                  </p:cNvSpPr>
                  <p:nvPr/>
                </p:nvSpPr>
                <p:spPr bwMode="auto">
                  <a:xfrm>
                    <a:off x="3574852" y="1648419"/>
                    <a:ext cx="45859" cy="458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33" name="Oval 170"/>
                  <p:cNvSpPr>
                    <a:spLocks noChangeArrowheads="1"/>
                  </p:cNvSpPr>
                  <p:nvPr/>
                </p:nvSpPr>
                <p:spPr bwMode="auto">
                  <a:xfrm>
                    <a:off x="3479061" y="1583200"/>
                    <a:ext cx="44838" cy="438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34" name="Oval 171"/>
                  <p:cNvSpPr>
                    <a:spLocks noChangeArrowheads="1"/>
                  </p:cNvSpPr>
                  <p:nvPr/>
                </p:nvSpPr>
                <p:spPr bwMode="auto">
                  <a:xfrm>
                    <a:off x="3377155" y="1530208"/>
                    <a:ext cx="43820" cy="428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35" name="Oval 172"/>
                  <p:cNvSpPr>
                    <a:spLocks noChangeArrowheads="1"/>
                  </p:cNvSpPr>
                  <p:nvPr/>
                </p:nvSpPr>
                <p:spPr bwMode="auto">
                  <a:xfrm>
                    <a:off x="3269134" y="1484350"/>
                    <a:ext cx="45859" cy="458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36" name="Oval 173"/>
                  <p:cNvSpPr>
                    <a:spLocks noChangeArrowheads="1"/>
                  </p:cNvSpPr>
                  <p:nvPr/>
                </p:nvSpPr>
                <p:spPr bwMode="auto">
                  <a:xfrm>
                    <a:off x="3163152" y="1447665"/>
                    <a:ext cx="45859" cy="438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37" name="Oval 174"/>
                  <p:cNvSpPr>
                    <a:spLocks noChangeArrowheads="1"/>
                  </p:cNvSpPr>
                  <p:nvPr/>
                </p:nvSpPr>
                <p:spPr bwMode="auto">
                  <a:xfrm>
                    <a:off x="3049017" y="1417093"/>
                    <a:ext cx="43820" cy="45859"/>
                  </a:xfrm>
                  <a:prstGeom prst="ellipse">
                    <a:avLst/>
                  </a:pr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38" name="Oval 175"/>
                  <p:cNvSpPr>
                    <a:spLocks noChangeArrowheads="1"/>
                  </p:cNvSpPr>
                  <p:nvPr/>
                </p:nvSpPr>
                <p:spPr bwMode="auto">
                  <a:xfrm>
                    <a:off x="2933863" y="1401806"/>
                    <a:ext cx="42801" cy="45859"/>
                  </a:xfrm>
                  <a:prstGeom prst="ellipse">
                    <a:avLst/>
                  </a:pr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39" name="Oval 176"/>
                  <p:cNvSpPr>
                    <a:spLocks noChangeArrowheads="1"/>
                  </p:cNvSpPr>
                  <p:nvPr/>
                </p:nvSpPr>
                <p:spPr bwMode="auto">
                  <a:xfrm>
                    <a:off x="2827881" y="1394673"/>
                    <a:ext cx="45859" cy="43820"/>
                  </a:xfrm>
                  <a:prstGeom prst="ellipse">
                    <a:avLst/>
                  </a:pr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40" name="Oval 177"/>
                  <p:cNvSpPr>
                    <a:spLocks noChangeArrowheads="1"/>
                  </p:cNvSpPr>
                  <p:nvPr/>
                </p:nvSpPr>
                <p:spPr bwMode="auto">
                  <a:xfrm>
                    <a:off x="2704574" y="1394673"/>
                    <a:ext cx="43820" cy="43820"/>
                  </a:xfrm>
                  <a:prstGeom prst="ellipse">
                    <a:avLst/>
                  </a:pr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grpSp>
          <p:sp>
            <p:nvSpPr>
              <p:cNvPr id="141" name="Freeform 180"/>
              <p:cNvSpPr>
                <a:spLocks noEditPoints="1"/>
              </p:cNvSpPr>
              <p:nvPr/>
            </p:nvSpPr>
            <p:spPr bwMode="auto">
              <a:xfrm>
                <a:off x="1745636" y="3042095"/>
                <a:ext cx="1687566" cy="1717119"/>
              </a:xfrm>
              <a:custGeom>
                <a:avLst/>
                <a:gdLst>
                  <a:gd name="T0" fmla="*/ 700 w 700"/>
                  <a:gd name="T1" fmla="*/ 356 h 712"/>
                  <a:gd name="T2" fmla="*/ 660 w 700"/>
                  <a:gd name="T3" fmla="*/ 196 h 712"/>
                  <a:gd name="T4" fmla="*/ 672 w 700"/>
                  <a:gd name="T5" fmla="*/ 190 h 712"/>
                  <a:gd name="T6" fmla="*/ 555 w 700"/>
                  <a:gd name="T7" fmla="*/ 60 h 712"/>
                  <a:gd name="T8" fmla="*/ 548 w 700"/>
                  <a:gd name="T9" fmla="*/ 71 h 712"/>
                  <a:gd name="T10" fmla="*/ 356 w 700"/>
                  <a:gd name="T11" fmla="*/ 13 h 712"/>
                  <a:gd name="T12" fmla="*/ 356 w 700"/>
                  <a:gd name="T13" fmla="*/ 13 h 712"/>
                  <a:gd name="T14" fmla="*/ 356 w 700"/>
                  <a:gd name="T15" fmla="*/ 0 h 712"/>
                  <a:gd name="T16" fmla="*/ 284 w 700"/>
                  <a:gd name="T17" fmla="*/ 7 h 712"/>
                  <a:gd name="T18" fmla="*/ 130 w 700"/>
                  <a:gd name="T19" fmla="*/ 81 h 712"/>
                  <a:gd name="T20" fmla="*/ 138 w 700"/>
                  <a:gd name="T21" fmla="*/ 91 h 712"/>
                  <a:gd name="T22" fmla="*/ 17 w 700"/>
                  <a:gd name="T23" fmla="*/ 304 h 712"/>
                  <a:gd name="T24" fmla="*/ 4 w 700"/>
                  <a:gd name="T25" fmla="*/ 302 h 712"/>
                  <a:gd name="T26" fmla="*/ 0 w 700"/>
                  <a:gd name="T27" fmla="*/ 356 h 712"/>
                  <a:gd name="T28" fmla="*/ 19 w 700"/>
                  <a:gd name="T29" fmla="*/ 469 h 712"/>
                  <a:gd name="T30" fmla="*/ 31 w 700"/>
                  <a:gd name="T31" fmla="*/ 465 h 712"/>
                  <a:gd name="T32" fmla="*/ 203 w 700"/>
                  <a:gd name="T33" fmla="*/ 663 h 712"/>
                  <a:gd name="T34" fmla="*/ 197 w 700"/>
                  <a:gd name="T35" fmla="*/ 674 h 712"/>
                  <a:gd name="T36" fmla="*/ 356 w 700"/>
                  <a:gd name="T37" fmla="*/ 712 h 712"/>
                  <a:gd name="T38" fmla="*/ 357 w 700"/>
                  <a:gd name="T39" fmla="*/ 712 h 712"/>
                  <a:gd name="T40" fmla="*/ 357 w 700"/>
                  <a:gd name="T41" fmla="*/ 699 h 712"/>
                  <a:gd name="T42" fmla="*/ 604 w 700"/>
                  <a:gd name="T43" fmla="*/ 593 h 712"/>
                  <a:gd name="T44" fmla="*/ 613 w 700"/>
                  <a:gd name="T45" fmla="*/ 603 h 712"/>
                  <a:gd name="T46" fmla="*/ 698 w 700"/>
                  <a:gd name="T47" fmla="*/ 457 h 712"/>
                  <a:gd name="T48" fmla="*/ 685 w 700"/>
                  <a:gd name="T49" fmla="*/ 453 h 712"/>
                  <a:gd name="T50" fmla="*/ 700 w 700"/>
                  <a:gd name="T51" fmla="*/ 356 h 712"/>
                  <a:gd name="T52" fmla="*/ 356 w 700"/>
                  <a:gd name="T53" fmla="*/ 689 h 712"/>
                  <a:gd name="T54" fmla="*/ 126 w 700"/>
                  <a:gd name="T55" fmla="*/ 596 h 712"/>
                  <a:gd name="T56" fmla="*/ 133 w 700"/>
                  <a:gd name="T57" fmla="*/ 589 h 712"/>
                  <a:gd name="T58" fmla="*/ 34 w 700"/>
                  <a:gd name="T59" fmla="*/ 356 h 712"/>
                  <a:gd name="T60" fmla="*/ 41 w 700"/>
                  <a:gd name="T61" fmla="*/ 288 h 712"/>
                  <a:gd name="T62" fmla="*/ 31 w 700"/>
                  <a:gd name="T63" fmla="*/ 285 h 712"/>
                  <a:gd name="T64" fmla="*/ 356 w 700"/>
                  <a:gd name="T65" fmla="*/ 23 h 712"/>
                  <a:gd name="T66" fmla="*/ 356 w 700"/>
                  <a:gd name="T67" fmla="*/ 33 h 712"/>
                  <a:gd name="T68" fmla="*/ 356 w 700"/>
                  <a:gd name="T69" fmla="*/ 33 h 712"/>
                  <a:gd name="T70" fmla="*/ 632 w 700"/>
                  <a:gd name="T71" fmla="*/ 188 h 712"/>
                  <a:gd name="T72" fmla="*/ 641 w 700"/>
                  <a:gd name="T73" fmla="*/ 183 h 712"/>
                  <a:gd name="T74" fmla="*/ 690 w 700"/>
                  <a:gd name="T75" fmla="*/ 356 h 712"/>
                  <a:gd name="T76" fmla="*/ 356 w 700"/>
                  <a:gd name="T77" fmla="*/ 68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0" h="712">
                    <a:moveTo>
                      <a:pt x="700" y="356"/>
                    </a:moveTo>
                    <a:cubicBezTo>
                      <a:pt x="700" y="298"/>
                      <a:pt x="685" y="244"/>
                      <a:pt x="660" y="196"/>
                    </a:cubicBezTo>
                    <a:cubicBezTo>
                      <a:pt x="672" y="190"/>
                      <a:pt x="672" y="190"/>
                      <a:pt x="672" y="190"/>
                    </a:cubicBezTo>
                    <a:cubicBezTo>
                      <a:pt x="644" y="138"/>
                      <a:pt x="604" y="93"/>
                      <a:pt x="555" y="60"/>
                    </a:cubicBezTo>
                    <a:cubicBezTo>
                      <a:pt x="548" y="71"/>
                      <a:pt x="548" y="71"/>
                      <a:pt x="548" y="71"/>
                    </a:cubicBezTo>
                    <a:cubicBezTo>
                      <a:pt x="493" y="34"/>
                      <a:pt x="427" y="13"/>
                      <a:pt x="356" y="13"/>
                    </a:cubicBezTo>
                    <a:cubicBezTo>
                      <a:pt x="356" y="13"/>
                      <a:pt x="356" y="13"/>
                      <a:pt x="356" y="13"/>
                    </a:cubicBezTo>
                    <a:cubicBezTo>
                      <a:pt x="356" y="0"/>
                      <a:pt x="356" y="0"/>
                      <a:pt x="356" y="0"/>
                    </a:cubicBezTo>
                    <a:cubicBezTo>
                      <a:pt x="332" y="0"/>
                      <a:pt x="308" y="2"/>
                      <a:pt x="284" y="7"/>
                    </a:cubicBezTo>
                    <a:cubicBezTo>
                      <a:pt x="228" y="19"/>
                      <a:pt x="174" y="44"/>
                      <a:pt x="130" y="81"/>
                    </a:cubicBezTo>
                    <a:cubicBezTo>
                      <a:pt x="138" y="91"/>
                      <a:pt x="138" y="91"/>
                      <a:pt x="138" y="91"/>
                    </a:cubicBezTo>
                    <a:cubicBezTo>
                      <a:pt x="74" y="144"/>
                      <a:pt x="30" y="219"/>
                      <a:pt x="17" y="304"/>
                    </a:cubicBezTo>
                    <a:cubicBezTo>
                      <a:pt x="4" y="302"/>
                      <a:pt x="4" y="302"/>
                      <a:pt x="4" y="302"/>
                    </a:cubicBezTo>
                    <a:cubicBezTo>
                      <a:pt x="2" y="320"/>
                      <a:pt x="0" y="338"/>
                      <a:pt x="0" y="356"/>
                    </a:cubicBezTo>
                    <a:cubicBezTo>
                      <a:pt x="0" y="395"/>
                      <a:pt x="6" y="433"/>
                      <a:pt x="19" y="469"/>
                    </a:cubicBezTo>
                    <a:cubicBezTo>
                      <a:pt x="31" y="465"/>
                      <a:pt x="31" y="465"/>
                      <a:pt x="31" y="465"/>
                    </a:cubicBezTo>
                    <a:cubicBezTo>
                      <a:pt x="60" y="551"/>
                      <a:pt x="122" y="622"/>
                      <a:pt x="203" y="663"/>
                    </a:cubicBezTo>
                    <a:cubicBezTo>
                      <a:pt x="197" y="674"/>
                      <a:pt x="197" y="674"/>
                      <a:pt x="197" y="674"/>
                    </a:cubicBezTo>
                    <a:cubicBezTo>
                      <a:pt x="247" y="699"/>
                      <a:pt x="300" y="712"/>
                      <a:pt x="356" y="712"/>
                    </a:cubicBezTo>
                    <a:cubicBezTo>
                      <a:pt x="357" y="712"/>
                      <a:pt x="357" y="712"/>
                      <a:pt x="357" y="712"/>
                    </a:cubicBezTo>
                    <a:cubicBezTo>
                      <a:pt x="357" y="699"/>
                      <a:pt x="357" y="699"/>
                      <a:pt x="357" y="699"/>
                    </a:cubicBezTo>
                    <a:cubicBezTo>
                      <a:pt x="454" y="699"/>
                      <a:pt x="541" y="658"/>
                      <a:pt x="604" y="593"/>
                    </a:cubicBezTo>
                    <a:cubicBezTo>
                      <a:pt x="613" y="603"/>
                      <a:pt x="613" y="603"/>
                      <a:pt x="613" y="603"/>
                    </a:cubicBezTo>
                    <a:cubicBezTo>
                      <a:pt x="653" y="562"/>
                      <a:pt x="682" y="511"/>
                      <a:pt x="698" y="457"/>
                    </a:cubicBezTo>
                    <a:cubicBezTo>
                      <a:pt x="685" y="453"/>
                      <a:pt x="685" y="453"/>
                      <a:pt x="685" y="453"/>
                    </a:cubicBezTo>
                    <a:cubicBezTo>
                      <a:pt x="695" y="422"/>
                      <a:pt x="700" y="390"/>
                      <a:pt x="700" y="356"/>
                    </a:cubicBezTo>
                    <a:close/>
                    <a:moveTo>
                      <a:pt x="356" y="689"/>
                    </a:moveTo>
                    <a:cubicBezTo>
                      <a:pt x="267" y="689"/>
                      <a:pt x="186" y="654"/>
                      <a:pt x="126" y="596"/>
                    </a:cubicBezTo>
                    <a:cubicBezTo>
                      <a:pt x="133" y="589"/>
                      <a:pt x="133" y="589"/>
                      <a:pt x="133" y="589"/>
                    </a:cubicBezTo>
                    <a:cubicBezTo>
                      <a:pt x="69" y="527"/>
                      <a:pt x="34" y="445"/>
                      <a:pt x="34" y="356"/>
                    </a:cubicBezTo>
                    <a:cubicBezTo>
                      <a:pt x="34" y="333"/>
                      <a:pt x="37" y="310"/>
                      <a:pt x="41" y="288"/>
                    </a:cubicBezTo>
                    <a:cubicBezTo>
                      <a:pt x="31" y="285"/>
                      <a:pt x="31" y="285"/>
                      <a:pt x="31" y="285"/>
                    </a:cubicBezTo>
                    <a:cubicBezTo>
                      <a:pt x="63" y="135"/>
                      <a:pt x="197" y="23"/>
                      <a:pt x="356" y="23"/>
                    </a:cubicBezTo>
                    <a:cubicBezTo>
                      <a:pt x="356" y="33"/>
                      <a:pt x="356" y="33"/>
                      <a:pt x="356" y="33"/>
                    </a:cubicBezTo>
                    <a:cubicBezTo>
                      <a:pt x="356" y="33"/>
                      <a:pt x="356" y="33"/>
                      <a:pt x="356" y="33"/>
                    </a:cubicBezTo>
                    <a:cubicBezTo>
                      <a:pt x="470" y="33"/>
                      <a:pt x="573" y="91"/>
                      <a:pt x="632" y="188"/>
                    </a:cubicBezTo>
                    <a:cubicBezTo>
                      <a:pt x="641" y="183"/>
                      <a:pt x="641" y="183"/>
                      <a:pt x="641" y="183"/>
                    </a:cubicBezTo>
                    <a:cubicBezTo>
                      <a:pt x="672" y="233"/>
                      <a:pt x="690" y="293"/>
                      <a:pt x="690" y="356"/>
                    </a:cubicBezTo>
                    <a:cubicBezTo>
                      <a:pt x="690" y="540"/>
                      <a:pt x="540" y="689"/>
                      <a:pt x="356" y="689"/>
                    </a:cubicBezTo>
                    <a:close/>
                  </a:path>
                </a:pathLst>
              </a:custGeom>
              <a:grpFill/>
              <a:ln>
                <a:noFill/>
              </a:ln>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nvGrpSpPr>
              <p:cNvPr id="142" name="组合 141"/>
              <p:cNvGrpSpPr/>
              <p:nvPr/>
            </p:nvGrpSpPr>
            <p:grpSpPr>
              <a:xfrm>
                <a:off x="1405269" y="2711920"/>
                <a:ext cx="2385623" cy="2379508"/>
                <a:chOff x="1633540" y="1535304"/>
                <a:chExt cx="2385623" cy="2379508"/>
              </a:xfrm>
              <a:grpFill/>
            </p:grpSpPr>
            <p:sp>
              <p:nvSpPr>
                <p:cNvPr id="143" name="Freeform 178"/>
                <p:cNvSpPr>
                  <a:spLocks noEditPoints="1"/>
                </p:cNvSpPr>
                <p:nvPr/>
              </p:nvSpPr>
              <p:spPr bwMode="auto">
                <a:xfrm>
                  <a:off x="2791194" y="1535304"/>
                  <a:ext cx="1227969" cy="1400190"/>
                </a:xfrm>
                <a:custGeom>
                  <a:avLst/>
                  <a:gdLst>
                    <a:gd name="T0" fmla="*/ 22 w 509"/>
                    <a:gd name="T1" fmla="*/ 45 h 581"/>
                    <a:gd name="T2" fmla="*/ 13 w 509"/>
                    <a:gd name="T3" fmla="*/ 40 h 581"/>
                    <a:gd name="T4" fmla="*/ 31 w 509"/>
                    <a:gd name="T5" fmla="*/ 32 h 581"/>
                    <a:gd name="T6" fmla="*/ 68 w 509"/>
                    <a:gd name="T7" fmla="*/ 48 h 581"/>
                    <a:gd name="T8" fmla="*/ 83 w 509"/>
                    <a:gd name="T9" fmla="*/ 4 h 581"/>
                    <a:gd name="T10" fmla="*/ 61 w 509"/>
                    <a:gd name="T11" fmla="*/ 34 h 581"/>
                    <a:gd name="T12" fmla="*/ 89 w 509"/>
                    <a:gd name="T13" fmla="*/ 18 h 581"/>
                    <a:gd name="T14" fmla="*/ 114 w 509"/>
                    <a:gd name="T15" fmla="*/ 52 h 581"/>
                    <a:gd name="T16" fmla="*/ 150 w 509"/>
                    <a:gd name="T17" fmla="*/ 22 h 581"/>
                    <a:gd name="T18" fmla="*/ 118 w 509"/>
                    <a:gd name="T19" fmla="*/ 50 h 581"/>
                    <a:gd name="T20" fmla="*/ 146 w 509"/>
                    <a:gd name="T21" fmla="*/ 24 h 581"/>
                    <a:gd name="T22" fmla="*/ 166 w 509"/>
                    <a:gd name="T23" fmla="*/ 58 h 581"/>
                    <a:gd name="T24" fmla="*/ 206 w 509"/>
                    <a:gd name="T25" fmla="*/ 52 h 581"/>
                    <a:gd name="T26" fmla="*/ 171 w 509"/>
                    <a:gd name="T27" fmla="*/ 66 h 581"/>
                    <a:gd name="T28" fmla="*/ 202 w 509"/>
                    <a:gd name="T29" fmla="*/ 50 h 581"/>
                    <a:gd name="T30" fmla="*/ 217 w 509"/>
                    <a:gd name="T31" fmla="*/ 89 h 581"/>
                    <a:gd name="T32" fmla="*/ 260 w 509"/>
                    <a:gd name="T33" fmla="*/ 68 h 581"/>
                    <a:gd name="T34" fmla="*/ 222 w 509"/>
                    <a:gd name="T35" fmla="*/ 88 h 581"/>
                    <a:gd name="T36" fmla="*/ 255 w 509"/>
                    <a:gd name="T37" fmla="*/ 70 h 581"/>
                    <a:gd name="T38" fmla="*/ 279 w 509"/>
                    <a:gd name="T39" fmla="*/ 91 h 581"/>
                    <a:gd name="T40" fmla="*/ 296 w 509"/>
                    <a:gd name="T41" fmla="*/ 127 h 581"/>
                    <a:gd name="T42" fmla="*/ 273 w 509"/>
                    <a:gd name="T43" fmla="*/ 121 h 581"/>
                    <a:gd name="T44" fmla="*/ 302 w 509"/>
                    <a:gd name="T45" fmla="*/ 97 h 581"/>
                    <a:gd name="T46" fmla="*/ 326 w 509"/>
                    <a:gd name="T47" fmla="*/ 126 h 581"/>
                    <a:gd name="T48" fmla="*/ 339 w 509"/>
                    <a:gd name="T49" fmla="*/ 164 h 581"/>
                    <a:gd name="T50" fmla="*/ 317 w 509"/>
                    <a:gd name="T51" fmla="*/ 156 h 581"/>
                    <a:gd name="T52" fmla="*/ 348 w 509"/>
                    <a:gd name="T53" fmla="*/ 135 h 581"/>
                    <a:gd name="T54" fmla="*/ 368 w 509"/>
                    <a:gd name="T55" fmla="*/ 167 h 581"/>
                    <a:gd name="T56" fmla="*/ 377 w 509"/>
                    <a:gd name="T57" fmla="*/ 206 h 581"/>
                    <a:gd name="T58" fmla="*/ 356 w 509"/>
                    <a:gd name="T59" fmla="*/ 195 h 581"/>
                    <a:gd name="T60" fmla="*/ 389 w 509"/>
                    <a:gd name="T61" fmla="*/ 178 h 581"/>
                    <a:gd name="T62" fmla="*/ 413 w 509"/>
                    <a:gd name="T63" fmla="*/ 210 h 581"/>
                    <a:gd name="T64" fmla="*/ 409 w 509"/>
                    <a:gd name="T65" fmla="*/ 252 h 581"/>
                    <a:gd name="T66" fmla="*/ 390 w 509"/>
                    <a:gd name="T67" fmla="*/ 239 h 581"/>
                    <a:gd name="T68" fmla="*/ 426 w 509"/>
                    <a:gd name="T69" fmla="*/ 232 h 581"/>
                    <a:gd name="T70" fmla="*/ 443 w 509"/>
                    <a:gd name="T71" fmla="*/ 260 h 581"/>
                    <a:gd name="T72" fmla="*/ 429 w 509"/>
                    <a:gd name="T73" fmla="*/ 304 h 581"/>
                    <a:gd name="T74" fmla="*/ 421 w 509"/>
                    <a:gd name="T75" fmla="*/ 275 h 581"/>
                    <a:gd name="T76" fmla="*/ 451 w 509"/>
                    <a:gd name="T77" fmla="*/ 289 h 581"/>
                    <a:gd name="T78" fmla="*/ 479 w 509"/>
                    <a:gd name="T79" fmla="*/ 323 h 581"/>
                    <a:gd name="T80" fmla="*/ 439 w 509"/>
                    <a:gd name="T81" fmla="*/ 347 h 581"/>
                    <a:gd name="T82" fmla="*/ 440 w 509"/>
                    <a:gd name="T83" fmla="*/ 330 h 581"/>
                    <a:gd name="T84" fmla="*/ 477 w 509"/>
                    <a:gd name="T85" fmla="*/ 339 h 581"/>
                    <a:gd name="T86" fmla="*/ 496 w 509"/>
                    <a:gd name="T87" fmla="*/ 399 h 581"/>
                    <a:gd name="T88" fmla="*/ 453 w 509"/>
                    <a:gd name="T89" fmla="*/ 381 h 581"/>
                    <a:gd name="T90" fmla="*/ 456 w 509"/>
                    <a:gd name="T91" fmla="*/ 390 h 581"/>
                    <a:gd name="T92" fmla="*/ 493 w 509"/>
                    <a:gd name="T93" fmla="*/ 391 h 581"/>
                    <a:gd name="T94" fmla="*/ 472 w 509"/>
                    <a:gd name="T95" fmla="*/ 430 h 581"/>
                    <a:gd name="T96" fmla="*/ 496 w 509"/>
                    <a:gd name="T97" fmla="*/ 463 h 581"/>
                    <a:gd name="T98" fmla="*/ 502 w 509"/>
                    <a:gd name="T99" fmla="*/ 450 h 581"/>
                    <a:gd name="T100" fmla="*/ 467 w 509"/>
                    <a:gd name="T101" fmla="*/ 438 h 581"/>
                    <a:gd name="T102" fmla="*/ 496 w 509"/>
                    <a:gd name="T103" fmla="*/ 487 h 581"/>
                    <a:gd name="T104" fmla="*/ 496 w 509"/>
                    <a:gd name="T105" fmla="*/ 522 h 581"/>
                    <a:gd name="T106" fmla="*/ 496 w 509"/>
                    <a:gd name="T107" fmla="*/ 520 h 581"/>
                    <a:gd name="T108" fmla="*/ 496 w 509"/>
                    <a:gd name="T109" fmla="*/ 492 h 581"/>
                    <a:gd name="T110" fmla="*/ 459 w 509"/>
                    <a:gd name="T111" fmla="*/ 554 h 581"/>
                    <a:gd name="T112" fmla="*/ 505 w 509"/>
                    <a:gd name="T113" fmla="*/ 560 h 581"/>
                    <a:gd name="T114" fmla="*/ 470 w 509"/>
                    <a:gd name="T115" fmla="*/ 573 h 581"/>
                    <a:gd name="T116" fmla="*/ 498 w 509"/>
                    <a:gd name="T117" fmla="*/ 55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9" h="581">
                      <a:moveTo>
                        <a:pt x="22" y="0"/>
                      </a:moveTo>
                      <a:cubicBezTo>
                        <a:pt x="13" y="0"/>
                        <a:pt x="13" y="0"/>
                        <a:pt x="13" y="0"/>
                      </a:cubicBezTo>
                      <a:cubicBezTo>
                        <a:pt x="6" y="0"/>
                        <a:pt x="0" y="5"/>
                        <a:pt x="0" y="13"/>
                      </a:cubicBezTo>
                      <a:cubicBezTo>
                        <a:pt x="0" y="32"/>
                        <a:pt x="0" y="32"/>
                        <a:pt x="0" y="32"/>
                      </a:cubicBezTo>
                      <a:cubicBezTo>
                        <a:pt x="0" y="39"/>
                        <a:pt x="6" y="45"/>
                        <a:pt x="13" y="45"/>
                      </a:cubicBezTo>
                      <a:cubicBezTo>
                        <a:pt x="22" y="45"/>
                        <a:pt x="22" y="45"/>
                        <a:pt x="22" y="45"/>
                      </a:cubicBezTo>
                      <a:cubicBezTo>
                        <a:pt x="30" y="45"/>
                        <a:pt x="35" y="39"/>
                        <a:pt x="35" y="32"/>
                      </a:cubicBezTo>
                      <a:cubicBezTo>
                        <a:pt x="35" y="13"/>
                        <a:pt x="35" y="13"/>
                        <a:pt x="35" y="13"/>
                      </a:cubicBezTo>
                      <a:cubicBezTo>
                        <a:pt x="35" y="5"/>
                        <a:pt x="30" y="0"/>
                        <a:pt x="22" y="0"/>
                      </a:cubicBezTo>
                      <a:close/>
                      <a:moveTo>
                        <a:pt x="31" y="32"/>
                      </a:moveTo>
                      <a:cubicBezTo>
                        <a:pt x="31" y="37"/>
                        <a:pt x="27" y="40"/>
                        <a:pt x="22" y="40"/>
                      </a:cubicBezTo>
                      <a:cubicBezTo>
                        <a:pt x="13" y="40"/>
                        <a:pt x="13" y="40"/>
                        <a:pt x="13" y="40"/>
                      </a:cubicBezTo>
                      <a:cubicBezTo>
                        <a:pt x="9" y="40"/>
                        <a:pt x="5" y="37"/>
                        <a:pt x="5" y="32"/>
                      </a:cubicBezTo>
                      <a:cubicBezTo>
                        <a:pt x="5" y="13"/>
                        <a:pt x="5" y="13"/>
                        <a:pt x="5" y="13"/>
                      </a:cubicBezTo>
                      <a:cubicBezTo>
                        <a:pt x="5" y="8"/>
                        <a:pt x="9" y="4"/>
                        <a:pt x="13" y="4"/>
                      </a:cubicBezTo>
                      <a:cubicBezTo>
                        <a:pt x="22" y="4"/>
                        <a:pt x="22" y="4"/>
                        <a:pt x="22" y="4"/>
                      </a:cubicBezTo>
                      <a:cubicBezTo>
                        <a:pt x="27" y="4"/>
                        <a:pt x="31" y="8"/>
                        <a:pt x="31" y="13"/>
                      </a:cubicBezTo>
                      <a:lnTo>
                        <a:pt x="31" y="32"/>
                      </a:lnTo>
                      <a:close/>
                      <a:moveTo>
                        <a:pt x="83" y="4"/>
                      </a:moveTo>
                      <a:cubicBezTo>
                        <a:pt x="73" y="3"/>
                        <a:pt x="73" y="3"/>
                        <a:pt x="73" y="3"/>
                      </a:cubicBezTo>
                      <a:cubicBezTo>
                        <a:pt x="66" y="2"/>
                        <a:pt x="60" y="7"/>
                        <a:pt x="59" y="14"/>
                      </a:cubicBezTo>
                      <a:cubicBezTo>
                        <a:pt x="56" y="34"/>
                        <a:pt x="56" y="34"/>
                        <a:pt x="56" y="34"/>
                      </a:cubicBezTo>
                      <a:cubicBezTo>
                        <a:pt x="56" y="37"/>
                        <a:pt x="57" y="41"/>
                        <a:pt x="59" y="43"/>
                      </a:cubicBezTo>
                      <a:cubicBezTo>
                        <a:pt x="61" y="46"/>
                        <a:pt x="64" y="48"/>
                        <a:pt x="68" y="48"/>
                      </a:cubicBezTo>
                      <a:cubicBezTo>
                        <a:pt x="77" y="50"/>
                        <a:pt x="77" y="50"/>
                        <a:pt x="77" y="50"/>
                      </a:cubicBezTo>
                      <a:cubicBezTo>
                        <a:pt x="77" y="50"/>
                        <a:pt x="78" y="50"/>
                        <a:pt x="79" y="50"/>
                      </a:cubicBezTo>
                      <a:cubicBezTo>
                        <a:pt x="85" y="50"/>
                        <a:pt x="91" y="45"/>
                        <a:pt x="91" y="38"/>
                      </a:cubicBezTo>
                      <a:cubicBezTo>
                        <a:pt x="94" y="19"/>
                        <a:pt x="94" y="19"/>
                        <a:pt x="94" y="19"/>
                      </a:cubicBezTo>
                      <a:cubicBezTo>
                        <a:pt x="94" y="15"/>
                        <a:pt x="93" y="12"/>
                        <a:pt x="91" y="9"/>
                      </a:cubicBezTo>
                      <a:cubicBezTo>
                        <a:pt x="89" y="6"/>
                        <a:pt x="86" y="5"/>
                        <a:pt x="83" y="4"/>
                      </a:cubicBezTo>
                      <a:close/>
                      <a:moveTo>
                        <a:pt x="89" y="18"/>
                      </a:moveTo>
                      <a:cubicBezTo>
                        <a:pt x="87" y="38"/>
                        <a:pt x="87" y="38"/>
                        <a:pt x="87" y="38"/>
                      </a:cubicBezTo>
                      <a:cubicBezTo>
                        <a:pt x="86" y="42"/>
                        <a:pt x="82" y="45"/>
                        <a:pt x="78" y="45"/>
                      </a:cubicBezTo>
                      <a:cubicBezTo>
                        <a:pt x="68" y="44"/>
                        <a:pt x="68" y="44"/>
                        <a:pt x="68" y="44"/>
                      </a:cubicBezTo>
                      <a:cubicBezTo>
                        <a:pt x="66" y="43"/>
                        <a:pt x="64" y="42"/>
                        <a:pt x="63" y="41"/>
                      </a:cubicBezTo>
                      <a:cubicBezTo>
                        <a:pt x="61" y="39"/>
                        <a:pt x="61" y="37"/>
                        <a:pt x="61" y="34"/>
                      </a:cubicBezTo>
                      <a:cubicBezTo>
                        <a:pt x="64" y="15"/>
                        <a:pt x="64" y="15"/>
                        <a:pt x="64" y="15"/>
                      </a:cubicBezTo>
                      <a:cubicBezTo>
                        <a:pt x="64" y="11"/>
                        <a:pt x="68" y="8"/>
                        <a:pt x="72" y="8"/>
                      </a:cubicBezTo>
                      <a:cubicBezTo>
                        <a:pt x="73" y="8"/>
                        <a:pt x="73" y="8"/>
                        <a:pt x="73" y="8"/>
                      </a:cubicBezTo>
                      <a:cubicBezTo>
                        <a:pt x="82" y="9"/>
                        <a:pt x="82" y="9"/>
                        <a:pt x="82" y="9"/>
                      </a:cubicBezTo>
                      <a:cubicBezTo>
                        <a:pt x="84" y="9"/>
                        <a:pt x="86" y="10"/>
                        <a:pt x="87" y="12"/>
                      </a:cubicBezTo>
                      <a:cubicBezTo>
                        <a:pt x="89" y="14"/>
                        <a:pt x="89" y="16"/>
                        <a:pt x="89" y="18"/>
                      </a:cubicBezTo>
                      <a:close/>
                      <a:moveTo>
                        <a:pt x="142" y="16"/>
                      </a:moveTo>
                      <a:cubicBezTo>
                        <a:pt x="133" y="14"/>
                        <a:pt x="133" y="14"/>
                        <a:pt x="133" y="14"/>
                      </a:cubicBezTo>
                      <a:cubicBezTo>
                        <a:pt x="132" y="13"/>
                        <a:pt x="131" y="13"/>
                        <a:pt x="130" y="13"/>
                      </a:cubicBezTo>
                      <a:cubicBezTo>
                        <a:pt x="124" y="13"/>
                        <a:pt x="118" y="17"/>
                        <a:pt x="117" y="23"/>
                      </a:cubicBezTo>
                      <a:cubicBezTo>
                        <a:pt x="112" y="42"/>
                        <a:pt x="112" y="42"/>
                        <a:pt x="112" y="42"/>
                      </a:cubicBezTo>
                      <a:cubicBezTo>
                        <a:pt x="111" y="46"/>
                        <a:pt x="112" y="49"/>
                        <a:pt x="114" y="52"/>
                      </a:cubicBezTo>
                      <a:cubicBezTo>
                        <a:pt x="115" y="55"/>
                        <a:pt x="118" y="57"/>
                        <a:pt x="122" y="58"/>
                      </a:cubicBezTo>
                      <a:cubicBezTo>
                        <a:pt x="131" y="60"/>
                        <a:pt x="131" y="60"/>
                        <a:pt x="131" y="60"/>
                      </a:cubicBezTo>
                      <a:cubicBezTo>
                        <a:pt x="132" y="61"/>
                        <a:pt x="133" y="61"/>
                        <a:pt x="134" y="61"/>
                      </a:cubicBezTo>
                      <a:cubicBezTo>
                        <a:pt x="140" y="61"/>
                        <a:pt x="145" y="57"/>
                        <a:pt x="146" y="51"/>
                      </a:cubicBezTo>
                      <a:cubicBezTo>
                        <a:pt x="151" y="32"/>
                        <a:pt x="151" y="32"/>
                        <a:pt x="151" y="32"/>
                      </a:cubicBezTo>
                      <a:cubicBezTo>
                        <a:pt x="152" y="28"/>
                        <a:pt x="151" y="25"/>
                        <a:pt x="150" y="22"/>
                      </a:cubicBezTo>
                      <a:cubicBezTo>
                        <a:pt x="148" y="19"/>
                        <a:pt x="145" y="17"/>
                        <a:pt x="142" y="16"/>
                      </a:cubicBezTo>
                      <a:close/>
                      <a:moveTo>
                        <a:pt x="147" y="31"/>
                      </a:moveTo>
                      <a:cubicBezTo>
                        <a:pt x="142" y="50"/>
                        <a:pt x="142" y="50"/>
                        <a:pt x="142" y="50"/>
                      </a:cubicBezTo>
                      <a:cubicBezTo>
                        <a:pt x="141" y="54"/>
                        <a:pt x="136" y="57"/>
                        <a:pt x="132" y="56"/>
                      </a:cubicBezTo>
                      <a:cubicBezTo>
                        <a:pt x="123" y="53"/>
                        <a:pt x="123" y="53"/>
                        <a:pt x="123" y="53"/>
                      </a:cubicBezTo>
                      <a:cubicBezTo>
                        <a:pt x="121" y="53"/>
                        <a:pt x="119" y="52"/>
                        <a:pt x="118" y="50"/>
                      </a:cubicBezTo>
                      <a:cubicBezTo>
                        <a:pt x="117" y="48"/>
                        <a:pt x="116" y="46"/>
                        <a:pt x="117" y="43"/>
                      </a:cubicBezTo>
                      <a:cubicBezTo>
                        <a:pt x="122" y="24"/>
                        <a:pt x="122" y="24"/>
                        <a:pt x="122" y="24"/>
                      </a:cubicBezTo>
                      <a:cubicBezTo>
                        <a:pt x="122" y="21"/>
                        <a:pt x="126" y="18"/>
                        <a:pt x="130" y="18"/>
                      </a:cubicBezTo>
                      <a:cubicBezTo>
                        <a:pt x="130" y="18"/>
                        <a:pt x="131" y="18"/>
                        <a:pt x="132" y="18"/>
                      </a:cubicBezTo>
                      <a:cubicBezTo>
                        <a:pt x="141" y="21"/>
                        <a:pt x="141" y="21"/>
                        <a:pt x="141" y="21"/>
                      </a:cubicBezTo>
                      <a:cubicBezTo>
                        <a:pt x="143" y="21"/>
                        <a:pt x="144" y="22"/>
                        <a:pt x="146" y="24"/>
                      </a:cubicBezTo>
                      <a:cubicBezTo>
                        <a:pt x="147" y="26"/>
                        <a:pt x="147" y="28"/>
                        <a:pt x="147" y="31"/>
                      </a:cubicBezTo>
                      <a:close/>
                      <a:moveTo>
                        <a:pt x="199" y="35"/>
                      </a:moveTo>
                      <a:cubicBezTo>
                        <a:pt x="190" y="32"/>
                        <a:pt x="190" y="32"/>
                        <a:pt x="190" y="32"/>
                      </a:cubicBezTo>
                      <a:cubicBezTo>
                        <a:pt x="189" y="31"/>
                        <a:pt x="187" y="31"/>
                        <a:pt x="186" y="31"/>
                      </a:cubicBezTo>
                      <a:cubicBezTo>
                        <a:pt x="180" y="31"/>
                        <a:pt x="175" y="34"/>
                        <a:pt x="173" y="39"/>
                      </a:cubicBezTo>
                      <a:cubicBezTo>
                        <a:pt x="166" y="58"/>
                        <a:pt x="166" y="58"/>
                        <a:pt x="166" y="58"/>
                      </a:cubicBezTo>
                      <a:cubicBezTo>
                        <a:pt x="165" y="61"/>
                        <a:pt x="165" y="64"/>
                        <a:pt x="167" y="67"/>
                      </a:cubicBezTo>
                      <a:cubicBezTo>
                        <a:pt x="168" y="71"/>
                        <a:pt x="171" y="73"/>
                        <a:pt x="174" y="74"/>
                      </a:cubicBezTo>
                      <a:cubicBezTo>
                        <a:pt x="183" y="78"/>
                        <a:pt x="183" y="78"/>
                        <a:pt x="183" y="78"/>
                      </a:cubicBezTo>
                      <a:cubicBezTo>
                        <a:pt x="184" y="78"/>
                        <a:pt x="186" y="79"/>
                        <a:pt x="187" y="79"/>
                      </a:cubicBezTo>
                      <a:cubicBezTo>
                        <a:pt x="193" y="79"/>
                        <a:pt x="197" y="75"/>
                        <a:pt x="199" y="70"/>
                      </a:cubicBezTo>
                      <a:cubicBezTo>
                        <a:pt x="206" y="52"/>
                        <a:pt x="206" y="52"/>
                        <a:pt x="206" y="52"/>
                      </a:cubicBezTo>
                      <a:cubicBezTo>
                        <a:pt x="209" y="45"/>
                        <a:pt x="206" y="38"/>
                        <a:pt x="199" y="35"/>
                      </a:cubicBezTo>
                      <a:close/>
                      <a:moveTo>
                        <a:pt x="202" y="50"/>
                      </a:moveTo>
                      <a:cubicBezTo>
                        <a:pt x="195" y="68"/>
                        <a:pt x="195" y="68"/>
                        <a:pt x="195" y="68"/>
                      </a:cubicBezTo>
                      <a:cubicBezTo>
                        <a:pt x="193" y="73"/>
                        <a:pt x="188" y="75"/>
                        <a:pt x="184" y="73"/>
                      </a:cubicBezTo>
                      <a:cubicBezTo>
                        <a:pt x="176" y="70"/>
                        <a:pt x="176" y="70"/>
                        <a:pt x="176" y="70"/>
                      </a:cubicBezTo>
                      <a:cubicBezTo>
                        <a:pt x="174" y="69"/>
                        <a:pt x="172" y="68"/>
                        <a:pt x="171" y="66"/>
                      </a:cubicBezTo>
                      <a:cubicBezTo>
                        <a:pt x="170" y="64"/>
                        <a:pt x="170" y="61"/>
                        <a:pt x="171" y="59"/>
                      </a:cubicBezTo>
                      <a:cubicBezTo>
                        <a:pt x="178" y="41"/>
                        <a:pt x="178" y="41"/>
                        <a:pt x="178" y="41"/>
                      </a:cubicBezTo>
                      <a:cubicBezTo>
                        <a:pt x="179" y="38"/>
                        <a:pt x="182" y="36"/>
                        <a:pt x="186" y="36"/>
                      </a:cubicBezTo>
                      <a:cubicBezTo>
                        <a:pt x="187" y="36"/>
                        <a:pt x="188" y="36"/>
                        <a:pt x="189" y="36"/>
                      </a:cubicBezTo>
                      <a:cubicBezTo>
                        <a:pt x="197" y="39"/>
                        <a:pt x="197" y="39"/>
                        <a:pt x="197" y="39"/>
                      </a:cubicBezTo>
                      <a:cubicBezTo>
                        <a:pt x="201" y="41"/>
                        <a:pt x="204" y="46"/>
                        <a:pt x="202" y="50"/>
                      </a:cubicBezTo>
                      <a:close/>
                      <a:moveTo>
                        <a:pt x="253" y="61"/>
                      </a:moveTo>
                      <a:cubicBezTo>
                        <a:pt x="245" y="56"/>
                        <a:pt x="245" y="56"/>
                        <a:pt x="245" y="56"/>
                      </a:cubicBezTo>
                      <a:cubicBezTo>
                        <a:pt x="243" y="55"/>
                        <a:pt x="241" y="55"/>
                        <a:pt x="239" y="55"/>
                      </a:cubicBezTo>
                      <a:cubicBezTo>
                        <a:pt x="234" y="55"/>
                        <a:pt x="230" y="58"/>
                        <a:pt x="228" y="62"/>
                      </a:cubicBezTo>
                      <a:cubicBezTo>
                        <a:pt x="218" y="79"/>
                        <a:pt x="218" y="79"/>
                        <a:pt x="218" y="79"/>
                      </a:cubicBezTo>
                      <a:cubicBezTo>
                        <a:pt x="217" y="82"/>
                        <a:pt x="216" y="86"/>
                        <a:pt x="217" y="89"/>
                      </a:cubicBezTo>
                      <a:cubicBezTo>
                        <a:pt x="218" y="92"/>
                        <a:pt x="221" y="95"/>
                        <a:pt x="224" y="97"/>
                      </a:cubicBezTo>
                      <a:cubicBezTo>
                        <a:pt x="232" y="101"/>
                        <a:pt x="232" y="101"/>
                        <a:pt x="232" y="101"/>
                      </a:cubicBezTo>
                      <a:cubicBezTo>
                        <a:pt x="234" y="102"/>
                        <a:pt x="236" y="103"/>
                        <a:pt x="238" y="103"/>
                      </a:cubicBezTo>
                      <a:cubicBezTo>
                        <a:pt x="243" y="103"/>
                        <a:pt x="247" y="100"/>
                        <a:pt x="250" y="96"/>
                      </a:cubicBezTo>
                      <a:cubicBezTo>
                        <a:pt x="259" y="78"/>
                        <a:pt x="259" y="78"/>
                        <a:pt x="259" y="78"/>
                      </a:cubicBezTo>
                      <a:cubicBezTo>
                        <a:pt x="260" y="75"/>
                        <a:pt x="261" y="72"/>
                        <a:pt x="260" y="68"/>
                      </a:cubicBezTo>
                      <a:cubicBezTo>
                        <a:pt x="259" y="65"/>
                        <a:pt x="257" y="62"/>
                        <a:pt x="253" y="61"/>
                      </a:cubicBezTo>
                      <a:close/>
                      <a:moveTo>
                        <a:pt x="255" y="76"/>
                      </a:moveTo>
                      <a:cubicBezTo>
                        <a:pt x="245" y="94"/>
                        <a:pt x="245" y="94"/>
                        <a:pt x="245" y="94"/>
                      </a:cubicBezTo>
                      <a:cubicBezTo>
                        <a:pt x="243" y="97"/>
                        <a:pt x="238" y="99"/>
                        <a:pt x="234" y="97"/>
                      </a:cubicBezTo>
                      <a:cubicBezTo>
                        <a:pt x="226" y="93"/>
                        <a:pt x="226" y="93"/>
                        <a:pt x="226" y="93"/>
                      </a:cubicBezTo>
                      <a:cubicBezTo>
                        <a:pt x="224" y="92"/>
                        <a:pt x="223" y="90"/>
                        <a:pt x="222" y="88"/>
                      </a:cubicBezTo>
                      <a:cubicBezTo>
                        <a:pt x="221" y="86"/>
                        <a:pt x="222" y="83"/>
                        <a:pt x="223" y="81"/>
                      </a:cubicBezTo>
                      <a:cubicBezTo>
                        <a:pt x="232" y="64"/>
                        <a:pt x="232" y="64"/>
                        <a:pt x="232" y="64"/>
                      </a:cubicBezTo>
                      <a:cubicBezTo>
                        <a:pt x="233" y="61"/>
                        <a:pt x="236" y="60"/>
                        <a:pt x="239" y="60"/>
                      </a:cubicBezTo>
                      <a:cubicBezTo>
                        <a:pt x="241" y="60"/>
                        <a:pt x="242" y="60"/>
                        <a:pt x="243" y="61"/>
                      </a:cubicBezTo>
                      <a:cubicBezTo>
                        <a:pt x="251" y="65"/>
                        <a:pt x="251" y="65"/>
                        <a:pt x="251" y="65"/>
                      </a:cubicBezTo>
                      <a:cubicBezTo>
                        <a:pt x="253" y="66"/>
                        <a:pt x="255" y="68"/>
                        <a:pt x="255" y="70"/>
                      </a:cubicBezTo>
                      <a:cubicBezTo>
                        <a:pt x="256" y="72"/>
                        <a:pt x="256" y="74"/>
                        <a:pt x="255" y="76"/>
                      </a:cubicBezTo>
                      <a:close/>
                      <a:moveTo>
                        <a:pt x="310" y="101"/>
                      </a:moveTo>
                      <a:cubicBezTo>
                        <a:pt x="309" y="98"/>
                        <a:pt x="307" y="95"/>
                        <a:pt x="304" y="93"/>
                      </a:cubicBezTo>
                      <a:cubicBezTo>
                        <a:pt x="297" y="88"/>
                        <a:pt x="297" y="88"/>
                        <a:pt x="297" y="88"/>
                      </a:cubicBezTo>
                      <a:cubicBezTo>
                        <a:pt x="295" y="86"/>
                        <a:pt x="292" y="85"/>
                        <a:pt x="289" y="85"/>
                      </a:cubicBezTo>
                      <a:cubicBezTo>
                        <a:pt x="285" y="85"/>
                        <a:pt x="281" y="87"/>
                        <a:pt x="279" y="91"/>
                      </a:cubicBezTo>
                      <a:cubicBezTo>
                        <a:pt x="267" y="107"/>
                        <a:pt x="267" y="107"/>
                        <a:pt x="267" y="107"/>
                      </a:cubicBezTo>
                      <a:cubicBezTo>
                        <a:pt x="265" y="110"/>
                        <a:pt x="265" y="113"/>
                        <a:pt x="265" y="117"/>
                      </a:cubicBezTo>
                      <a:cubicBezTo>
                        <a:pt x="266" y="120"/>
                        <a:pt x="268" y="123"/>
                        <a:pt x="271" y="125"/>
                      </a:cubicBezTo>
                      <a:cubicBezTo>
                        <a:pt x="278" y="131"/>
                        <a:pt x="278" y="131"/>
                        <a:pt x="278" y="131"/>
                      </a:cubicBezTo>
                      <a:cubicBezTo>
                        <a:pt x="280" y="132"/>
                        <a:pt x="283" y="133"/>
                        <a:pt x="286" y="133"/>
                      </a:cubicBezTo>
                      <a:cubicBezTo>
                        <a:pt x="290" y="133"/>
                        <a:pt x="294" y="131"/>
                        <a:pt x="296" y="127"/>
                      </a:cubicBezTo>
                      <a:cubicBezTo>
                        <a:pt x="308" y="111"/>
                        <a:pt x="308" y="111"/>
                        <a:pt x="308" y="111"/>
                      </a:cubicBezTo>
                      <a:cubicBezTo>
                        <a:pt x="310" y="108"/>
                        <a:pt x="310" y="105"/>
                        <a:pt x="310" y="101"/>
                      </a:cubicBezTo>
                      <a:close/>
                      <a:moveTo>
                        <a:pt x="304" y="108"/>
                      </a:moveTo>
                      <a:cubicBezTo>
                        <a:pt x="292" y="125"/>
                        <a:pt x="292" y="125"/>
                        <a:pt x="292" y="125"/>
                      </a:cubicBezTo>
                      <a:cubicBezTo>
                        <a:pt x="290" y="128"/>
                        <a:pt x="285" y="129"/>
                        <a:pt x="281" y="127"/>
                      </a:cubicBezTo>
                      <a:cubicBezTo>
                        <a:pt x="273" y="121"/>
                        <a:pt x="273" y="121"/>
                        <a:pt x="273" y="121"/>
                      </a:cubicBezTo>
                      <a:cubicBezTo>
                        <a:pt x="272" y="120"/>
                        <a:pt x="270" y="118"/>
                        <a:pt x="270" y="116"/>
                      </a:cubicBezTo>
                      <a:cubicBezTo>
                        <a:pt x="270" y="114"/>
                        <a:pt x="270" y="112"/>
                        <a:pt x="271" y="110"/>
                      </a:cubicBezTo>
                      <a:cubicBezTo>
                        <a:pt x="283" y="94"/>
                        <a:pt x="283" y="94"/>
                        <a:pt x="283" y="94"/>
                      </a:cubicBezTo>
                      <a:cubicBezTo>
                        <a:pt x="284" y="91"/>
                        <a:pt x="287" y="90"/>
                        <a:pt x="289" y="90"/>
                      </a:cubicBezTo>
                      <a:cubicBezTo>
                        <a:pt x="291" y="90"/>
                        <a:pt x="293" y="91"/>
                        <a:pt x="294" y="92"/>
                      </a:cubicBezTo>
                      <a:cubicBezTo>
                        <a:pt x="302" y="97"/>
                        <a:pt x="302" y="97"/>
                        <a:pt x="302" y="97"/>
                      </a:cubicBezTo>
                      <a:cubicBezTo>
                        <a:pt x="303" y="98"/>
                        <a:pt x="305" y="100"/>
                        <a:pt x="305" y="102"/>
                      </a:cubicBezTo>
                      <a:cubicBezTo>
                        <a:pt x="305" y="104"/>
                        <a:pt x="305" y="107"/>
                        <a:pt x="304" y="108"/>
                      </a:cubicBezTo>
                      <a:close/>
                      <a:moveTo>
                        <a:pt x="355" y="140"/>
                      </a:moveTo>
                      <a:cubicBezTo>
                        <a:pt x="355" y="137"/>
                        <a:pt x="354" y="134"/>
                        <a:pt x="351" y="131"/>
                      </a:cubicBezTo>
                      <a:cubicBezTo>
                        <a:pt x="344" y="125"/>
                        <a:pt x="344" y="125"/>
                        <a:pt x="344" y="125"/>
                      </a:cubicBezTo>
                      <a:cubicBezTo>
                        <a:pt x="339" y="120"/>
                        <a:pt x="330" y="121"/>
                        <a:pt x="326" y="126"/>
                      </a:cubicBezTo>
                      <a:cubicBezTo>
                        <a:pt x="313" y="141"/>
                        <a:pt x="313" y="141"/>
                        <a:pt x="313" y="141"/>
                      </a:cubicBezTo>
                      <a:cubicBezTo>
                        <a:pt x="310" y="143"/>
                        <a:pt x="309" y="147"/>
                        <a:pt x="309" y="150"/>
                      </a:cubicBezTo>
                      <a:cubicBezTo>
                        <a:pt x="309" y="154"/>
                        <a:pt x="311" y="157"/>
                        <a:pt x="314" y="159"/>
                      </a:cubicBezTo>
                      <a:cubicBezTo>
                        <a:pt x="320" y="165"/>
                        <a:pt x="320" y="165"/>
                        <a:pt x="320" y="165"/>
                      </a:cubicBezTo>
                      <a:cubicBezTo>
                        <a:pt x="323" y="167"/>
                        <a:pt x="326" y="169"/>
                        <a:pt x="329" y="169"/>
                      </a:cubicBezTo>
                      <a:cubicBezTo>
                        <a:pt x="333" y="169"/>
                        <a:pt x="336" y="167"/>
                        <a:pt x="339" y="164"/>
                      </a:cubicBezTo>
                      <a:cubicBezTo>
                        <a:pt x="352" y="150"/>
                        <a:pt x="352" y="150"/>
                        <a:pt x="352" y="150"/>
                      </a:cubicBezTo>
                      <a:cubicBezTo>
                        <a:pt x="354" y="147"/>
                        <a:pt x="356" y="144"/>
                        <a:pt x="355" y="140"/>
                      </a:cubicBezTo>
                      <a:close/>
                      <a:moveTo>
                        <a:pt x="348" y="146"/>
                      </a:moveTo>
                      <a:cubicBezTo>
                        <a:pt x="335" y="161"/>
                        <a:pt x="335" y="161"/>
                        <a:pt x="335" y="161"/>
                      </a:cubicBezTo>
                      <a:cubicBezTo>
                        <a:pt x="332" y="164"/>
                        <a:pt x="327" y="165"/>
                        <a:pt x="324" y="162"/>
                      </a:cubicBezTo>
                      <a:cubicBezTo>
                        <a:pt x="317" y="156"/>
                        <a:pt x="317" y="156"/>
                        <a:pt x="317" y="156"/>
                      </a:cubicBezTo>
                      <a:cubicBezTo>
                        <a:pt x="315" y="154"/>
                        <a:pt x="314" y="152"/>
                        <a:pt x="314" y="150"/>
                      </a:cubicBezTo>
                      <a:cubicBezTo>
                        <a:pt x="314" y="148"/>
                        <a:pt x="315" y="146"/>
                        <a:pt x="316" y="144"/>
                      </a:cubicBezTo>
                      <a:cubicBezTo>
                        <a:pt x="329" y="129"/>
                        <a:pt x="329" y="129"/>
                        <a:pt x="329" y="129"/>
                      </a:cubicBezTo>
                      <a:cubicBezTo>
                        <a:pt x="331" y="128"/>
                        <a:pt x="333" y="127"/>
                        <a:pt x="335" y="127"/>
                      </a:cubicBezTo>
                      <a:cubicBezTo>
                        <a:pt x="338" y="127"/>
                        <a:pt x="339" y="127"/>
                        <a:pt x="341" y="129"/>
                      </a:cubicBezTo>
                      <a:cubicBezTo>
                        <a:pt x="348" y="135"/>
                        <a:pt x="348" y="135"/>
                        <a:pt x="348" y="135"/>
                      </a:cubicBezTo>
                      <a:cubicBezTo>
                        <a:pt x="349" y="136"/>
                        <a:pt x="350" y="138"/>
                        <a:pt x="351" y="141"/>
                      </a:cubicBezTo>
                      <a:cubicBezTo>
                        <a:pt x="351" y="143"/>
                        <a:pt x="350" y="145"/>
                        <a:pt x="348" y="146"/>
                      </a:cubicBezTo>
                      <a:close/>
                      <a:moveTo>
                        <a:pt x="396" y="184"/>
                      </a:moveTo>
                      <a:cubicBezTo>
                        <a:pt x="396" y="181"/>
                        <a:pt x="395" y="178"/>
                        <a:pt x="393" y="175"/>
                      </a:cubicBezTo>
                      <a:cubicBezTo>
                        <a:pt x="387" y="168"/>
                        <a:pt x="387" y="168"/>
                        <a:pt x="387" y="168"/>
                      </a:cubicBezTo>
                      <a:cubicBezTo>
                        <a:pt x="382" y="163"/>
                        <a:pt x="373" y="162"/>
                        <a:pt x="368" y="167"/>
                      </a:cubicBezTo>
                      <a:cubicBezTo>
                        <a:pt x="353" y="180"/>
                        <a:pt x="353" y="180"/>
                        <a:pt x="353" y="180"/>
                      </a:cubicBezTo>
                      <a:cubicBezTo>
                        <a:pt x="351" y="182"/>
                        <a:pt x="349" y="185"/>
                        <a:pt x="349" y="189"/>
                      </a:cubicBezTo>
                      <a:cubicBezTo>
                        <a:pt x="349" y="192"/>
                        <a:pt x="350" y="195"/>
                        <a:pt x="352" y="198"/>
                      </a:cubicBezTo>
                      <a:cubicBezTo>
                        <a:pt x="358" y="205"/>
                        <a:pt x="358" y="205"/>
                        <a:pt x="358" y="205"/>
                      </a:cubicBezTo>
                      <a:cubicBezTo>
                        <a:pt x="361" y="208"/>
                        <a:pt x="364" y="209"/>
                        <a:pt x="368" y="209"/>
                      </a:cubicBezTo>
                      <a:cubicBezTo>
                        <a:pt x="371" y="209"/>
                        <a:pt x="374" y="208"/>
                        <a:pt x="377" y="206"/>
                      </a:cubicBezTo>
                      <a:cubicBezTo>
                        <a:pt x="391" y="193"/>
                        <a:pt x="391" y="193"/>
                        <a:pt x="391" y="193"/>
                      </a:cubicBezTo>
                      <a:cubicBezTo>
                        <a:pt x="394" y="191"/>
                        <a:pt x="396" y="188"/>
                        <a:pt x="396" y="184"/>
                      </a:cubicBezTo>
                      <a:close/>
                      <a:moveTo>
                        <a:pt x="388" y="190"/>
                      </a:moveTo>
                      <a:cubicBezTo>
                        <a:pt x="373" y="203"/>
                        <a:pt x="373" y="203"/>
                        <a:pt x="373" y="203"/>
                      </a:cubicBezTo>
                      <a:cubicBezTo>
                        <a:pt x="370" y="206"/>
                        <a:pt x="365" y="205"/>
                        <a:pt x="362" y="202"/>
                      </a:cubicBezTo>
                      <a:cubicBezTo>
                        <a:pt x="356" y="195"/>
                        <a:pt x="356" y="195"/>
                        <a:pt x="356" y="195"/>
                      </a:cubicBezTo>
                      <a:cubicBezTo>
                        <a:pt x="354" y="193"/>
                        <a:pt x="354" y="191"/>
                        <a:pt x="354" y="189"/>
                      </a:cubicBezTo>
                      <a:cubicBezTo>
                        <a:pt x="354" y="187"/>
                        <a:pt x="355" y="185"/>
                        <a:pt x="357" y="183"/>
                      </a:cubicBezTo>
                      <a:cubicBezTo>
                        <a:pt x="371" y="170"/>
                        <a:pt x="371" y="170"/>
                        <a:pt x="371" y="170"/>
                      </a:cubicBezTo>
                      <a:cubicBezTo>
                        <a:pt x="373" y="169"/>
                        <a:pt x="375" y="168"/>
                        <a:pt x="377" y="168"/>
                      </a:cubicBezTo>
                      <a:cubicBezTo>
                        <a:pt x="379" y="168"/>
                        <a:pt x="381" y="169"/>
                        <a:pt x="383" y="171"/>
                      </a:cubicBezTo>
                      <a:cubicBezTo>
                        <a:pt x="389" y="178"/>
                        <a:pt x="389" y="178"/>
                        <a:pt x="389" y="178"/>
                      </a:cubicBezTo>
                      <a:cubicBezTo>
                        <a:pt x="391" y="180"/>
                        <a:pt x="391" y="182"/>
                        <a:pt x="391" y="184"/>
                      </a:cubicBezTo>
                      <a:cubicBezTo>
                        <a:pt x="391" y="186"/>
                        <a:pt x="390" y="188"/>
                        <a:pt x="388" y="190"/>
                      </a:cubicBezTo>
                      <a:close/>
                      <a:moveTo>
                        <a:pt x="431" y="233"/>
                      </a:moveTo>
                      <a:cubicBezTo>
                        <a:pt x="431" y="230"/>
                        <a:pt x="431" y="226"/>
                        <a:pt x="429" y="223"/>
                      </a:cubicBezTo>
                      <a:cubicBezTo>
                        <a:pt x="424" y="216"/>
                        <a:pt x="424" y="216"/>
                        <a:pt x="424" y="216"/>
                      </a:cubicBezTo>
                      <a:cubicBezTo>
                        <a:pt x="421" y="212"/>
                        <a:pt x="417" y="210"/>
                        <a:pt x="413" y="210"/>
                      </a:cubicBezTo>
                      <a:cubicBezTo>
                        <a:pt x="410" y="210"/>
                        <a:pt x="408" y="211"/>
                        <a:pt x="405" y="212"/>
                      </a:cubicBezTo>
                      <a:cubicBezTo>
                        <a:pt x="389" y="223"/>
                        <a:pt x="389" y="223"/>
                        <a:pt x="389" y="223"/>
                      </a:cubicBezTo>
                      <a:cubicBezTo>
                        <a:pt x="383" y="227"/>
                        <a:pt x="382" y="235"/>
                        <a:pt x="386" y="241"/>
                      </a:cubicBezTo>
                      <a:cubicBezTo>
                        <a:pt x="391" y="249"/>
                        <a:pt x="391" y="249"/>
                        <a:pt x="391" y="249"/>
                      </a:cubicBezTo>
                      <a:cubicBezTo>
                        <a:pt x="393" y="253"/>
                        <a:pt x="397" y="255"/>
                        <a:pt x="402" y="255"/>
                      </a:cubicBezTo>
                      <a:cubicBezTo>
                        <a:pt x="404" y="255"/>
                        <a:pt x="407" y="254"/>
                        <a:pt x="409" y="252"/>
                      </a:cubicBezTo>
                      <a:cubicBezTo>
                        <a:pt x="425" y="241"/>
                        <a:pt x="425" y="241"/>
                        <a:pt x="425" y="241"/>
                      </a:cubicBezTo>
                      <a:cubicBezTo>
                        <a:pt x="428" y="239"/>
                        <a:pt x="430" y="237"/>
                        <a:pt x="431" y="233"/>
                      </a:cubicBezTo>
                      <a:close/>
                      <a:moveTo>
                        <a:pt x="423" y="237"/>
                      </a:moveTo>
                      <a:cubicBezTo>
                        <a:pt x="406" y="248"/>
                        <a:pt x="406" y="248"/>
                        <a:pt x="406" y="248"/>
                      </a:cubicBezTo>
                      <a:cubicBezTo>
                        <a:pt x="403" y="251"/>
                        <a:pt x="397" y="250"/>
                        <a:pt x="395" y="246"/>
                      </a:cubicBezTo>
                      <a:cubicBezTo>
                        <a:pt x="390" y="239"/>
                        <a:pt x="390" y="239"/>
                        <a:pt x="390" y="239"/>
                      </a:cubicBezTo>
                      <a:cubicBezTo>
                        <a:pt x="387" y="235"/>
                        <a:pt x="388" y="230"/>
                        <a:pt x="392" y="227"/>
                      </a:cubicBezTo>
                      <a:cubicBezTo>
                        <a:pt x="408" y="216"/>
                        <a:pt x="408" y="216"/>
                        <a:pt x="408" y="216"/>
                      </a:cubicBezTo>
                      <a:cubicBezTo>
                        <a:pt x="410" y="215"/>
                        <a:pt x="411" y="215"/>
                        <a:pt x="413" y="215"/>
                      </a:cubicBezTo>
                      <a:cubicBezTo>
                        <a:pt x="415" y="215"/>
                        <a:pt x="418" y="216"/>
                        <a:pt x="420" y="218"/>
                      </a:cubicBezTo>
                      <a:cubicBezTo>
                        <a:pt x="425" y="226"/>
                        <a:pt x="425" y="226"/>
                        <a:pt x="425" y="226"/>
                      </a:cubicBezTo>
                      <a:cubicBezTo>
                        <a:pt x="426" y="228"/>
                        <a:pt x="426" y="230"/>
                        <a:pt x="426" y="232"/>
                      </a:cubicBezTo>
                      <a:cubicBezTo>
                        <a:pt x="426" y="234"/>
                        <a:pt x="424" y="236"/>
                        <a:pt x="423" y="237"/>
                      </a:cubicBezTo>
                      <a:close/>
                      <a:moveTo>
                        <a:pt x="453" y="293"/>
                      </a:moveTo>
                      <a:cubicBezTo>
                        <a:pt x="456" y="292"/>
                        <a:pt x="458" y="289"/>
                        <a:pt x="459" y="286"/>
                      </a:cubicBezTo>
                      <a:cubicBezTo>
                        <a:pt x="460" y="282"/>
                        <a:pt x="460" y="279"/>
                        <a:pt x="459" y="276"/>
                      </a:cubicBezTo>
                      <a:cubicBezTo>
                        <a:pt x="454" y="267"/>
                        <a:pt x="454" y="267"/>
                        <a:pt x="454" y="267"/>
                      </a:cubicBezTo>
                      <a:cubicBezTo>
                        <a:pt x="452" y="263"/>
                        <a:pt x="448" y="260"/>
                        <a:pt x="443" y="260"/>
                      </a:cubicBezTo>
                      <a:cubicBezTo>
                        <a:pt x="441" y="260"/>
                        <a:pt x="439" y="261"/>
                        <a:pt x="437" y="262"/>
                      </a:cubicBezTo>
                      <a:cubicBezTo>
                        <a:pt x="419" y="271"/>
                        <a:pt x="419" y="271"/>
                        <a:pt x="419" y="271"/>
                      </a:cubicBezTo>
                      <a:cubicBezTo>
                        <a:pt x="416" y="272"/>
                        <a:pt x="414" y="275"/>
                        <a:pt x="413" y="278"/>
                      </a:cubicBezTo>
                      <a:cubicBezTo>
                        <a:pt x="412" y="282"/>
                        <a:pt x="412" y="285"/>
                        <a:pt x="414" y="288"/>
                      </a:cubicBezTo>
                      <a:cubicBezTo>
                        <a:pt x="418" y="297"/>
                        <a:pt x="418" y="297"/>
                        <a:pt x="418" y="297"/>
                      </a:cubicBezTo>
                      <a:cubicBezTo>
                        <a:pt x="420" y="301"/>
                        <a:pt x="424" y="304"/>
                        <a:pt x="429" y="304"/>
                      </a:cubicBezTo>
                      <a:cubicBezTo>
                        <a:pt x="431" y="304"/>
                        <a:pt x="434" y="303"/>
                        <a:pt x="435" y="302"/>
                      </a:cubicBezTo>
                      <a:lnTo>
                        <a:pt x="453" y="293"/>
                      </a:lnTo>
                      <a:close/>
                      <a:moveTo>
                        <a:pt x="422" y="294"/>
                      </a:moveTo>
                      <a:cubicBezTo>
                        <a:pt x="418" y="286"/>
                        <a:pt x="418" y="286"/>
                        <a:pt x="418" y="286"/>
                      </a:cubicBezTo>
                      <a:cubicBezTo>
                        <a:pt x="417" y="284"/>
                        <a:pt x="417" y="282"/>
                        <a:pt x="417" y="280"/>
                      </a:cubicBezTo>
                      <a:cubicBezTo>
                        <a:pt x="418" y="278"/>
                        <a:pt x="420" y="276"/>
                        <a:pt x="421" y="275"/>
                      </a:cubicBezTo>
                      <a:cubicBezTo>
                        <a:pt x="439" y="266"/>
                        <a:pt x="439" y="266"/>
                        <a:pt x="439" y="266"/>
                      </a:cubicBezTo>
                      <a:cubicBezTo>
                        <a:pt x="440" y="265"/>
                        <a:pt x="441" y="265"/>
                        <a:pt x="443" y="265"/>
                      </a:cubicBezTo>
                      <a:cubicBezTo>
                        <a:pt x="446" y="265"/>
                        <a:pt x="449" y="267"/>
                        <a:pt x="450" y="270"/>
                      </a:cubicBezTo>
                      <a:cubicBezTo>
                        <a:pt x="454" y="278"/>
                        <a:pt x="454" y="278"/>
                        <a:pt x="454" y="278"/>
                      </a:cubicBezTo>
                      <a:cubicBezTo>
                        <a:pt x="455" y="280"/>
                        <a:pt x="455" y="282"/>
                        <a:pt x="455" y="284"/>
                      </a:cubicBezTo>
                      <a:cubicBezTo>
                        <a:pt x="454" y="286"/>
                        <a:pt x="453" y="288"/>
                        <a:pt x="451" y="289"/>
                      </a:cubicBezTo>
                      <a:cubicBezTo>
                        <a:pt x="433" y="298"/>
                        <a:pt x="433" y="298"/>
                        <a:pt x="433" y="298"/>
                      </a:cubicBezTo>
                      <a:cubicBezTo>
                        <a:pt x="429" y="300"/>
                        <a:pt x="424" y="298"/>
                        <a:pt x="422" y="294"/>
                      </a:cubicBezTo>
                      <a:close/>
                      <a:moveTo>
                        <a:pt x="474" y="348"/>
                      </a:moveTo>
                      <a:cubicBezTo>
                        <a:pt x="477" y="347"/>
                        <a:pt x="480" y="345"/>
                        <a:pt x="481" y="341"/>
                      </a:cubicBezTo>
                      <a:cubicBezTo>
                        <a:pt x="483" y="338"/>
                        <a:pt x="483" y="335"/>
                        <a:pt x="482" y="331"/>
                      </a:cubicBezTo>
                      <a:cubicBezTo>
                        <a:pt x="479" y="323"/>
                        <a:pt x="479" y="323"/>
                        <a:pt x="479" y="323"/>
                      </a:cubicBezTo>
                      <a:cubicBezTo>
                        <a:pt x="477" y="318"/>
                        <a:pt x="472" y="314"/>
                        <a:pt x="466" y="314"/>
                      </a:cubicBezTo>
                      <a:cubicBezTo>
                        <a:pt x="465" y="314"/>
                        <a:pt x="463" y="314"/>
                        <a:pt x="462" y="315"/>
                      </a:cubicBezTo>
                      <a:cubicBezTo>
                        <a:pt x="443" y="322"/>
                        <a:pt x="443" y="322"/>
                        <a:pt x="443" y="322"/>
                      </a:cubicBezTo>
                      <a:cubicBezTo>
                        <a:pt x="440" y="323"/>
                        <a:pt x="438" y="325"/>
                        <a:pt x="436" y="328"/>
                      </a:cubicBezTo>
                      <a:cubicBezTo>
                        <a:pt x="435" y="332"/>
                        <a:pt x="434" y="335"/>
                        <a:pt x="436" y="338"/>
                      </a:cubicBezTo>
                      <a:cubicBezTo>
                        <a:pt x="439" y="347"/>
                        <a:pt x="439" y="347"/>
                        <a:pt x="439" y="347"/>
                      </a:cubicBezTo>
                      <a:cubicBezTo>
                        <a:pt x="441" y="352"/>
                        <a:pt x="446" y="356"/>
                        <a:pt x="451" y="356"/>
                      </a:cubicBezTo>
                      <a:cubicBezTo>
                        <a:pt x="453" y="356"/>
                        <a:pt x="454" y="355"/>
                        <a:pt x="456" y="355"/>
                      </a:cubicBezTo>
                      <a:lnTo>
                        <a:pt x="474" y="348"/>
                      </a:lnTo>
                      <a:close/>
                      <a:moveTo>
                        <a:pt x="443" y="345"/>
                      </a:moveTo>
                      <a:cubicBezTo>
                        <a:pt x="440" y="337"/>
                        <a:pt x="440" y="337"/>
                        <a:pt x="440" y="337"/>
                      </a:cubicBezTo>
                      <a:cubicBezTo>
                        <a:pt x="439" y="335"/>
                        <a:pt x="439" y="332"/>
                        <a:pt x="440" y="330"/>
                      </a:cubicBezTo>
                      <a:cubicBezTo>
                        <a:pt x="441" y="328"/>
                        <a:pt x="443" y="327"/>
                        <a:pt x="445" y="326"/>
                      </a:cubicBezTo>
                      <a:cubicBezTo>
                        <a:pt x="464" y="319"/>
                        <a:pt x="464" y="319"/>
                        <a:pt x="464" y="319"/>
                      </a:cubicBezTo>
                      <a:cubicBezTo>
                        <a:pt x="464" y="319"/>
                        <a:pt x="465" y="319"/>
                        <a:pt x="466" y="319"/>
                      </a:cubicBezTo>
                      <a:cubicBezTo>
                        <a:pt x="470" y="319"/>
                        <a:pt x="473" y="321"/>
                        <a:pt x="474" y="324"/>
                      </a:cubicBezTo>
                      <a:cubicBezTo>
                        <a:pt x="477" y="333"/>
                        <a:pt x="477" y="333"/>
                        <a:pt x="477" y="333"/>
                      </a:cubicBezTo>
                      <a:cubicBezTo>
                        <a:pt x="478" y="335"/>
                        <a:pt x="478" y="337"/>
                        <a:pt x="477" y="339"/>
                      </a:cubicBezTo>
                      <a:cubicBezTo>
                        <a:pt x="476" y="341"/>
                        <a:pt x="474" y="343"/>
                        <a:pt x="472" y="344"/>
                      </a:cubicBezTo>
                      <a:cubicBezTo>
                        <a:pt x="454" y="350"/>
                        <a:pt x="454" y="350"/>
                        <a:pt x="454" y="350"/>
                      </a:cubicBezTo>
                      <a:cubicBezTo>
                        <a:pt x="450" y="352"/>
                        <a:pt x="445" y="350"/>
                        <a:pt x="443" y="345"/>
                      </a:cubicBezTo>
                      <a:close/>
                      <a:moveTo>
                        <a:pt x="469" y="410"/>
                      </a:moveTo>
                      <a:cubicBezTo>
                        <a:pt x="488" y="405"/>
                        <a:pt x="488" y="405"/>
                        <a:pt x="488" y="405"/>
                      </a:cubicBezTo>
                      <a:cubicBezTo>
                        <a:pt x="492" y="404"/>
                        <a:pt x="495" y="402"/>
                        <a:pt x="496" y="399"/>
                      </a:cubicBezTo>
                      <a:cubicBezTo>
                        <a:pt x="498" y="396"/>
                        <a:pt x="499" y="393"/>
                        <a:pt x="498" y="390"/>
                      </a:cubicBezTo>
                      <a:cubicBezTo>
                        <a:pt x="496" y="380"/>
                        <a:pt x="496" y="380"/>
                        <a:pt x="496" y="380"/>
                      </a:cubicBezTo>
                      <a:cubicBezTo>
                        <a:pt x="495" y="375"/>
                        <a:pt x="489" y="370"/>
                        <a:pt x="483" y="370"/>
                      </a:cubicBezTo>
                      <a:cubicBezTo>
                        <a:pt x="482" y="370"/>
                        <a:pt x="481" y="370"/>
                        <a:pt x="480" y="371"/>
                      </a:cubicBezTo>
                      <a:cubicBezTo>
                        <a:pt x="461" y="375"/>
                        <a:pt x="461" y="375"/>
                        <a:pt x="461" y="375"/>
                      </a:cubicBezTo>
                      <a:cubicBezTo>
                        <a:pt x="458" y="376"/>
                        <a:pt x="455" y="378"/>
                        <a:pt x="453" y="381"/>
                      </a:cubicBezTo>
                      <a:cubicBezTo>
                        <a:pt x="451" y="384"/>
                        <a:pt x="451" y="387"/>
                        <a:pt x="451" y="391"/>
                      </a:cubicBezTo>
                      <a:cubicBezTo>
                        <a:pt x="453" y="400"/>
                        <a:pt x="453" y="400"/>
                        <a:pt x="453" y="400"/>
                      </a:cubicBezTo>
                      <a:cubicBezTo>
                        <a:pt x="455" y="406"/>
                        <a:pt x="460" y="410"/>
                        <a:pt x="466" y="410"/>
                      </a:cubicBezTo>
                      <a:cubicBezTo>
                        <a:pt x="467" y="410"/>
                        <a:pt x="468" y="410"/>
                        <a:pt x="469" y="410"/>
                      </a:cubicBezTo>
                      <a:close/>
                      <a:moveTo>
                        <a:pt x="458" y="399"/>
                      </a:moveTo>
                      <a:cubicBezTo>
                        <a:pt x="456" y="390"/>
                        <a:pt x="456" y="390"/>
                        <a:pt x="456" y="390"/>
                      </a:cubicBezTo>
                      <a:cubicBezTo>
                        <a:pt x="456" y="388"/>
                        <a:pt x="456" y="385"/>
                        <a:pt x="457" y="383"/>
                      </a:cubicBezTo>
                      <a:cubicBezTo>
                        <a:pt x="458" y="382"/>
                        <a:pt x="460" y="380"/>
                        <a:pt x="462" y="380"/>
                      </a:cubicBezTo>
                      <a:cubicBezTo>
                        <a:pt x="481" y="375"/>
                        <a:pt x="481" y="375"/>
                        <a:pt x="481" y="375"/>
                      </a:cubicBezTo>
                      <a:cubicBezTo>
                        <a:pt x="482" y="375"/>
                        <a:pt x="483" y="375"/>
                        <a:pt x="483" y="375"/>
                      </a:cubicBezTo>
                      <a:cubicBezTo>
                        <a:pt x="487" y="375"/>
                        <a:pt x="490" y="378"/>
                        <a:pt x="491" y="382"/>
                      </a:cubicBezTo>
                      <a:cubicBezTo>
                        <a:pt x="493" y="391"/>
                        <a:pt x="493" y="391"/>
                        <a:pt x="493" y="391"/>
                      </a:cubicBezTo>
                      <a:cubicBezTo>
                        <a:pt x="494" y="393"/>
                        <a:pt x="494" y="395"/>
                        <a:pt x="492" y="397"/>
                      </a:cubicBezTo>
                      <a:cubicBezTo>
                        <a:pt x="491" y="399"/>
                        <a:pt x="489" y="400"/>
                        <a:pt x="487" y="400"/>
                      </a:cubicBezTo>
                      <a:cubicBezTo>
                        <a:pt x="468" y="405"/>
                        <a:pt x="468" y="405"/>
                        <a:pt x="468" y="405"/>
                      </a:cubicBezTo>
                      <a:cubicBezTo>
                        <a:pt x="464" y="406"/>
                        <a:pt x="459" y="403"/>
                        <a:pt x="458" y="399"/>
                      </a:cubicBezTo>
                      <a:close/>
                      <a:moveTo>
                        <a:pt x="492" y="428"/>
                      </a:moveTo>
                      <a:cubicBezTo>
                        <a:pt x="472" y="430"/>
                        <a:pt x="472" y="430"/>
                        <a:pt x="472" y="430"/>
                      </a:cubicBezTo>
                      <a:cubicBezTo>
                        <a:pt x="469" y="431"/>
                        <a:pt x="466" y="432"/>
                        <a:pt x="464" y="435"/>
                      </a:cubicBezTo>
                      <a:cubicBezTo>
                        <a:pt x="461" y="438"/>
                        <a:pt x="460" y="441"/>
                        <a:pt x="461" y="445"/>
                      </a:cubicBezTo>
                      <a:cubicBezTo>
                        <a:pt x="462" y="454"/>
                        <a:pt x="462" y="454"/>
                        <a:pt x="462" y="454"/>
                      </a:cubicBezTo>
                      <a:cubicBezTo>
                        <a:pt x="462" y="461"/>
                        <a:pt x="468" y="466"/>
                        <a:pt x="475" y="466"/>
                      </a:cubicBezTo>
                      <a:cubicBezTo>
                        <a:pt x="475" y="466"/>
                        <a:pt x="476" y="466"/>
                        <a:pt x="476" y="466"/>
                      </a:cubicBezTo>
                      <a:cubicBezTo>
                        <a:pt x="496" y="463"/>
                        <a:pt x="496" y="463"/>
                        <a:pt x="496" y="463"/>
                      </a:cubicBezTo>
                      <a:cubicBezTo>
                        <a:pt x="499" y="463"/>
                        <a:pt x="502" y="461"/>
                        <a:pt x="504" y="459"/>
                      </a:cubicBezTo>
                      <a:cubicBezTo>
                        <a:pt x="507" y="456"/>
                        <a:pt x="508" y="453"/>
                        <a:pt x="507" y="449"/>
                      </a:cubicBezTo>
                      <a:cubicBezTo>
                        <a:pt x="506" y="440"/>
                        <a:pt x="506" y="440"/>
                        <a:pt x="506" y="440"/>
                      </a:cubicBezTo>
                      <a:cubicBezTo>
                        <a:pt x="505" y="433"/>
                        <a:pt x="499" y="428"/>
                        <a:pt x="492" y="428"/>
                      </a:cubicBezTo>
                      <a:close/>
                      <a:moveTo>
                        <a:pt x="501" y="440"/>
                      </a:moveTo>
                      <a:cubicBezTo>
                        <a:pt x="502" y="450"/>
                        <a:pt x="502" y="450"/>
                        <a:pt x="502" y="450"/>
                      </a:cubicBezTo>
                      <a:cubicBezTo>
                        <a:pt x="503" y="452"/>
                        <a:pt x="502" y="454"/>
                        <a:pt x="501" y="456"/>
                      </a:cubicBezTo>
                      <a:cubicBezTo>
                        <a:pt x="499" y="457"/>
                        <a:pt x="497" y="458"/>
                        <a:pt x="495" y="459"/>
                      </a:cubicBezTo>
                      <a:cubicBezTo>
                        <a:pt x="475" y="461"/>
                        <a:pt x="475" y="461"/>
                        <a:pt x="475" y="461"/>
                      </a:cubicBezTo>
                      <a:cubicBezTo>
                        <a:pt x="471" y="461"/>
                        <a:pt x="467" y="458"/>
                        <a:pt x="466" y="453"/>
                      </a:cubicBezTo>
                      <a:cubicBezTo>
                        <a:pt x="465" y="444"/>
                        <a:pt x="465" y="444"/>
                        <a:pt x="465" y="444"/>
                      </a:cubicBezTo>
                      <a:cubicBezTo>
                        <a:pt x="465" y="442"/>
                        <a:pt x="466" y="440"/>
                        <a:pt x="467" y="438"/>
                      </a:cubicBezTo>
                      <a:cubicBezTo>
                        <a:pt x="469" y="436"/>
                        <a:pt x="471" y="435"/>
                        <a:pt x="473" y="435"/>
                      </a:cubicBezTo>
                      <a:cubicBezTo>
                        <a:pt x="492" y="433"/>
                        <a:pt x="492" y="433"/>
                        <a:pt x="492" y="433"/>
                      </a:cubicBezTo>
                      <a:cubicBezTo>
                        <a:pt x="493" y="433"/>
                        <a:pt x="493" y="433"/>
                        <a:pt x="493" y="433"/>
                      </a:cubicBezTo>
                      <a:cubicBezTo>
                        <a:pt x="497" y="433"/>
                        <a:pt x="501" y="436"/>
                        <a:pt x="501" y="440"/>
                      </a:cubicBezTo>
                      <a:close/>
                      <a:moveTo>
                        <a:pt x="505" y="491"/>
                      </a:moveTo>
                      <a:cubicBezTo>
                        <a:pt x="503" y="488"/>
                        <a:pt x="500" y="487"/>
                        <a:pt x="496" y="487"/>
                      </a:cubicBezTo>
                      <a:cubicBezTo>
                        <a:pt x="476" y="487"/>
                        <a:pt x="476" y="487"/>
                        <a:pt x="476" y="487"/>
                      </a:cubicBezTo>
                      <a:cubicBezTo>
                        <a:pt x="469" y="487"/>
                        <a:pt x="463" y="492"/>
                        <a:pt x="463" y="499"/>
                      </a:cubicBezTo>
                      <a:cubicBezTo>
                        <a:pt x="463" y="509"/>
                        <a:pt x="463" y="509"/>
                        <a:pt x="463" y="509"/>
                      </a:cubicBezTo>
                      <a:cubicBezTo>
                        <a:pt x="463" y="516"/>
                        <a:pt x="469" y="522"/>
                        <a:pt x="476" y="522"/>
                      </a:cubicBezTo>
                      <a:cubicBezTo>
                        <a:pt x="496" y="522"/>
                        <a:pt x="496" y="522"/>
                        <a:pt x="496" y="522"/>
                      </a:cubicBezTo>
                      <a:cubicBezTo>
                        <a:pt x="496" y="522"/>
                        <a:pt x="496" y="522"/>
                        <a:pt x="496" y="522"/>
                      </a:cubicBezTo>
                      <a:cubicBezTo>
                        <a:pt x="503" y="522"/>
                        <a:pt x="509" y="517"/>
                        <a:pt x="509" y="509"/>
                      </a:cubicBezTo>
                      <a:cubicBezTo>
                        <a:pt x="509" y="500"/>
                        <a:pt x="509" y="500"/>
                        <a:pt x="509" y="500"/>
                      </a:cubicBezTo>
                      <a:cubicBezTo>
                        <a:pt x="509" y="497"/>
                        <a:pt x="508" y="493"/>
                        <a:pt x="505" y="491"/>
                      </a:cubicBezTo>
                      <a:close/>
                      <a:moveTo>
                        <a:pt x="504" y="509"/>
                      </a:moveTo>
                      <a:cubicBezTo>
                        <a:pt x="504" y="514"/>
                        <a:pt x="500" y="517"/>
                        <a:pt x="496" y="517"/>
                      </a:cubicBezTo>
                      <a:cubicBezTo>
                        <a:pt x="496" y="520"/>
                        <a:pt x="496" y="520"/>
                        <a:pt x="496" y="520"/>
                      </a:cubicBezTo>
                      <a:cubicBezTo>
                        <a:pt x="496" y="517"/>
                        <a:pt x="496" y="517"/>
                        <a:pt x="496" y="517"/>
                      </a:cubicBezTo>
                      <a:cubicBezTo>
                        <a:pt x="476" y="517"/>
                        <a:pt x="476" y="517"/>
                        <a:pt x="476" y="517"/>
                      </a:cubicBezTo>
                      <a:cubicBezTo>
                        <a:pt x="471" y="517"/>
                        <a:pt x="468" y="513"/>
                        <a:pt x="468" y="509"/>
                      </a:cubicBezTo>
                      <a:cubicBezTo>
                        <a:pt x="468" y="499"/>
                        <a:pt x="468" y="499"/>
                        <a:pt x="468" y="499"/>
                      </a:cubicBezTo>
                      <a:cubicBezTo>
                        <a:pt x="468" y="495"/>
                        <a:pt x="472" y="491"/>
                        <a:pt x="476" y="491"/>
                      </a:cubicBezTo>
                      <a:cubicBezTo>
                        <a:pt x="496" y="492"/>
                        <a:pt x="496" y="492"/>
                        <a:pt x="496" y="492"/>
                      </a:cubicBezTo>
                      <a:cubicBezTo>
                        <a:pt x="498" y="492"/>
                        <a:pt x="500" y="493"/>
                        <a:pt x="502" y="494"/>
                      </a:cubicBezTo>
                      <a:cubicBezTo>
                        <a:pt x="504" y="496"/>
                        <a:pt x="504" y="498"/>
                        <a:pt x="504" y="500"/>
                      </a:cubicBezTo>
                      <a:lnTo>
                        <a:pt x="504" y="509"/>
                      </a:lnTo>
                      <a:close/>
                      <a:moveTo>
                        <a:pt x="493" y="546"/>
                      </a:moveTo>
                      <a:cubicBezTo>
                        <a:pt x="474" y="543"/>
                        <a:pt x="474" y="543"/>
                        <a:pt x="474" y="543"/>
                      </a:cubicBezTo>
                      <a:cubicBezTo>
                        <a:pt x="467" y="542"/>
                        <a:pt x="460" y="547"/>
                        <a:pt x="459" y="554"/>
                      </a:cubicBezTo>
                      <a:cubicBezTo>
                        <a:pt x="458" y="563"/>
                        <a:pt x="458" y="563"/>
                        <a:pt x="458" y="563"/>
                      </a:cubicBezTo>
                      <a:cubicBezTo>
                        <a:pt x="457" y="570"/>
                        <a:pt x="462" y="577"/>
                        <a:pt x="469" y="578"/>
                      </a:cubicBezTo>
                      <a:cubicBezTo>
                        <a:pt x="489" y="581"/>
                        <a:pt x="489" y="581"/>
                        <a:pt x="489" y="581"/>
                      </a:cubicBezTo>
                      <a:cubicBezTo>
                        <a:pt x="489" y="581"/>
                        <a:pt x="490" y="581"/>
                        <a:pt x="490" y="581"/>
                      </a:cubicBezTo>
                      <a:cubicBezTo>
                        <a:pt x="497" y="581"/>
                        <a:pt x="502" y="576"/>
                        <a:pt x="503" y="570"/>
                      </a:cubicBezTo>
                      <a:cubicBezTo>
                        <a:pt x="505" y="560"/>
                        <a:pt x="505" y="560"/>
                        <a:pt x="505" y="560"/>
                      </a:cubicBezTo>
                      <a:cubicBezTo>
                        <a:pt x="505" y="557"/>
                        <a:pt x="504" y="553"/>
                        <a:pt x="502" y="551"/>
                      </a:cubicBezTo>
                      <a:cubicBezTo>
                        <a:pt x="500" y="548"/>
                        <a:pt x="497" y="546"/>
                        <a:pt x="493" y="546"/>
                      </a:cubicBezTo>
                      <a:close/>
                      <a:moveTo>
                        <a:pt x="500" y="560"/>
                      </a:moveTo>
                      <a:cubicBezTo>
                        <a:pt x="499" y="569"/>
                        <a:pt x="499" y="569"/>
                        <a:pt x="499" y="569"/>
                      </a:cubicBezTo>
                      <a:cubicBezTo>
                        <a:pt x="498" y="573"/>
                        <a:pt x="494" y="577"/>
                        <a:pt x="489" y="576"/>
                      </a:cubicBezTo>
                      <a:cubicBezTo>
                        <a:pt x="470" y="573"/>
                        <a:pt x="470" y="573"/>
                        <a:pt x="470" y="573"/>
                      </a:cubicBezTo>
                      <a:cubicBezTo>
                        <a:pt x="465" y="572"/>
                        <a:pt x="462" y="568"/>
                        <a:pt x="463" y="564"/>
                      </a:cubicBezTo>
                      <a:cubicBezTo>
                        <a:pt x="464" y="555"/>
                        <a:pt x="464" y="555"/>
                        <a:pt x="464" y="555"/>
                      </a:cubicBezTo>
                      <a:cubicBezTo>
                        <a:pt x="465" y="551"/>
                        <a:pt x="468" y="548"/>
                        <a:pt x="472" y="548"/>
                      </a:cubicBezTo>
                      <a:cubicBezTo>
                        <a:pt x="473" y="548"/>
                        <a:pt x="473" y="548"/>
                        <a:pt x="473" y="548"/>
                      </a:cubicBezTo>
                      <a:cubicBezTo>
                        <a:pt x="493" y="550"/>
                        <a:pt x="493" y="550"/>
                        <a:pt x="493" y="550"/>
                      </a:cubicBezTo>
                      <a:cubicBezTo>
                        <a:pt x="495" y="551"/>
                        <a:pt x="497" y="552"/>
                        <a:pt x="498" y="554"/>
                      </a:cubicBezTo>
                      <a:cubicBezTo>
                        <a:pt x="500" y="555"/>
                        <a:pt x="500" y="557"/>
                        <a:pt x="500" y="5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44" name="Freeform 179"/>
                <p:cNvSpPr>
                  <a:spLocks noEditPoints="1"/>
                </p:cNvSpPr>
                <p:nvPr/>
              </p:nvSpPr>
              <p:spPr bwMode="auto">
                <a:xfrm>
                  <a:off x="1926012" y="3454196"/>
                  <a:ext cx="1366562" cy="460616"/>
                </a:xfrm>
                <a:custGeom>
                  <a:avLst/>
                  <a:gdLst>
                    <a:gd name="T0" fmla="*/ 536 w 567"/>
                    <a:gd name="T1" fmla="*/ 129 h 191"/>
                    <a:gd name="T2" fmla="*/ 566 w 567"/>
                    <a:gd name="T3" fmla="*/ 147 h 191"/>
                    <a:gd name="T4" fmla="*/ 541 w 567"/>
                    <a:gd name="T5" fmla="*/ 136 h 191"/>
                    <a:gd name="T6" fmla="*/ 561 w 567"/>
                    <a:gd name="T7" fmla="*/ 139 h 191"/>
                    <a:gd name="T8" fmla="*/ 498 w 567"/>
                    <a:gd name="T9" fmla="*/ 142 h 191"/>
                    <a:gd name="T10" fmla="*/ 526 w 567"/>
                    <a:gd name="T11" fmla="*/ 162 h 191"/>
                    <a:gd name="T12" fmla="*/ 505 w 567"/>
                    <a:gd name="T13" fmla="*/ 160 h 191"/>
                    <a:gd name="T14" fmla="*/ 519 w 567"/>
                    <a:gd name="T15" fmla="*/ 144 h 191"/>
                    <a:gd name="T16" fmla="*/ 459 w 567"/>
                    <a:gd name="T17" fmla="*/ 151 h 191"/>
                    <a:gd name="T18" fmla="*/ 485 w 567"/>
                    <a:gd name="T19" fmla="*/ 174 h 191"/>
                    <a:gd name="T20" fmla="*/ 464 w 567"/>
                    <a:gd name="T21" fmla="*/ 170 h 191"/>
                    <a:gd name="T22" fmla="*/ 479 w 567"/>
                    <a:gd name="T23" fmla="*/ 155 h 191"/>
                    <a:gd name="T24" fmla="*/ 419 w 567"/>
                    <a:gd name="T25" fmla="*/ 157 h 191"/>
                    <a:gd name="T26" fmla="*/ 443 w 567"/>
                    <a:gd name="T27" fmla="*/ 182 h 191"/>
                    <a:gd name="T28" fmla="*/ 423 w 567"/>
                    <a:gd name="T29" fmla="*/ 176 h 191"/>
                    <a:gd name="T30" fmla="*/ 439 w 567"/>
                    <a:gd name="T31" fmla="*/ 163 h 191"/>
                    <a:gd name="T32" fmla="*/ 376 w 567"/>
                    <a:gd name="T33" fmla="*/ 168 h 191"/>
                    <a:gd name="T34" fmla="*/ 403 w 567"/>
                    <a:gd name="T35" fmla="*/ 167 h 191"/>
                    <a:gd name="T36" fmla="*/ 380 w 567"/>
                    <a:gd name="T37" fmla="*/ 168 h 191"/>
                    <a:gd name="T38" fmla="*/ 397 w 567"/>
                    <a:gd name="T39" fmla="*/ 183 h 191"/>
                    <a:gd name="T40" fmla="*/ 349 w 567"/>
                    <a:gd name="T41" fmla="*/ 191 h 191"/>
                    <a:gd name="T42" fmla="*/ 346 w 567"/>
                    <a:gd name="T43" fmla="*/ 186 h 191"/>
                    <a:gd name="T44" fmla="*/ 357 w 567"/>
                    <a:gd name="T45" fmla="*/ 168 h 191"/>
                    <a:gd name="T46" fmla="*/ 303 w 567"/>
                    <a:gd name="T47" fmla="*/ 187 h 191"/>
                    <a:gd name="T48" fmla="*/ 316 w 567"/>
                    <a:gd name="T49" fmla="*/ 165 h 191"/>
                    <a:gd name="T50" fmla="*/ 306 w 567"/>
                    <a:gd name="T51" fmla="*/ 156 h 191"/>
                    <a:gd name="T52" fmla="*/ 254 w 567"/>
                    <a:gd name="T53" fmla="*/ 154 h 191"/>
                    <a:gd name="T54" fmla="*/ 280 w 567"/>
                    <a:gd name="T55" fmla="*/ 160 h 191"/>
                    <a:gd name="T56" fmla="*/ 256 w 567"/>
                    <a:gd name="T57" fmla="*/ 165 h 191"/>
                    <a:gd name="T58" fmla="*/ 233 w 567"/>
                    <a:gd name="T59" fmla="*/ 135 h 191"/>
                    <a:gd name="T60" fmla="*/ 222 w 567"/>
                    <a:gd name="T61" fmla="*/ 168 h 191"/>
                    <a:gd name="T62" fmla="*/ 233 w 567"/>
                    <a:gd name="T63" fmla="*/ 159 h 191"/>
                    <a:gd name="T64" fmla="*/ 228 w 567"/>
                    <a:gd name="T65" fmla="*/ 139 h 191"/>
                    <a:gd name="T66" fmla="*/ 176 w 567"/>
                    <a:gd name="T67" fmla="*/ 127 h 191"/>
                    <a:gd name="T68" fmla="*/ 201 w 567"/>
                    <a:gd name="T69" fmla="*/ 137 h 191"/>
                    <a:gd name="T70" fmla="*/ 176 w 567"/>
                    <a:gd name="T71" fmla="*/ 139 h 191"/>
                    <a:gd name="T72" fmla="*/ 159 w 567"/>
                    <a:gd name="T73" fmla="*/ 104 h 191"/>
                    <a:gd name="T74" fmla="*/ 142 w 567"/>
                    <a:gd name="T75" fmla="*/ 136 h 191"/>
                    <a:gd name="T76" fmla="*/ 155 w 567"/>
                    <a:gd name="T77" fmla="*/ 128 h 191"/>
                    <a:gd name="T78" fmla="*/ 154 w 567"/>
                    <a:gd name="T79" fmla="*/ 107 h 191"/>
                    <a:gd name="T80" fmla="*/ 105 w 567"/>
                    <a:gd name="T81" fmla="*/ 86 h 191"/>
                    <a:gd name="T82" fmla="*/ 128 w 567"/>
                    <a:gd name="T83" fmla="*/ 101 h 191"/>
                    <a:gd name="T84" fmla="*/ 103 w 567"/>
                    <a:gd name="T85" fmla="*/ 98 h 191"/>
                    <a:gd name="T86" fmla="*/ 91 w 567"/>
                    <a:gd name="T87" fmla="*/ 62 h 191"/>
                    <a:gd name="T88" fmla="*/ 70 w 567"/>
                    <a:gd name="T89" fmla="*/ 89 h 191"/>
                    <a:gd name="T90" fmla="*/ 83 w 567"/>
                    <a:gd name="T91" fmla="*/ 84 h 191"/>
                    <a:gd name="T92" fmla="*/ 86 w 567"/>
                    <a:gd name="T93" fmla="*/ 63 h 191"/>
                    <a:gd name="T94" fmla="*/ 34 w 567"/>
                    <a:gd name="T95" fmla="*/ 43 h 191"/>
                    <a:gd name="T96" fmla="*/ 61 w 567"/>
                    <a:gd name="T97" fmla="*/ 36 h 191"/>
                    <a:gd name="T98" fmla="*/ 45 w 567"/>
                    <a:gd name="T99" fmla="*/ 38 h 191"/>
                    <a:gd name="T100" fmla="*/ 30 w 567"/>
                    <a:gd name="T101" fmla="*/ 5 h 191"/>
                    <a:gd name="T102" fmla="*/ 23 w 567"/>
                    <a:gd name="T103" fmla="*/ 32 h 191"/>
                    <a:gd name="T104" fmla="*/ 8 w 567"/>
                    <a:gd name="T105" fmla="*/ 26 h 191"/>
                    <a:gd name="T106" fmla="*/ 28 w 567"/>
                    <a:gd name="T107" fmla="*/ 2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7" h="191">
                      <a:moveTo>
                        <a:pt x="566" y="137"/>
                      </a:moveTo>
                      <a:cubicBezTo>
                        <a:pt x="562" y="127"/>
                        <a:pt x="562" y="127"/>
                        <a:pt x="562" y="127"/>
                      </a:cubicBezTo>
                      <a:cubicBezTo>
                        <a:pt x="560" y="123"/>
                        <a:pt x="555" y="120"/>
                        <a:pt x="550" y="120"/>
                      </a:cubicBezTo>
                      <a:cubicBezTo>
                        <a:pt x="549" y="120"/>
                        <a:pt x="547" y="120"/>
                        <a:pt x="546" y="121"/>
                      </a:cubicBezTo>
                      <a:cubicBezTo>
                        <a:pt x="543" y="122"/>
                        <a:pt x="543" y="122"/>
                        <a:pt x="543" y="122"/>
                      </a:cubicBezTo>
                      <a:cubicBezTo>
                        <a:pt x="540" y="123"/>
                        <a:pt x="537" y="126"/>
                        <a:pt x="536" y="129"/>
                      </a:cubicBezTo>
                      <a:cubicBezTo>
                        <a:pt x="535" y="132"/>
                        <a:pt x="535" y="135"/>
                        <a:pt x="536" y="138"/>
                      </a:cubicBezTo>
                      <a:cubicBezTo>
                        <a:pt x="540" y="148"/>
                        <a:pt x="540" y="148"/>
                        <a:pt x="540" y="148"/>
                      </a:cubicBezTo>
                      <a:cubicBezTo>
                        <a:pt x="542" y="153"/>
                        <a:pt x="547" y="155"/>
                        <a:pt x="552" y="155"/>
                      </a:cubicBezTo>
                      <a:cubicBezTo>
                        <a:pt x="553" y="155"/>
                        <a:pt x="555" y="155"/>
                        <a:pt x="556" y="155"/>
                      </a:cubicBezTo>
                      <a:cubicBezTo>
                        <a:pt x="559" y="153"/>
                        <a:pt x="559" y="153"/>
                        <a:pt x="559" y="153"/>
                      </a:cubicBezTo>
                      <a:cubicBezTo>
                        <a:pt x="562" y="152"/>
                        <a:pt x="565" y="150"/>
                        <a:pt x="566" y="147"/>
                      </a:cubicBezTo>
                      <a:cubicBezTo>
                        <a:pt x="567" y="144"/>
                        <a:pt x="567" y="140"/>
                        <a:pt x="566" y="137"/>
                      </a:cubicBezTo>
                      <a:close/>
                      <a:moveTo>
                        <a:pt x="561" y="145"/>
                      </a:moveTo>
                      <a:cubicBezTo>
                        <a:pt x="561" y="147"/>
                        <a:pt x="559" y="148"/>
                        <a:pt x="557" y="149"/>
                      </a:cubicBezTo>
                      <a:cubicBezTo>
                        <a:pt x="554" y="150"/>
                        <a:pt x="554" y="150"/>
                        <a:pt x="554" y="150"/>
                      </a:cubicBezTo>
                      <a:cubicBezTo>
                        <a:pt x="551" y="152"/>
                        <a:pt x="546" y="150"/>
                        <a:pt x="545" y="146"/>
                      </a:cubicBezTo>
                      <a:cubicBezTo>
                        <a:pt x="541" y="136"/>
                        <a:pt x="541" y="136"/>
                        <a:pt x="541" y="136"/>
                      </a:cubicBezTo>
                      <a:cubicBezTo>
                        <a:pt x="540" y="134"/>
                        <a:pt x="540" y="132"/>
                        <a:pt x="541" y="130"/>
                      </a:cubicBezTo>
                      <a:cubicBezTo>
                        <a:pt x="541" y="129"/>
                        <a:pt x="543" y="127"/>
                        <a:pt x="545" y="127"/>
                      </a:cubicBezTo>
                      <a:cubicBezTo>
                        <a:pt x="548" y="125"/>
                        <a:pt x="548" y="125"/>
                        <a:pt x="548" y="125"/>
                      </a:cubicBezTo>
                      <a:cubicBezTo>
                        <a:pt x="549" y="125"/>
                        <a:pt x="549" y="125"/>
                        <a:pt x="550" y="125"/>
                      </a:cubicBezTo>
                      <a:cubicBezTo>
                        <a:pt x="553" y="125"/>
                        <a:pt x="556" y="126"/>
                        <a:pt x="557" y="129"/>
                      </a:cubicBezTo>
                      <a:cubicBezTo>
                        <a:pt x="561" y="139"/>
                        <a:pt x="561" y="139"/>
                        <a:pt x="561" y="139"/>
                      </a:cubicBezTo>
                      <a:cubicBezTo>
                        <a:pt x="562" y="141"/>
                        <a:pt x="562" y="143"/>
                        <a:pt x="561" y="145"/>
                      </a:cubicBezTo>
                      <a:close/>
                      <a:moveTo>
                        <a:pt x="523" y="142"/>
                      </a:moveTo>
                      <a:cubicBezTo>
                        <a:pt x="522" y="137"/>
                        <a:pt x="517" y="134"/>
                        <a:pt x="512" y="134"/>
                      </a:cubicBezTo>
                      <a:cubicBezTo>
                        <a:pt x="511" y="134"/>
                        <a:pt x="509" y="134"/>
                        <a:pt x="508" y="135"/>
                      </a:cubicBezTo>
                      <a:cubicBezTo>
                        <a:pt x="505" y="136"/>
                        <a:pt x="505" y="136"/>
                        <a:pt x="505" y="136"/>
                      </a:cubicBezTo>
                      <a:cubicBezTo>
                        <a:pt x="502" y="137"/>
                        <a:pt x="500" y="139"/>
                        <a:pt x="498" y="142"/>
                      </a:cubicBezTo>
                      <a:cubicBezTo>
                        <a:pt x="497" y="144"/>
                        <a:pt x="496" y="148"/>
                        <a:pt x="497" y="151"/>
                      </a:cubicBezTo>
                      <a:cubicBezTo>
                        <a:pt x="501" y="161"/>
                        <a:pt x="501" y="161"/>
                        <a:pt x="501" y="161"/>
                      </a:cubicBezTo>
                      <a:cubicBezTo>
                        <a:pt x="502" y="166"/>
                        <a:pt x="507" y="170"/>
                        <a:pt x="512" y="170"/>
                      </a:cubicBezTo>
                      <a:cubicBezTo>
                        <a:pt x="513" y="170"/>
                        <a:pt x="515" y="169"/>
                        <a:pt x="516" y="169"/>
                      </a:cubicBezTo>
                      <a:cubicBezTo>
                        <a:pt x="519" y="168"/>
                        <a:pt x="519" y="168"/>
                        <a:pt x="519" y="168"/>
                      </a:cubicBezTo>
                      <a:cubicBezTo>
                        <a:pt x="522" y="167"/>
                        <a:pt x="524" y="165"/>
                        <a:pt x="526" y="162"/>
                      </a:cubicBezTo>
                      <a:cubicBezTo>
                        <a:pt x="527" y="159"/>
                        <a:pt x="528" y="156"/>
                        <a:pt x="527" y="153"/>
                      </a:cubicBezTo>
                      <a:lnTo>
                        <a:pt x="523" y="142"/>
                      </a:lnTo>
                      <a:close/>
                      <a:moveTo>
                        <a:pt x="522" y="160"/>
                      </a:moveTo>
                      <a:cubicBezTo>
                        <a:pt x="521" y="162"/>
                        <a:pt x="519" y="163"/>
                        <a:pt x="517" y="163"/>
                      </a:cubicBezTo>
                      <a:cubicBezTo>
                        <a:pt x="514" y="164"/>
                        <a:pt x="514" y="164"/>
                        <a:pt x="514" y="164"/>
                      </a:cubicBezTo>
                      <a:cubicBezTo>
                        <a:pt x="510" y="166"/>
                        <a:pt x="506" y="163"/>
                        <a:pt x="505" y="160"/>
                      </a:cubicBezTo>
                      <a:cubicBezTo>
                        <a:pt x="502" y="149"/>
                        <a:pt x="502" y="149"/>
                        <a:pt x="502" y="149"/>
                      </a:cubicBezTo>
                      <a:cubicBezTo>
                        <a:pt x="501" y="147"/>
                        <a:pt x="501" y="145"/>
                        <a:pt x="502" y="144"/>
                      </a:cubicBezTo>
                      <a:cubicBezTo>
                        <a:pt x="503" y="142"/>
                        <a:pt x="505" y="141"/>
                        <a:pt x="507" y="140"/>
                      </a:cubicBezTo>
                      <a:cubicBezTo>
                        <a:pt x="510" y="139"/>
                        <a:pt x="510" y="139"/>
                        <a:pt x="510" y="139"/>
                      </a:cubicBezTo>
                      <a:cubicBezTo>
                        <a:pt x="510" y="139"/>
                        <a:pt x="511" y="139"/>
                        <a:pt x="512" y="139"/>
                      </a:cubicBezTo>
                      <a:cubicBezTo>
                        <a:pt x="515" y="139"/>
                        <a:pt x="518" y="141"/>
                        <a:pt x="519" y="144"/>
                      </a:cubicBezTo>
                      <a:cubicBezTo>
                        <a:pt x="522" y="154"/>
                        <a:pt x="522" y="154"/>
                        <a:pt x="522" y="154"/>
                      </a:cubicBezTo>
                      <a:cubicBezTo>
                        <a:pt x="523" y="156"/>
                        <a:pt x="523" y="158"/>
                        <a:pt x="522" y="160"/>
                      </a:cubicBezTo>
                      <a:close/>
                      <a:moveTo>
                        <a:pt x="484" y="154"/>
                      </a:moveTo>
                      <a:cubicBezTo>
                        <a:pt x="483" y="148"/>
                        <a:pt x="476" y="144"/>
                        <a:pt x="470" y="145"/>
                      </a:cubicBezTo>
                      <a:cubicBezTo>
                        <a:pt x="466" y="146"/>
                        <a:pt x="466" y="146"/>
                        <a:pt x="466" y="146"/>
                      </a:cubicBezTo>
                      <a:cubicBezTo>
                        <a:pt x="463" y="146"/>
                        <a:pt x="461" y="148"/>
                        <a:pt x="459" y="151"/>
                      </a:cubicBezTo>
                      <a:cubicBezTo>
                        <a:pt x="457" y="154"/>
                        <a:pt x="457" y="157"/>
                        <a:pt x="457" y="160"/>
                      </a:cubicBezTo>
                      <a:cubicBezTo>
                        <a:pt x="460" y="171"/>
                        <a:pt x="460" y="171"/>
                        <a:pt x="460" y="171"/>
                      </a:cubicBezTo>
                      <a:cubicBezTo>
                        <a:pt x="461" y="176"/>
                        <a:pt x="466" y="180"/>
                        <a:pt x="471" y="180"/>
                      </a:cubicBezTo>
                      <a:cubicBezTo>
                        <a:pt x="472" y="180"/>
                        <a:pt x="473" y="180"/>
                        <a:pt x="474" y="180"/>
                      </a:cubicBezTo>
                      <a:cubicBezTo>
                        <a:pt x="477" y="179"/>
                        <a:pt x="477" y="179"/>
                        <a:pt x="477" y="179"/>
                      </a:cubicBezTo>
                      <a:cubicBezTo>
                        <a:pt x="480" y="179"/>
                        <a:pt x="483" y="177"/>
                        <a:pt x="485" y="174"/>
                      </a:cubicBezTo>
                      <a:cubicBezTo>
                        <a:pt x="487" y="171"/>
                        <a:pt x="487" y="168"/>
                        <a:pt x="486" y="165"/>
                      </a:cubicBezTo>
                      <a:lnTo>
                        <a:pt x="484" y="154"/>
                      </a:lnTo>
                      <a:close/>
                      <a:moveTo>
                        <a:pt x="481" y="171"/>
                      </a:moveTo>
                      <a:cubicBezTo>
                        <a:pt x="480" y="173"/>
                        <a:pt x="478" y="174"/>
                        <a:pt x="476" y="175"/>
                      </a:cubicBezTo>
                      <a:cubicBezTo>
                        <a:pt x="473" y="175"/>
                        <a:pt x="473" y="175"/>
                        <a:pt x="473" y="175"/>
                      </a:cubicBezTo>
                      <a:cubicBezTo>
                        <a:pt x="469" y="176"/>
                        <a:pt x="465" y="174"/>
                        <a:pt x="464" y="170"/>
                      </a:cubicBezTo>
                      <a:cubicBezTo>
                        <a:pt x="462" y="159"/>
                        <a:pt x="462" y="159"/>
                        <a:pt x="462" y="159"/>
                      </a:cubicBezTo>
                      <a:cubicBezTo>
                        <a:pt x="462" y="157"/>
                        <a:pt x="462" y="155"/>
                        <a:pt x="463" y="154"/>
                      </a:cubicBezTo>
                      <a:cubicBezTo>
                        <a:pt x="464" y="152"/>
                        <a:pt x="466" y="151"/>
                        <a:pt x="467" y="150"/>
                      </a:cubicBezTo>
                      <a:cubicBezTo>
                        <a:pt x="471" y="150"/>
                        <a:pt x="471" y="150"/>
                        <a:pt x="471" y="150"/>
                      </a:cubicBezTo>
                      <a:cubicBezTo>
                        <a:pt x="471" y="150"/>
                        <a:pt x="472" y="149"/>
                        <a:pt x="472" y="149"/>
                      </a:cubicBezTo>
                      <a:cubicBezTo>
                        <a:pt x="476" y="149"/>
                        <a:pt x="479" y="152"/>
                        <a:pt x="479" y="155"/>
                      </a:cubicBezTo>
                      <a:cubicBezTo>
                        <a:pt x="482" y="166"/>
                        <a:pt x="482" y="166"/>
                        <a:pt x="482" y="166"/>
                      </a:cubicBezTo>
                      <a:cubicBezTo>
                        <a:pt x="482" y="168"/>
                        <a:pt x="482" y="170"/>
                        <a:pt x="481" y="171"/>
                      </a:cubicBezTo>
                      <a:close/>
                      <a:moveTo>
                        <a:pt x="444" y="162"/>
                      </a:moveTo>
                      <a:cubicBezTo>
                        <a:pt x="443" y="156"/>
                        <a:pt x="437" y="151"/>
                        <a:pt x="430" y="152"/>
                      </a:cubicBezTo>
                      <a:cubicBezTo>
                        <a:pt x="427" y="152"/>
                        <a:pt x="427" y="152"/>
                        <a:pt x="427" y="152"/>
                      </a:cubicBezTo>
                      <a:cubicBezTo>
                        <a:pt x="424" y="153"/>
                        <a:pt x="421" y="154"/>
                        <a:pt x="419" y="157"/>
                      </a:cubicBezTo>
                      <a:cubicBezTo>
                        <a:pt x="417" y="160"/>
                        <a:pt x="416" y="163"/>
                        <a:pt x="417" y="166"/>
                      </a:cubicBezTo>
                      <a:cubicBezTo>
                        <a:pt x="418" y="177"/>
                        <a:pt x="418" y="177"/>
                        <a:pt x="418" y="177"/>
                      </a:cubicBezTo>
                      <a:cubicBezTo>
                        <a:pt x="419" y="183"/>
                        <a:pt x="424" y="187"/>
                        <a:pt x="430" y="187"/>
                      </a:cubicBezTo>
                      <a:cubicBezTo>
                        <a:pt x="431" y="187"/>
                        <a:pt x="431" y="187"/>
                        <a:pt x="432" y="187"/>
                      </a:cubicBezTo>
                      <a:cubicBezTo>
                        <a:pt x="435" y="187"/>
                        <a:pt x="435" y="187"/>
                        <a:pt x="435" y="187"/>
                      </a:cubicBezTo>
                      <a:cubicBezTo>
                        <a:pt x="438" y="186"/>
                        <a:pt x="441" y="185"/>
                        <a:pt x="443" y="182"/>
                      </a:cubicBezTo>
                      <a:cubicBezTo>
                        <a:pt x="445" y="180"/>
                        <a:pt x="446" y="176"/>
                        <a:pt x="445" y="173"/>
                      </a:cubicBezTo>
                      <a:lnTo>
                        <a:pt x="444" y="162"/>
                      </a:lnTo>
                      <a:close/>
                      <a:moveTo>
                        <a:pt x="439" y="179"/>
                      </a:moveTo>
                      <a:cubicBezTo>
                        <a:pt x="438" y="181"/>
                        <a:pt x="436" y="182"/>
                        <a:pt x="434" y="182"/>
                      </a:cubicBezTo>
                      <a:cubicBezTo>
                        <a:pt x="431" y="182"/>
                        <a:pt x="431" y="182"/>
                        <a:pt x="431" y="182"/>
                      </a:cubicBezTo>
                      <a:cubicBezTo>
                        <a:pt x="427" y="183"/>
                        <a:pt x="423" y="180"/>
                        <a:pt x="423" y="176"/>
                      </a:cubicBezTo>
                      <a:cubicBezTo>
                        <a:pt x="421" y="165"/>
                        <a:pt x="421" y="165"/>
                        <a:pt x="421" y="165"/>
                      </a:cubicBezTo>
                      <a:cubicBezTo>
                        <a:pt x="421" y="163"/>
                        <a:pt x="422" y="161"/>
                        <a:pt x="423" y="160"/>
                      </a:cubicBezTo>
                      <a:cubicBezTo>
                        <a:pt x="424" y="158"/>
                        <a:pt x="426" y="157"/>
                        <a:pt x="428" y="157"/>
                      </a:cubicBezTo>
                      <a:cubicBezTo>
                        <a:pt x="431" y="157"/>
                        <a:pt x="431" y="157"/>
                        <a:pt x="431" y="157"/>
                      </a:cubicBezTo>
                      <a:cubicBezTo>
                        <a:pt x="432" y="157"/>
                        <a:pt x="432" y="157"/>
                        <a:pt x="432" y="157"/>
                      </a:cubicBezTo>
                      <a:cubicBezTo>
                        <a:pt x="435" y="157"/>
                        <a:pt x="439" y="159"/>
                        <a:pt x="439" y="163"/>
                      </a:cubicBezTo>
                      <a:cubicBezTo>
                        <a:pt x="440" y="174"/>
                        <a:pt x="440" y="174"/>
                        <a:pt x="440" y="174"/>
                      </a:cubicBezTo>
                      <a:cubicBezTo>
                        <a:pt x="441" y="176"/>
                        <a:pt x="440" y="178"/>
                        <a:pt x="439" y="179"/>
                      </a:cubicBezTo>
                      <a:close/>
                      <a:moveTo>
                        <a:pt x="391" y="155"/>
                      </a:moveTo>
                      <a:cubicBezTo>
                        <a:pt x="387" y="156"/>
                        <a:pt x="387" y="156"/>
                        <a:pt x="387" y="156"/>
                      </a:cubicBezTo>
                      <a:cubicBezTo>
                        <a:pt x="384" y="156"/>
                        <a:pt x="381" y="157"/>
                        <a:pt x="379" y="160"/>
                      </a:cubicBezTo>
                      <a:cubicBezTo>
                        <a:pt x="377" y="162"/>
                        <a:pt x="375" y="165"/>
                        <a:pt x="376" y="168"/>
                      </a:cubicBezTo>
                      <a:cubicBezTo>
                        <a:pt x="376" y="179"/>
                        <a:pt x="376" y="179"/>
                        <a:pt x="376" y="179"/>
                      </a:cubicBezTo>
                      <a:cubicBezTo>
                        <a:pt x="376" y="186"/>
                        <a:pt x="382" y="191"/>
                        <a:pt x="388" y="191"/>
                      </a:cubicBezTo>
                      <a:cubicBezTo>
                        <a:pt x="392" y="191"/>
                        <a:pt x="392" y="191"/>
                        <a:pt x="392" y="191"/>
                      </a:cubicBezTo>
                      <a:cubicBezTo>
                        <a:pt x="395" y="190"/>
                        <a:pt x="398" y="189"/>
                        <a:pt x="400" y="187"/>
                      </a:cubicBezTo>
                      <a:cubicBezTo>
                        <a:pt x="403" y="184"/>
                        <a:pt x="404" y="181"/>
                        <a:pt x="403" y="178"/>
                      </a:cubicBezTo>
                      <a:cubicBezTo>
                        <a:pt x="403" y="167"/>
                        <a:pt x="403" y="167"/>
                        <a:pt x="403" y="167"/>
                      </a:cubicBezTo>
                      <a:cubicBezTo>
                        <a:pt x="403" y="161"/>
                        <a:pt x="397" y="155"/>
                        <a:pt x="391" y="155"/>
                      </a:cubicBezTo>
                      <a:close/>
                      <a:moveTo>
                        <a:pt x="397" y="183"/>
                      </a:moveTo>
                      <a:cubicBezTo>
                        <a:pt x="395" y="185"/>
                        <a:pt x="394" y="186"/>
                        <a:pt x="392" y="186"/>
                      </a:cubicBezTo>
                      <a:cubicBezTo>
                        <a:pt x="388" y="186"/>
                        <a:pt x="388" y="186"/>
                        <a:pt x="388" y="186"/>
                      </a:cubicBezTo>
                      <a:cubicBezTo>
                        <a:pt x="384" y="186"/>
                        <a:pt x="381" y="183"/>
                        <a:pt x="381" y="179"/>
                      </a:cubicBezTo>
                      <a:cubicBezTo>
                        <a:pt x="380" y="168"/>
                        <a:pt x="380" y="168"/>
                        <a:pt x="380" y="168"/>
                      </a:cubicBezTo>
                      <a:cubicBezTo>
                        <a:pt x="380" y="166"/>
                        <a:pt x="381" y="164"/>
                        <a:pt x="382" y="163"/>
                      </a:cubicBezTo>
                      <a:cubicBezTo>
                        <a:pt x="384" y="161"/>
                        <a:pt x="385" y="161"/>
                        <a:pt x="387" y="160"/>
                      </a:cubicBezTo>
                      <a:cubicBezTo>
                        <a:pt x="391" y="160"/>
                        <a:pt x="391" y="160"/>
                        <a:pt x="391" y="160"/>
                      </a:cubicBezTo>
                      <a:cubicBezTo>
                        <a:pt x="395" y="160"/>
                        <a:pt x="398" y="163"/>
                        <a:pt x="398" y="167"/>
                      </a:cubicBezTo>
                      <a:cubicBezTo>
                        <a:pt x="399" y="178"/>
                        <a:pt x="399" y="178"/>
                        <a:pt x="399" y="178"/>
                      </a:cubicBezTo>
                      <a:cubicBezTo>
                        <a:pt x="399" y="180"/>
                        <a:pt x="398" y="182"/>
                        <a:pt x="397" y="183"/>
                      </a:cubicBezTo>
                      <a:close/>
                      <a:moveTo>
                        <a:pt x="350" y="156"/>
                      </a:moveTo>
                      <a:cubicBezTo>
                        <a:pt x="347" y="155"/>
                        <a:pt x="347" y="155"/>
                        <a:pt x="347" y="155"/>
                      </a:cubicBezTo>
                      <a:cubicBezTo>
                        <a:pt x="340" y="155"/>
                        <a:pt x="335" y="160"/>
                        <a:pt x="335" y="167"/>
                      </a:cubicBezTo>
                      <a:cubicBezTo>
                        <a:pt x="334" y="178"/>
                        <a:pt x="334" y="178"/>
                        <a:pt x="334" y="178"/>
                      </a:cubicBezTo>
                      <a:cubicBezTo>
                        <a:pt x="334" y="185"/>
                        <a:pt x="339" y="190"/>
                        <a:pt x="346" y="190"/>
                      </a:cubicBezTo>
                      <a:cubicBezTo>
                        <a:pt x="349" y="191"/>
                        <a:pt x="349" y="191"/>
                        <a:pt x="349" y="191"/>
                      </a:cubicBezTo>
                      <a:cubicBezTo>
                        <a:pt x="356" y="191"/>
                        <a:pt x="361" y="186"/>
                        <a:pt x="361" y="179"/>
                      </a:cubicBezTo>
                      <a:cubicBezTo>
                        <a:pt x="362" y="168"/>
                        <a:pt x="362" y="168"/>
                        <a:pt x="362" y="168"/>
                      </a:cubicBezTo>
                      <a:cubicBezTo>
                        <a:pt x="362" y="161"/>
                        <a:pt x="357" y="156"/>
                        <a:pt x="350" y="156"/>
                      </a:cubicBezTo>
                      <a:close/>
                      <a:moveTo>
                        <a:pt x="357" y="179"/>
                      </a:moveTo>
                      <a:cubicBezTo>
                        <a:pt x="357" y="183"/>
                        <a:pt x="353" y="186"/>
                        <a:pt x="349" y="186"/>
                      </a:cubicBezTo>
                      <a:cubicBezTo>
                        <a:pt x="346" y="186"/>
                        <a:pt x="346" y="186"/>
                        <a:pt x="346" y="186"/>
                      </a:cubicBezTo>
                      <a:cubicBezTo>
                        <a:pt x="342" y="186"/>
                        <a:pt x="339" y="182"/>
                        <a:pt x="339" y="178"/>
                      </a:cubicBezTo>
                      <a:cubicBezTo>
                        <a:pt x="339" y="167"/>
                        <a:pt x="339" y="167"/>
                        <a:pt x="339" y="167"/>
                      </a:cubicBezTo>
                      <a:cubicBezTo>
                        <a:pt x="340" y="163"/>
                        <a:pt x="343" y="160"/>
                        <a:pt x="347" y="160"/>
                      </a:cubicBezTo>
                      <a:cubicBezTo>
                        <a:pt x="347" y="160"/>
                        <a:pt x="347" y="160"/>
                        <a:pt x="347" y="160"/>
                      </a:cubicBezTo>
                      <a:cubicBezTo>
                        <a:pt x="350" y="160"/>
                        <a:pt x="350" y="160"/>
                        <a:pt x="350" y="160"/>
                      </a:cubicBezTo>
                      <a:cubicBezTo>
                        <a:pt x="354" y="161"/>
                        <a:pt x="357" y="164"/>
                        <a:pt x="357" y="168"/>
                      </a:cubicBezTo>
                      <a:lnTo>
                        <a:pt x="357" y="179"/>
                      </a:lnTo>
                      <a:close/>
                      <a:moveTo>
                        <a:pt x="311" y="152"/>
                      </a:moveTo>
                      <a:cubicBezTo>
                        <a:pt x="307" y="152"/>
                        <a:pt x="307" y="152"/>
                        <a:pt x="307" y="152"/>
                      </a:cubicBezTo>
                      <a:cubicBezTo>
                        <a:pt x="301" y="151"/>
                        <a:pt x="295" y="156"/>
                        <a:pt x="294" y="162"/>
                      </a:cubicBezTo>
                      <a:cubicBezTo>
                        <a:pt x="292" y="173"/>
                        <a:pt x="292" y="173"/>
                        <a:pt x="292" y="173"/>
                      </a:cubicBezTo>
                      <a:cubicBezTo>
                        <a:pt x="291" y="180"/>
                        <a:pt x="296" y="186"/>
                        <a:pt x="303" y="187"/>
                      </a:cubicBezTo>
                      <a:cubicBezTo>
                        <a:pt x="306" y="187"/>
                        <a:pt x="306" y="187"/>
                        <a:pt x="306" y="187"/>
                      </a:cubicBezTo>
                      <a:cubicBezTo>
                        <a:pt x="307" y="187"/>
                        <a:pt x="307" y="187"/>
                        <a:pt x="308" y="187"/>
                      </a:cubicBezTo>
                      <a:cubicBezTo>
                        <a:pt x="314" y="187"/>
                        <a:pt x="319" y="183"/>
                        <a:pt x="320" y="177"/>
                      </a:cubicBezTo>
                      <a:cubicBezTo>
                        <a:pt x="321" y="166"/>
                        <a:pt x="321" y="166"/>
                        <a:pt x="321" y="166"/>
                      </a:cubicBezTo>
                      <a:cubicBezTo>
                        <a:pt x="322" y="159"/>
                        <a:pt x="317" y="153"/>
                        <a:pt x="311" y="152"/>
                      </a:cubicBezTo>
                      <a:close/>
                      <a:moveTo>
                        <a:pt x="316" y="165"/>
                      </a:moveTo>
                      <a:cubicBezTo>
                        <a:pt x="315" y="176"/>
                        <a:pt x="315" y="176"/>
                        <a:pt x="315" y="176"/>
                      </a:cubicBezTo>
                      <a:cubicBezTo>
                        <a:pt x="314" y="180"/>
                        <a:pt x="311" y="183"/>
                        <a:pt x="307" y="182"/>
                      </a:cubicBezTo>
                      <a:cubicBezTo>
                        <a:pt x="303" y="182"/>
                        <a:pt x="303" y="182"/>
                        <a:pt x="303" y="182"/>
                      </a:cubicBezTo>
                      <a:cubicBezTo>
                        <a:pt x="299" y="181"/>
                        <a:pt x="297" y="178"/>
                        <a:pt x="297" y="174"/>
                      </a:cubicBezTo>
                      <a:cubicBezTo>
                        <a:pt x="299" y="163"/>
                        <a:pt x="299" y="163"/>
                        <a:pt x="299" y="163"/>
                      </a:cubicBezTo>
                      <a:cubicBezTo>
                        <a:pt x="299" y="159"/>
                        <a:pt x="302" y="156"/>
                        <a:pt x="306" y="156"/>
                      </a:cubicBezTo>
                      <a:cubicBezTo>
                        <a:pt x="307" y="156"/>
                        <a:pt x="307" y="156"/>
                        <a:pt x="307" y="156"/>
                      </a:cubicBezTo>
                      <a:cubicBezTo>
                        <a:pt x="310" y="157"/>
                        <a:pt x="310" y="157"/>
                        <a:pt x="310" y="157"/>
                      </a:cubicBezTo>
                      <a:cubicBezTo>
                        <a:pt x="314" y="157"/>
                        <a:pt x="317" y="161"/>
                        <a:pt x="316" y="165"/>
                      </a:cubicBezTo>
                      <a:close/>
                      <a:moveTo>
                        <a:pt x="271" y="145"/>
                      </a:moveTo>
                      <a:cubicBezTo>
                        <a:pt x="268" y="145"/>
                        <a:pt x="268" y="145"/>
                        <a:pt x="268" y="145"/>
                      </a:cubicBezTo>
                      <a:cubicBezTo>
                        <a:pt x="262" y="143"/>
                        <a:pt x="255" y="147"/>
                        <a:pt x="254" y="154"/>
                      </a:cubicBezTo>
                      <a:cubicBezTo>
                        <a:pt x="251" y="164"/>
                        <a:pt x="251" y="164"/>
                        <a:pt x="251" y="164"/>
                      </a:cubicBezTo>
                      <a:cubicBezTo>
                        <a:pt x="250" y="171"/>
                        <a:pt x="254" y="177"/>
                        <a:pt x="260" y="179"/>
                      </a:cubicBezTo>
                      <a:cubicBezTo>
                        <a:pt x="264" y="180"/>
                        <a:pt x="264" y="180"/>
                        <a:pt x="264" y="180"/>
                      </a:cubicBezTo>
                      <a:cubicBezTo>
                        <a:pt x="264" y="180"/>
                        <a:pt x="265" y="180"/>
                        <a:pt x="266" y="180"/>
                      </a:cubicBezTo>
                      <a:cubicBezTo>
                        <a:pt x="272" y="180"/>
                        <a:pt x="277" y="176"/>
                        <a:pt x="278" y="170"/>
                      </a:cubicBezTo>
                      <a:cubicBezTo>
                        <a:pt x="280" y="160"/>
                        <a:pt x="280" y="160"/>
                        <a:pt x="280" y="160"/>
                      </a:cubicBezTo>
                      <a:cubicBezTo>
                        <a:pt x="282" y="153"/>
                        <a:pt x="278" y="147"/>
                        <a:pt x="271" y="145"/>
                      </a:cubicBezTo>
                      <a:close/>
                      <a:moveTo>
                        <a:pt x="276" y="159"/>
                      </a:moveTo>
                      <a:cubicBezTo>
                        <a:pt x="273" y="169"/>
                        <a:pt x="273" y="169"/>
                        <a:pt x="273" y="169"/>
                      </a:cubicBezTo>
                      <a:cubicBezTo>
                        <a:pt x="272" y="173"/>
                        <a:pt x="269" y="176"/>
                        <a:pt x="265" y="175"/>
                      </a:cubicBezTo>
                      <a:cubicBezTo>
                        <a:pt x="261" y="174"/>
                        <a:pt x="261" y="174"/>
                        <a:pt x="261" y="174"/>
                      </a:cubicBezTo>
                      <a:cubicBezTo>
                        <a:pt x="258" y="173"/>
                        <a:pt x="255" y="169"/>
                        <a:pt x="256" y="165"/>
                      </a:cubicBezTo>
                      <a:cubicBezTo>
                        <a:pt x="258" y="155"/>
                        <a:pt x="258" y="155"/>
                        <a:pt x="258" y="155"/>
                      </a:cubicBezTo>
                      <a:cubicBezTo>
                        <a:pt x="259" y="151"/>
                        <a:pt x="262" y="149"/>
                        <a:pt x="265" y="149"/>
                      </a:cubicBezTo>
                      <a:cubicBezTo>
                        <a:pt x="266" y="149"/>
                        <a:pt x="266" y="149"/>
                        <a:pt x="267" y="149"/>
                      </a:cubicBezTo>
                      <a:cubicBezTo>
                        <a:pt x="270" y="150"/>
                        <a:pt x="270" y="150"/>
                        <a:pt x="270" y="150"/>
                      </a:cubicBezTo>
                      <a:cubicBezTo>
                        <a:pt x="274" y="151"/>
                        <a:pt x="277" y="155"/>
                        <a:pt x="276" y="159"/>
                      </a:cubicBezTo>
                      <a:close/>
                      <a:moveTo>
                        <a:pt x="233" y="135"/>
                      </a:moveTo>
                      <a:cubicBezTo>
                        <a:pt x="229" y="134"/>
                        <a:pt x="229" y="134"/>
                        <a:pt x="229" y="134"/>
                      </a:cubicBezTo>
                      <a:cubicBezTo>
                        <a:pt x="228" y="134"/>
                        <a:pt x="227" y="133"/>
                        <a:pt x="226" y="133"/>
                      </a:cubicBezTo>
                      <a:cubicBezTo>
                        <a:pt x="220" y="133"/>
                        <a:pt x="216" y="137"/>
                        <a:pt x="214" y="142"/>
                      </a:cubicBezTo>
                      <a:cubicBezTo>
                        <a:pt x="211" y="152"/>
                        <a:pt x="211" y="152"/>
                        <a:pt x="211" y="152"/>
                      </a:cubicBezTo>
                      <a:cubicBezTo>
                        <a:pt x="209" y="159"/>
                        <a:pt x="213" y="165"/>
                        <a:pt x="219" y="167"/>
                      </a:cubicBezTo>
                      <a:cubicBezTo>
                        <a:pt x="222" y="168"/>
                        <a:pt x="222" y="168"/>
                        <a:pt x="222" y="168"/>
                      </a:cubicBezTo>
                      <a:cubicBezTo>
                        <a:pt x="223" y="169"/>
                        <a:pt x="224" y="169"/>
                        <a:pt x="226" y="169"/>
                      </a:cubicBezTo>
                      <a:cubicBezTo>
                        <a:pt x="231" y="169"/>
                        <a:pt x="236" y="166"/>
                        <a:pt x="237" y="161"/>
                      </a:cubicBezTo>
                      <a:cubicBezTo>
                        <a:pt x="240" y="150"/>
                        <a:pt x="240" y="150"/>
                        <a:pt x="240" y="150"/>
                      </a:cubicBezTo>
                      <a:cubicBezTo>
                        <a:pt x="242" y="144"/>
                        <a:pt x="239" y="137"/>
                        <a:pt x="233" y="135"/>
                      </a:cubicBezTo>
                      <a:close/>
                      <a:moveTo>
                        <a:pt x="236" y="149"/>
                      </a:moveTo>
                      <a:cubicBezTo>
                        <a:pt x="233" y="159"/>
                        <a:pt x="233" y="159"/>
                        <a:pt x="233" y="159"/>
                      </a:cubicBezTo>
                      <a:cubicBezTo>
                        <a:pt x="231" y="163"/>
                        <a:pt x="227" y="165"/>
                        <a:pt x="223" y="164"/>
                      </a:cubicBezTo>
                      <a:cubicBezTo>
                        <a:pt x="220" y="163"/>
                        <a:pt x="220" y="163"/>
                        <a:pt x="220" y="163"/>
                      </a:cubicBezTo>
                      <a:cubicBezTo>
                        <a:pt x="216" y="162"/>
                        <a:pt x="214" y="158"/>
                        <a:pt x="216" y="154"/>
                      </a:cubicBezTo>
                      <a:cubicBezTo>
                        <a:pt x="219" y="143"/>
                        <a:pt x="219" y="143"/>
                        <a:pt x="219" y="143"/>
                      </a:cubicBezTo>
                      <a:cubicBezTo>
                        <a:pt x="220" y="140"/>
                        <a:pt x="223" y="138"/>
                        <a:pt x="226" y="138"/>
                      </a:cubicBezTo>
                      <a:cubicBezTo>
                        <a:pt x="227" y="138"/>
                        <a:pt x="227" y="138"/>
                        <a:pt x="228" y="139"/>
                      </a:cubicBezTo>
                      <a:cubicBezTo>
                        <a:pt x="231" y="139"/>
                        <a:pt x="231" y="139"/>
                        <a:pt x="231" y="139"/>
                      </a:cubicBezTo>
                      <a:cubicBezTo>
                        <a:pt x="235" y="141"/>
                        <a:pt x="237" y="145"/>
                        <a:pt x="236" y="149"/>
                      </a:cubicBezTo>
                      <a:close/>
                      <a:moveTo>
                        <a:pt x="195" y="121"/>
                      </a:moveTo>
                      <a:cubicBezTo>
                        <a:pt x="192" y="120"/>
                        <a:pt x="192" y="120"/>
                        <a:pt x="192" y="120"/>
                      </a:cubicBezTo>
                      <a:cubicBezTo>
                        <a:pt x="190" y="119"/>
                        <a:pt x="189" y="119"/>
                        <a:pt x="187" y="119"/>
                      </a:cubicBezTo>
                      <a:cubicBezTo>
                        <a:pt x="182" y="119"/>
                        <a:pt x="178" y="122"/>
                        <a:pt x="176" y="127"/>
                      </a:cubicBezTo>
                      <a:cubicBezTo>
                        <a:pt x="172" y="137"/>
                        <a:pt x="172" y="137"/>
                        <a:pt x="172" y="137"/>
                      </a:cubicBezTo>
                      <a:cubicBezTo>
                        <a:pt x="169" y="143"/>
                        <a:pt x="172" y="150"/>
                        <a:pt x="178" y="152"/>
                      </a:cubicBezTo>
                      <a:cubicBezTo>
                        <a:pt x="182" y="154"/>
                        <a:pt x="182" y="154"/>
                        <a:pt x="182" y="154"/>
                      </a:cubicBezTo>
                      <a:cubicBezTo>
                        <a:pt x="183" y="154"/>
                        <a:pt x="185" y="155"/>
                        <a:pt x="186" y="155"/>
                      </a:cubicBezTo>
                      <a:cubicBezTo>
                        <a:pt x="191" y="155"/>
                        <a:pt x="195" y="152"/>
                        <a:pt x="197" y="147"/>
                      </a:cubicBezTo>
                      <a:cubicBezTo>
                        <a:pt x="201" y="137"/>
                        <a:pt x="201" y="137"/>
                        <a:pt x="201" y="137"/>
                      </a:cubicBezTo>
                      <a:cubicBezTo>
                        <a:pt x="204" y="131"/>
                        <a:pt x="201" y="124"/>
                        <a:pt x="195" y="121"/>
                      </a:cubicBezTo>
                      <a:close/>
                      <a:moveTo>
                        <a:pt x="197" y="135"/>
                      </a:moveTo>
                      <a:cubicBezTo>
                        <a:pt x="193" y="145"/>
                        <a:pt x="193" y="145"/>
                        <a:pt x="193" y="145"/>
                      </a:cubicBezTo>
                      <a:cubicBezTo>
                        <a:pt x="191" y="149"/>
                        <a:pt x="187" y="151"/>
                        <a:pt x="183" y="149"/>
                      </a:cubicBezTo>
                      <a:cubicBezTo>
                        <a:pt x="180" y="148"/>
                        <a:pt x="180" y="148"/>
                        <a:pt x="180" y="148"/>
                      </a:cubicBezTo>
                      <a:cubicBezTo>
                        <a:pt x="177" y="147"/>
                        <a:pt x="175" y="142"/>
                        <a:pt x="176" y="139"/>
                      </a:cubicBezTo>
                      <a:cubicBezTo>
                        <a:pt x="181" y="128"/>
                        <a:pt x="181" y="128"/>
                        <a:pt x="181" y="128"/>
                      </a:cubicBezTo>
                      <a:cubicBezTo>
                        <a:pt x="182" y="126"/>
                        <a:pt x="184" y="124"/>
                        <a:pt x="187" y="124"/>
                      </a:cubicBezTo>
                      <a:cubicBezTo>
                        <a:pt x="188" y="124"/>
                        <a:pt x="189" y="124"/>
                        <a:pt x="190" y="124"/>
                      </a:cubicBezTo>
                      <a:cubicBezTo>
                        <a:pt x="193" y="126"/>
                        <a:pt x="193" y="126"/>
                        <a:pt x="193" y="126"/>
                      </a:cubicBezTo>
                      <a:cubicBezTo>
                        <a:pt x="197" y="127"/>
                        <a:pt x="199" y="132"/>
                        <a:pt x="197" y="135"/>
                      </a:cubicBezTo>
                      <a:close/>
                      <a:moveTo>
                        <a:pt x="159" y="104"/>
                      </a:moveTo>
                      <a:cubicBezTo>
                        <a:pt x="156" y="103"/>
                        <a:pt x="156" y="103"/>
                        <a:pt x="156" y="103"/>
                      </a:cubicBezTo>
                      <a:cubicBezTo>
                        <a:pt x="154" y="102"/>
                        <a:pt x="152" y="102"/>
                        <a:pt x="150" y="102"/>
                      </a:cubicBezTo>
                      <a:cubicBezTo>
                        <a:pt x="146" y="102"/>
                        <a:pt x="142" y="104"/>
                        <a:pt x="139" y="108"/>
                      </a:cubicBezTo>
                      <a:cubicBezTo>
                        <a:pt x="134" y="118"/>
                        <a:pt x="134" y="118"/>
                        <a:pt x="134" y="118"/>
                      </a:cubicBezTo>
                      <a:cubicBezTo>
                        <a:pt x="131" y="124"/>
                        <a:pt x="134" y="131"/>
                        <a:pt x="140" y="134"/>
                      </a:cubicBezTo>
                      <a:cubicBezTo>
                        <a:pt x="142" y="136"/>
                        <a:pt x="142" y="136"/>
                        <a:pt x="142" y="136"/>
                      </a:cubicBezTo>
                      <a:cubicBezTo>
                        <a:pt x="144" y="136"/>
                        <a:pt x="146" y="137"/>
                        <a:pt x="148" y="137"/>
                      </a:cubicBezTo>
                      <a:cubicBezTo>
                        <a:pt x="153" y="137"/>
                        <a:pt x="157" y="134"/>
                        <a:pt x="159" y="130"/>
                      </a:cubicBezTo>
                      <a:cubicBezTo>
                        <a:pt x="164" y="121"/>
                        <a:pt x="164" y="121"/>
                        <a:pt x="164" y="121"/>
                      </a:cubicBezTo>
                      <a:cubicBezTo>
                        <a:pt x="167" y="115"/>
                        <a:pt x="165" y="108"/>
                        <a:pt x="159" y="104"/>
                      </a:cubicBezTo>
                      <a:close/>
                      <a:moveTo>
                        <a:pt x="160" y="118"/>
                      </a:moveTo>
                      <a:cubicBezTo>
                        <a:pt x="155" y="128"/>
                        <a:pt x="155" y="128"/>
                        <a:pt x="155" y="128"/>
                      </a:cubicBezTo>
                      <a:cubicBezTo>
                        <a:pt x="153" y="132"/>
                        <a:pt x="148" y="133"/>
                        <a:pt x="145" y="131"/>
                      </a:cubicBezTo>
                      <a:cubicBezTo>
                        <a:pt x="142" y="130"/>
                        <a:pt x="142" y="130"/>
                        <a:pt x="142" y="130"/>
                      </a:cubicBezTo>
                      <a:cubicBezTo>
                        <a:pt x="138" y="128"/>
                        <a:pt x="137" y="124"/>
                        <a:pt x="139" y="120"/>
                      </a:cubicBezTo>
                      <a:cubicBezTo>
                        <a:pt x="144" y="110"/>
                        <a:pt x="144" y="110"/>
                        <a:pt x="144" y="110"/>
                      </a:cubicBezTo>
                      <a:cubicBezTo>
                        <a:pt x="145" y="108"/>
                        <a:pt x="147" y="106"/>
                        <a:pt x="150" y="106"/>
                      </a:cubicBezTo>
                      <a:cubicBezTo>
                        <a:pt x="151" y="106"/>
                        <a:pt x="152" y="107"/>
                        <a:pt x="154" y="107"/>
                      </a:cubicBezTo>
                      <a:cubicBezTo>
                        <a:pt x="156" y="109"/>
                        <a:pt x="156" y="109"/>
                        <a:pt x="156" y="109"/>
                      </a:cubicBezTo>
                      <a:cubicBezTo>
                        <a:pt x="160" y="111"/>
                        <a:pt x="161" y="115"/>
                        <a:pt x="160" y="118"/>
                      </a:cubicBezTo>
                      <a:close/>
                      <a:moveTo>
                        <a:pt x="124" y="84"/>
                      </a:moveTo>
                      <a:cubicBezTo>
                        <a:pt x="121" y="83"/>
                        <a:pt x="121" y="83"/>
                        <a:pt x="121" y="83"/>
                      </a:cubicBezTo>
                      <a:cubicBezTo>
                        <a:pt x="119" y="81"/>
                        <a:pt x="117" y="81"/>
                        <a:pt x="115" y="81"/>
                      </a:cubicBezTo>
                      <a:cubicBezTo>
                        <a:pt x="111" y="81"/>
                        <a:pt x="107" y="83"/>
                        <a:pt x="105" y="86"/>
                      </a:cubicBezTo>
                      <a:cubicBezTo>
                        <a:pt x="99" y="96"/>
                        <a:pt x="99" y="96"/>
                        <a:pt x="99" y="96"/>
                      </a:cubicBezTo>
                      <a:cubicBezTo>
                        <a:pt x="95" y="101"/>
                        <a:pt x="97" y="109"/>
                        <a:pt x="102" y="112"/>
                      </a:cubicBezTo>
                      <a:cubicBezTo>
                        <a:pt x="105" y="114"/>
                        <a:pt x="105" y="114"/>
                        <a:pt x="105" y="114"/>
                      </a:cubicBezTo>
                      <a:cubicBezTo>
                        <a:pt x="107" y="115"/>
                        <a:pt x="109" y="116"/>
                        <a:pt x="112" y="116"/>
                      </a:cubicBezTo>
                      <a:cubicBezTo>
                        <a:pt x="116" y="116"/>
                        <a:pt x="120" y="114"/>
                        <a:pt x="122" y="110"/>
                      </a:cubicBezTo>
                      <a:cubicBezTo>
                        <a:pt x="128" y="101"/>
                        <a:pt x="128" y="101"/>
                        <a:pt x="128" y="101"/>
                      </a:cubicBezTo>
                      <a:cubicBezTo>
                        <a:pt x="131" y="96"/>
                        <a:pt x="130" y="88"/>
                        <a:pt x="124" y="84"/>
                      </a:cubicBezTo>
                      <a:close/>
                      <a:moveTo>
                        <a:pt x="124" y="99"/>
                      </a:moveTo>
                      <a:cubicBezTo>
                        <a:pt x="118" y="108"/>
                        <a:pt x="118" y="108"/>
                        <a:pt x="118" y="108"/>
                      </a:cubicBezTo>
                      <a:cubicBezTo>
                        <a:pt x="116" y="111"/>
                        <a:pt x="111" y="112"/>
                        <a:pt x="108" y="110"/>
                      </a:cubicBezTo>
                      <a:cubicBezTo>
                        <a:pt x="105" y="108"/>
                        <a:pt x="105" y="108"/>
                        <a:pt x="105" y="108"/>
                      </a:cubicBezTo>
                      <a:cubicBezTo>
                        <a:pt x="102" y="106"/>
                        <a:pt x="101" y="102"/>
                        <a:pt x="103" y="98"/>
                      </a:cubicBezTo>
                      <a:cubicBezTo>
                        <a:pt x="109" y="89"/>
                        <a:pt x="109" y="89"/>
                        <a:pt x="109" y="89"/>
                      </a:cubicBezTo>
                      <a:cubicBezTo>
                        <a:pt x="110" y="87"/>
                        <a:pt x="112" y="86"/>
                        <a:pt x="115" y="86"/>
                      </a:cubicBezTo>
                      <a:cubicBezTo>
                        <a:pt x="116" y="86"/>
                        <a:pt x="117" y="86"/>
                        <a:pt x="119" y="87"/>
                      </a:cubicBezTo>
                      <a:cubicBezTo>
                        <a:pt x="121" y="89"/>
                        <a:pt x="121" y="89"/>
                        <a:pt x="121" y="89"/>
                      </a:cubicBezTo>
                      <a:cubicBezTo>
                        <a:pt x="125" y="91"/>
                        <a:pt x="126" y="95"/>
                        <a:pt x="124" y="99"/>
                      </a:cubicBezTo>
                      <a:close/>
                      <a:moveTo>
                        <a:pt x="91" y="62"/>
                      </a:moveTo>
                      <a:cubicBezTo>
                        <a:pt x="89" y="60"/>
                        <a:pt x="89" y="60"/>
                        <a:pt x="89" y="60"/>
                      </a:cubicBezTo>
                      <a:cubicBezTo>
                        <a:pt x="86" y="58"/>
                        <a:pt x="84" y="57"/>
                        <a:pt x="81" y="57"/>
                      </a:cubicBezTo>
                      <a:cubicBezTo>
                        <a:pt x="77" y="57"/>
                        <a:pt x="74" y="59"/>
                        <a:pt x="72" y="62"/>
                      </a:cubicBezTo>
                      <a:cubicBezTo>
                        <a:pt x="65" y="71"/>
                        <a:pt x="65" y="71"/>
                        <a:pt x="65" y="71"/>
                      </a:cubicBezTo>
                      <a:cubicBezTo>
                        <a:pt x="61" y="76"/>
                        <a:pt x="62" y="83"/>
                        <a:pt x="67" y="87"/>
                      </a:cubicBezTo>
                      <a:cubicBezTo>
                        <a:pt x="70" y="89"/>
                        <a:pt x="70" y="89"/>
                        <a:pt x="70" y="89"/>
                      </a:cubicBezTo>
                      <a:cubicBezTo>
                        <a:pt x="72" y="91"/>
                        <a:pt x="75" y="92"/>
                        <a:pt x="77" y="92"/>
                      </a:cubicBezTo>
                      <a:cubicBezTo>
                        <a:pt x="81" y="92"/>
                        <a:pt x="84" y="90"/>
                        <a:pt x="87" y="87"/>
                      </a:cubicBezTo>
                      <a:cubicBezTo>
                        <a:pt x="93" y="79"/>
                        <a:pt x="93" y="79"/>
                        <a:pt x="93" y="79"/>
                      </a:cubicBezTo>
                      <a:cubicBezTo>
                        <a:pt x="98" y="73"/>
                        <a:pt x="97" y="66"/>
                        <a:pt x="91" y="62"/>
                      </a:cubicBezTo>
                      <a:close/>
                      <a:moveTo>
                        <a:pt x="90" y="76"/>
                      </a:moveTo>
                      <a:cubicBezTo>
                        <a:pt x="83" y="84"/>
                        <a:pt x="83" y="84"/>
                        <a:pt x="83" y="84"/>
                      </a:cubicBezTo>
                      <a:cubicBezTo>
                        <a:pt x="81" y="87"/>
                        <a:pt x="76" y="88"/>
                        <a:pt x="73" y="86"/>
                      </a:cubicBezTo>
                      <a:cubicBezTo>
                        <a:pt x="70" y="84"/>
                        <a:pt x="70" y="84"/>
                        <a:pt x="70" y="84"/>
                      </a:cubicBezTo>
                      <a:cubicBezTo>
                        <a:pt x="67" y="81"/>
                        <a:pt x="66" y="77"/>
                        <a:pt x="69" y="73"/>
                      </a:cubicBezTo>
                      <a:cubicBezTo>
                        <a:pt x="75" y="65"/>
                        <a:pt x="75" y="65"/>
                        <a:pt x="75" y="65"/>
                      </a:cubicBezTo>
                      <a:cubicBezTo>
                        <a:pt x="77" y="63"/>
                        <a:pt x="79" y="62"/>
                        <a:pt x="81" y="62"/>
                      </a:cubicBezTo>
                      <a:cubicBezTo>
                        <a:pt x="83" y="62"/>
                        <a:pt x="84" y="62"/>
                        <a:pt x="86" y="63"/>
                      </a:cubicBezTo>
                      <a:cubicBezTo>
                        <a:pt x="88" y="65"/>
                        <a:pt x="88" y="65"/>
                        <a:pt x="88" y="65"/>
                      </a:cubicBezTo>
                      <a:cubicBezTo>
                        <a:pt x="91" y="68"/>
                        <a:pt x="92" y="72"/>
                        <a:pt x="90" y="76"/>
                      </a:cubicBezTo>
                      <a:close/>
                      <a:moveTo>
                        <a:pt x="61" y="36"/>
                      </a:moveTo>
                      <a:cubicBezTo>
                        <a:pt x="58" y="34"/>
                        <a:pt x="58" y="34"/>
                        <a:pt x="58" y="34"/>
                      </a:cubicBezTo>
                      <a:cubicBezTo>
                        <a:pt x="53" y="29"/>
                        <a:pt x="45" y="30"/>
                        <a:pt x="41" y="34"/>
                      </a:cubicBezTo>
                      <a:cubicBezTo>
                        <a:pt x="34" y="43"/>
                        <a:pt x="34" y="43"/>
                        <a:pt x="34" y="43"/>
                      </a:cubicBezTo>
                      <a:cubicBezTo>
                        <a:pt x="29" y="47"/>
                        <a:pt x="30" y="55"/>
                        <a:pt x="34" y="60"/>
                      </a:cubicBezTo>
                      <a:cubicBezTo>
                        <a:pt x="37" y="62"/>
                        <a:pt x="37" y="62"/>
                        <a:pt x="37" y="62"/>
                      </a:cubicBezTo>
                      <a:cubicBezTo>
                        <a:pt x="39" y="64"/>
                        <a:pt x="42" y="65"/>
                        <a:pt x="45" y="65"/>
                      </a:cubicBezTo>
                      <a:cubicBezTo>
                        <a:pt x="48" y="65"/>
                        <a:pt x="52" y="64"/>
                        <a:pt x="54" y="61"/>
                      </a:cubicBezTo>
                      <a:cubicBezTo>
                        <a:pt x="61" y="53"/>
                        <a:pt x="61" y="53"/>
                        <a:pt x="61" y="53"/>
                      </a:cubicBezTo>
                      <a:cubicBezTo>
                        <a:pt x="66" y="48"/>
                        <a:pt x="65" y="40"/>
                        <a:pt x="61" y="36"/>
                      </a:cubicBezTo>
                      <a:close/>
                      <a:moveTo>
                        <a:pt x="58" y="50"/>
                      </a:moveTo>
                      <a:cubicBezTo>
                        <a:pt x="50" y="58"/>
                        <a:pt x="50" y="58"/>
                        <a:pt x="50" y="58"/>
                      </a:cubicBezTo>
                      <a:cubicBezTo>
                        <a:pt x="48" y="61"/>
                        <a:pt x="43" y="61"/>
                        <a:pt x="40" y="58"/>
                      </a:cubicBezTo>
                      <a:cubicBezTo>
                        <a:pt x="38" y="56"/>
                        <a:pt x="38" y="56"/>
                        <a:pt x="38" y="56"/>
                      </a:cubicBezTo>
                      <a:cubicBezTo>
                        <a:pt x="35" y="53"/>
                        <a:pt x="34" y="49"/>
                        <a:pt x="37" y="46"/>
                      </a:cubicBezTo>
                      <a:cubicBezTo>
                        <a:pt x="45" y="38"/>
                        <a:pt x="45" y="38"/>
                        <a:pt x="45" y="38"/>
                      </a:cubicBezTo>
                      <a:cubicBezTo>
                        <a:pt x="46" y="36"/>
                        <a:pt x="48" y="35"/>
                        <a:pt x="50" y="35"/>
                      </a:cubicBezTo>
                      <a:cubicBezTo>
                        <a:pt x="52" y="35"/>
                        <a:pt x="54" y="36"/>
                        <a:pt x="55" y="37"/>
                      </a:cubicBezTo>
                      <a:cubicBezTo>
                        <a:pt x="57" y="39"/>
                        <a:pt x="57" y="39"/>
                        <a:pt x="57" y="39"/>
                      </a:cubicBezTo>
                      <a:cubicBezTo>
                        <a:pt x="60" y="42"/>
                        <a:pt x="60" y="47"/>
                        <a:pt x="58" y="50"/>
                      </a:cubicBezTo>
                      <a:close/>
                      <a:moveTo>
                        <a:pt x="32" y="8"/>
                      </a:moveTo>
                      <a:cubicBezTo>
                        <a:pt x="30" y="5"/>
                        <a:pt x="30" y="5"/>
                        <a:pt x="30" y="5"/>
                      </a:cubicBezTo>
                      <a:cubicBezTo>
                        <a:pt x="26" y="1"/>
                        <a:pt x="18" y="0"/>
                        <a:pt x="13" y="5"/>
                      </a:cubicBezTo>
                      <a:cubicBezTo>
                        <a:pt x="5" y="12"/>
                        <a:pt x="5" y="12"/>
                        <a:pt x="5" y="12"/>
                      </a:cubicBezTo>
                      <a:cubicBezTo>
                        <a:pt x="0" y="16"/>
                        <a:pt x="0" y="24"/>
                        <a:pt x="4" y="29"/>
                      </a:cubicBezTo>
                      <a:cubicBezTo>
                        <a:pt x="6" y="31"/>
                        <a:pt x="6" y="31"/>
                        <a:pt x="6" y="31"/>
                      </a:cubicBezTo>
                      <a:cubicBezTo>
                        <a:pt x="9" y="34"/>
                        <a:pt x="12" y="35"/>
                        <a:pt x="15" y="35"/>
                      </a:cubicBezTo>
                      <a:cubicBezTo>
                        <a:pt x="18" y="35"/>
                        <a:pt x="21" y="34"/>
                        <a:pt x="23" y="32"/>
                      </a:cubicBezTo>
                      <a:cubicBezTo>
                        <a:pt x="32" y="25"/>
                        <a:pt x="32" y="25"/>
                        <a:pt x="32" y="25"/>
                      </a:cubicBezTo>
                      <a:cubicBezTo>
                        <a:pt x="36" y="20"/>
                        <a:pt x="37" y="13"/>
                        <a:pt x="32" y="8"/>
                      </a:cubicBezTo>
                      <a:close/>
                      <a:moveTo>
                        <a:pt x="28" y="21"/>
                      </a:moveTo>
                      <a:cubicBezTo>
                        <a:pt x="20" y="29"/>
                        <a:pt x="20" y="29"/>
                        <a:pt x="20" y="29"/>
                      </a:cubicBezTo>
                      <a:cubicBezTo>
                        <a:pt x="17" y="31"/>
                        <a:pt x="13" y="31"/>
                        <a:pt x="10" y="28"/>
                      </a:cubicBezTo>
                      <a:cubicBezTo>
                        <a:pt x="8" y="26"/>
                        <a:pt x="8" y="26"/>
                        <a:pt x="8" y="26"/>
                      </a:cubicBezTo>
                      <a:cubicBezTo>
                        <a:pt x="5" y="23"/>
                        <a:pt x="5" y="18"/>
                        <a:pt x="8" y="15"/>
                      </a:cubicBezTo>
                      <a:cubicBezTo>
                        <a:pt x="16" y="8"/>
                        <a:pt x="16" y="8"/>
                        <a:pt x="16" y="8"/>
                      </a:cubicBezTo>
                      <a:cubicBezTo>
                        <a:pt x="18" y="7"/>
                        <a:pt x="19" y="6"/>
                        <a:pt x="21" y="6"/>
                      </a:cubicBezTo>
                      <a:cubicBezTo>
                        <a:pt x="23" y="6"/>
                        <a:pt x="25" y="7"/>
                        <a:pt x="26" y="9"/>
                      </a:cubicBezTo>
                      <a:cubicBezTo>
                        <a:pt x="29" y="11"/>
                        <a:pt x="29" y="11"/>
                        <a:pt x="29" y="11"/>
                      </a:cubicBezTo>
                      <a:cubicBezTo>
                        <a:pt x="31" y="14"/>
                        <a:pt x="31" y="18"/>
                        <a:pt x="2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sp>
              <p:nvSpPr>
                <p:cNvPr id="145" name="Freeform 181"/>
                <p:cNvSpPr>
                  <a:spLocks noEditPoints="1"/>
                </p:cNvSpPr>
                <p:nvPr/>
              </p:nvSpPr>
              <p:spPr bwMode="auto">
                <a:xfrm>
                  <a:off x="1633540" y="1937833"/>
                  <a:ext cx="379091" cy="1325800"/>
                </a:xfrm>
                <a:custGeom>
                  <a:avLst/>
                  <a:gdLst>
                    <a:gd name="T0" fmla="*/ 125 w 157"/>
                    <a:gd name="T1" fmla="*/ 0 h 550"/>
                    <a:gd name="T2" fmla="*/ 0 w 157"/>
                    <a:gd name="T3" fmla="*/ 327 h 550"/>
                    <a:gd name="T4" fmla="*/ 54 w 157"/>
                    <a:gd name="T5" fmla="*/ 550 h 550"/>
                    <a:gd name="T6" fmla="*/ 91 w 157"/>
                    <a:gd name="T7" fmla="*/ 530 h 550"/>
                    <a:gd name="T8" fmla="*/ 156 w 157"/>
                    <a:gd name="T9" fmla="*/ 28 h 550"/>
                    <a:gd name="T10" fmla="*/ 28 w 157"/>
                    <a:gd name="T11" fmla="*/ 485 h 550"/>
                    <a:gd name="T12" fmla="*/ 62 w 157"/>
                    <a:gd name="T13" fmla="*/ 466 h 550"/>
                    <a:gd name="T14" fmla="*/ 28 w 157"/>
                    <a:gd name="T15" fmla="*/ 485 h 550"/>
                    <a:gd name="T16" fmla="*/ 75 w 157"/>
                    <a:gd name="T17" fmla="*/ 502 h 550"/>
                    <a:gd name="T18" fmla="*/ 37 w 157"/>
                    <a:gd name="T19" fmla="*/ 510 h 550"/>
                    <a:gd name="T20" fmla="*/ 18 w 157"/>
                    <a:gd name="T21" fmla="*/ 452 h 550"/>
                    <a:gd name="T22" fmla="*/ 53 w 157"/>
                    <a:gd name="T23" fmla="*/ 436 h 550"/>
                    <a:gd name="T24" fmla="*/ 18 w 157"/>
                    <a:gd name="T25" fmla="*/ 452 h 550"/>
                    <a:gd name="T26" fmla="*/ 9 w 157"/>
                    <a:gd name="T27" fmla="*/ 412 h 550"/>
                    <a:gd name="T28" fmla="*/ 48 w 157"/>
                    <a:gd name="T29" fmla="*/ 412 h 550"/>
                    <a:gd name="T30" fmla="*/ 5 w 157"/>
                    <a:gd name="T31" fmla="*/ 386 h 550"/>
                    <a:gd name="T32" fmla="*/ 42 w 157"/>
                    <a:gd name="T33" fmla="*/ 375 h 550"/>
                    <a:gd name="T34" fmla="*/ 5 w 157"/>
                    <a:gd name="T35" fmla="*/ 386 h 550"/>
                    <a:gd name="T36" fmla="*/ 2 w 157"/>
                    <a:gd name="T37" fmla="*/ 345 h 550"/>
                    <a:gd name="T38" fmla="*/ 40 w 157"/>
                    <a:gd name="T39" fmla="*/ 350 h 550"/>
                    <a:gd name="T40" fmla="*/ 40 w 157"/>
                    <a:gd name="T41" fmla="*/ 319 h 550"/>
                    <a:gd name="T42" fmla="*/ 2 w 157"/>
                    <a:gd name="T43" fmla="*/ 311 h 550"/>
                    <a:gd name="T44" fmla="*/ 40 w 157"/>
                    <a:gd name="T45" fmla="*/ 319 h 550"/>
                    <a:gd name="T46" fmla="*/ 4 w 157"/>
                    <a:gd name="T47" fmla="*/ 277 h 550"/>
                    <a:gd name="T48" fmla="*/ 41 w 157"/>
                    <a:gd name="T49" fmla="*/ 288 h 550"/>
                    <a:gd name="T50" fmla="*/ 8 w 157"/>
                    <a:gd name="T51" fmla="*/ 250 h 550"/>
                    <a:gd name="T52" fmla="*/ 46 w 157"/>
                    <a:gd name="T53" fmla="*/ 250 h 550"/>
                    <a:gd name="T54" fmla="*/ 8 w 157"/>
                    <a:gd name="T55" fmla="*/ 250 h 550"/>
                    <a:gd name="T56" fmla="*/ 16 w 157"/>
                    <a:gd name="T57" fmla="*/ 210 h 550"/>
                    <a:gd name="T58" fmla="*/ 51 w 157"/>
                    <a:gd name="T59" fmla="*/ 226 h 550"/>
                    <a:gd name="T60" fmla="*/ 23 w 157"/>
                    <a:gd name="T61" fmla="*/ 184 h 550"/>
                    <a:gd name="T62" fmla="*/ 61 w 157"/>
                    <a:gd name="T63" fmla="*/ 189 h 550"/>
                    <a:gd name="T64" fmla="*/ 23 w 157"/>
                    <a:gd name="T65" fmla="*/ 184 h 550"/>
                    <a:gd name="T66" fmla="*/ 37 w 157"/>
                    <a:gd name="T67" fmla="*/ 146 h 550"/>
                    <a:gd name="T68" fmla="*/ 69 w 157"/>
                    <a:gd name="T69" fmla="*/ 166 h 550"/>
                    <a:gd name="T70" fmla="*/ 47 w 157"/>
                    <a:gd name="T71" fmla="*/ 121 h 550"/>
                    <a:gd name="T72" fmla="*/ 84 w 157"/>
                    <a:gd name="T73" fmla="*/ 131 h 550"/>
                    <a:gd name="T74" fmla="*/ 47 w 157"/>
                    <a:gd name="T75" fmla="*/ 121 h 550"/>
                    <a:gd name="T76" fmla="*/ 66 w 157"/>
                    <a:gd name="T77" fmla="*/ 84 h 550"/>
                    <a:gd name="T78" fmla="*/ 96 w 157"/>
                    <a:gd name="T79" fmla="*/ 109 h 550"/>
                    <a:gd name="T80" fmla="*/ 80 w 157"/>
                    <a:gd name="T81" fmla="*/ 61 h 550"/>
                    <a:gd name="T82" fmla="*/ 116 w 157"/>
                    <a:gd name="T83" fmla="*/ 77 h 550"/>
                    <a:gd name="T84" fmla="*/ 80 w 157"/>
                    <a:gd name="T85" fmla="*/ 61 h 550"/>
                    <a:gd name="T86" fmla="*/ 104 w 157"/>
                    <a:gd name="T87" fmla="*/ 28 h 550"/>
                    <a:gd name="T88" fmla="*/ 130 w 157"/>
                    <a:gd name="T89" fmla="*/ 57 h 550"/>
                    <a:gd name="T90" fmla="*/ 54 w 157"/>
                    <a:gd name="T91" fmla="*/ 547 h 550"/>
                    <a:gd name="T92" fmla="*/ 86 w 157"/>
                    <a:gd name="T93" fmla="*/ 524 h 550"/>
                    <a:gd name="T94" fmla="*/ 54 w 157"/>
                    <a:gd name="T95" fmla="*/ 547 h 550"/>
                    <a:gd name="T96" fmla="*/ 121 w 157"/>
                    <a:gd name="T97" fmla="*/ 7 h 550"/>
                    <a:gd name="T98" fmla="*/ 154 w 157"/>
                    <a:gd name="T99"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550">
                      <a:moveTo>
                        <a:pt x="157" y="28"/>
                      </a:moveTo>
                      <a:cubicBezTo>
                        <a:pt x="125" y="0"/>
                        <a:pt x="125" y="0"/>
                        <a:pt x="125" y="0"/>
                      </a:cubicBezTo>
                      <a:cubicBezTo>
                        <a:pt x="125" y="0"/>
                        <a:pt x="125" y="0"/>
                        <a:pt x="125" y="0"/>
                      </a:cubicBezTo>
                      <a:cubicBezTo>
                        <a:pt x="44" y="90"/>
                        <a:pt x="0" y="206"/>
                        <a:pt x="0" y="327"/>
                      </a:cubicBezTo>
                      <a:cubicBezTo>
                        <a:pt x="0" y="405"/>
                        <a:pt x="18" y="480"/>
                        <a:pt x="53" y="549"/>
                      </a:cubicBezTo>
                      <a:cubicBezTo>
                        <a:pt x="54" y="550"/>
                        <a:pt x="54" y="550"/>
                        <a:pt x="54" y="550"/>
                      </a:cubicBezTo>
                      <a:cubicBezTo>
                        <a:pt x="91" y="531"/>
                        <a:pt x="91" y="531"/>
                        <a:pt x="91" y="531"/>
                      </a:cubicBezTo>
                      <a:cubicBezTo>
                        <a:pt x="91" y="530"/>
                        <a:pt x="91" y="530"/>
                        <a:pt x="91" y="530"/>
                      </a:cubicBezTo>
                      <a:cubicBezTo>
                        <a:pt x="58" y="467"/>
                        <a:pt x="42" y="398"/>
                        <a:pt x="42" y="327"/>
                      </a:cubicBezTo>
                      <a:cubicBezTo>
                        <a:pt x="42" y="216"/>
                        <a:pt x="82" y="110"/>
                        <a:pt x="156" y="28"/>
                      </a:cubicBezTo>
                      <a:lnTo>
                        <a:pt x="157" y="28"/>
                      </a:lnTo>
                      <a:close/>
                      <a:moveTo>
                        <a:pt x="28" y="485"/>
                      </a:moveTo>
                      <a:cubicBezTo>
                        <a:pt x="27" y="482"/>
                        <a:pt x="26" y="480"/>
                        <a:pt x="26" y="478"/>
                      </a:cubicBezTo>
                      <a:cubicBezTo>
                        <a:pt x="62" y="466"/>
                        <a:pt x="62" y="466"/>
                        <a:pt x="62" y="466"/>
                      </a:cubicBezTo>
                      <a:cubicBezTo>
                        <a:pt x="63" y="468"/>
                        <a:pt x="63" y="470"/>
                        <a:pt x="64" y="472"/>
                      </a:cubicBezTo>
                      <a:lnTo>
                        <a:pt x="28" y="485"/>
                      </a:lnTo>
                      <a:close/>
                      <a:moveTo>
                        <a:pt x="73" y="496"/>
                      </a:moveTo>
                      <a:cubicBezTo>
                        <a:pt x="74" y="498"/>
                        <a:pt x="74" y="500"/>
                        <a:pt x="75" y="502"/>
                      </a:cubicBezTo>
                      <a:cubicBezTo>
                        <a:pt x="40" y="516"/>
                        <a:pt x="40" y="516"/>
                        <a:pt x="40" y="516"/>
                      </a:cubicBezTo>
                      <a:cubicBezTo>
                        <a:pt x="39" y="514"/>
                        <a:pt x="38" y="512"/>
                        <a:pt x="37" y="510"/>
                      </a:cubicBezTo>
                      <a:lnTo>
                        <a:pt x="73" y="496"/>
                      </a:lnTo>
                      <a:close/>
                      <a:moveTo>
                        <a:pt x="18" y="452"/>
                      </a:moveTo>
                      <a:cubicBezTo>
                        <a:pt x="17" y="450"/>
                        <a:pt x="17" y="448"/>
                        <a:pt x="16" y="445"/>
                      </a:cubicBezTo>
                      <a:cubicBezTo>
                        <a:pt x="53" y="436"/>
                        <a:pt x="53" y="436"/>
                        <a:pt x="53" y="436"/>
                      </a:cubicBezTo>
                      <a:cubicBezTo>
                        <a:pt x="54" y="438"/>
                        <a:pt x="54" y="441"/>
                        <a:pt x="55" y="443"/>
                      </a:cubicBezTo>
                      <a:lnTo>
                        <a:pt x="18" y="452"/>
                      </a:lnTo>
                      <a:close/>
                      <a:moveTo>
                        <a:pt x="11" y="419"/>
                      </a:moveTo>
                      <a:cubicBezTo>
                        <a:pt x="10" y="417"/>
                        <a:pt x="10" y="415"/>
                        <a:pt x="9" y="412"/>
                      </a:cubicBezTo>
                      <a:cubicBezTo>
                        <a:pt x="47" y="406"/>
                        <a:pt x="47" y="406"/>
                        <a:pt x="47" y="406"/>
                      </a:cubicBezTo>
                      <a:cubicBezTo>
                        <a:pt x="47" y="408"/>
                        <a:pt x="47" y="410"/>
                        <a:pt x="48" y="412"/>
                      </a:cubicBezTo>
                      <a:lnTo>
                        <a:pt x="11" y="419"/>
                      </a:lnTo>
                      <a:close/>
                      <a:moveTo>
                        <a:pt x="5" y="386"/>
                      </a:moveTo>
                      <a:cubicBezTo>
                        <a:pt x="5" y="383"/>
                        <a:pt x="5" y="381"/>
                        <a:pt x="5" y="379"/>
                      </a:cubicBezTo>
                      <a:cubicBezTo>
                        <a:pt x="42" y="375"/>
                        <a:pt x="42" y="375"/>
                        <a:pt x="42" y="375"/>
                      </a:cubicBezTo>
                      <a:cubicBezTo>
                        <a:pt x="43" y="377"/>
                        <a:pt x="43" y="379"/>
                        <a:pt x="43" y="381"/>
                      </a:cubicBezTo>
                      <a:lnTo>
                        <a:pt x="5" y="386"/>
                      </a:lnTo>
                      <a:close/>
                      <a:moveTo>
                        <a:pt x="2" y="352"/>
                      </a:moveTo>
                      <a:cubicBezTo>
                        <a:pt x="2" y="350"/>
                        <a:pt x="2" y="347"/>
                        <a:pt x="2" y="345"/>
                      </a:cubicBezTo>
                      <a:cubicBezTo>
                        <a:pt x="40" y="344"/>
                        <a:pt x="40" y="344"/>
                        <a:pt x="40" y="344"/>
                      </a:cubicBezTo>
                      <a:cubicBezTo>
                        <a:pt x="40" y="346"/>
                        <a:pt x="40" y="348"/>
                        <a:pt x="40" y="350"/>
                      </a:cubicBezTo>
                      <a:lnTo>
                        <a:pt x="2" y="352"/>
                      </a:lnTo>
                      <a:close/>
                      <a:moveTo>
                        <a:pt x="40" y="319"/>
                      </a:moveTo>
                      <a:cubicBezTo>
                        <a:pt x="2" y="318"/>
                        <a:pt x="2" y="318"/>
                        <a:pt x="2" y="318"/>
                      </a:cubicBezTo>
                      <a:cubicBezTo>
                        <a:pt x="2" y="316"/>
                        <a:pt x="2" y="313"/>
                        <a:pt x="2" y="311"/>
                      </a:cubicBezTo>
                      <a:cubicBezTo>
                        <a:pt x="40" y="312"/>
                        <a:pt x="40" y="312"/>
                        <a:pt x="40" y="312"/>
                      </a:cubicBezTo>
                      <a:cubicBezTo>
                        <a:pt x="40" y="315"/>
                        <a:pt x="40" y="317"/>
                        <a:pt x="40" y="319"/>
                      </a:cubicBezTo>
                      <a:close/>
                      <a:moveTo>
                        <a:pt x="4" y="284"/>
                      </a:moveTo>
                      <a:cubicBezTo>
                        <a:pt x="4" y="282"/>
                        <a:pt x="4" y="279"/>
                        <a:pt x="4" y="277"/>
                      </a:cubicBezTo>
                      <a:cubicBezTo>
                        <a:pt x="42" y="281"/>
                        <a:pt x="42" y="281"/>
                        <a:pt x="42" y="281"/>
                      </a:cubicBezTo>
                      <a:cubicBezTo>
                        <a:pt x="42" y="283"/>
                        <a:pt x="42" y="285"/>
                        <a:pt x="41" y="288"/>
                      </a:cubicBezTo>
                      <a:lnTo>
                        <a:pt x="4" y="284"/>
                      </a:lnTo>
                      <a:close/>
                      <a:moveTo>
                        <a:pt x="8" y="250"/>
                      </a:moveTo>
                      <a:cubicBezTo>
                        <a:pt x="8" y="248"/>
                        <a:pt x="8" y="246"/>
                        <a:pt x="9" y="244"/>
                      </a:cubicBezTo>
                      <a:cubicBezTo>
                        <a:pt x="46" y="250"/>
                        <a:pt x="46" y="250"/>
                        <a:pt x="46" y="250"/>
                      </a:cubicBezTo>
                      <a:cubicBezTo>
                        <a:pt x="46" y="252"/>
                        <a:pt x="46" y="254"/>
                        <a:pt x="45" y="257"/>
                      </a:cubicBezTo>
                      <a:lnTo>
                        <a:pt x="8" y="250"/>
                      </a:lnTo>
                      <a:close/>
                      <a:moveTo>
                        <a:pt x="14" y="217"/>
                      </a:moveTo>
                      <a:cubicBezTo>
                        <a:pt x="15" y="215"/>
                        <a:pt x="15" y="213"/>
                        <a:pt x="16" y="210"/>
                      </a:cubicBezTo>
                      <a:cubicBezTo>
                        <a:pt x="53" y="220"/>
                        <a:pt x="53" y="220"/>
                        <a:pt x="53" y="220"/>
                      </a:cubicBezTo>
                      <a:cubicBezTo>
                        <a:pt x="52" y="222"/>
                        <a:pt x="52" y="224"/>
                        <a:pt x="51" y="226"/>
                      </a:cubicBezTo>
                      <a:lnTo>
                        <a:pt x="14" y="217"/>
                      </a:lnTo>
                      <a:close/>
                      <a:moveTo>
                        <a:pt x="23" y="184"/>
                      </a:moveTo>
                      <a:cubicBezTo>
                        <a:pt x="24" y="182"/>
                        <a:pt x="24" y="180"/>
                        <a:pt x="25" y="178"/>
                      </a:cubicBezTo>
                      <a:cubicBezTo>
                        <a:pt x="61" y="189"/>
                        <a:pt x="61" y="189"/>
                        <a:pt x="61" y="189"/>
                      </a:cubicBezTo>
                      <a:cubicBezTo>
                        <a:pt x="61" y="191"/>
                        <a:pt x="60" y="194"/>
                        <a:pt x="59" y="196"/>
                      </a:cubicBezTo>
                      <a:lnTo>
                        <a:pt x="23" y="184"/>
                      </a:lnTo>
                      <a:close/>
                      <a:moveTo>
                        <a:pt x="34" y="152"/>
                      </a:moveTo>
                      <a:cubicBezTo>
                        <a:pt x="35" y="150"/>
                        <a:pt x="36" y="148"/>
                        <a:pt x="37" y="146"/>
                      </a:cubicBezTo>
                      <a:cubicBezTo>
                        <a:pt x="72" y="160"/>
                        <a:pt x="72" y="160"/>
                        <a:pt x="72" y="160"/>
                      </a:cubicBezTo>
                      <a:cubicBezTo>
                        <a:pt x="71" y="162"/>
                        <a:pt x="70" y="164"/>
                        <a:pt x="69" y="166"/>
                      </a:cubicBezTo>
                      <a:lnTo>
                        <a:pt x="34" y="152"/>
                      </a:lnTo>
                      <a:close/>
                      <a:moveTo>
                        <a:pt x="47" y="121"/>
                      </a:moveTo>
                      <a:cubicBezTo>
                        <a:pt x="48" y="119"/>
                        <a:pt x="49" y="117"/>
                        <a:pt x="50" y="115"/>
                      </a:cubicBezTo>
                      <a:cubicBezTo>
                        <a:pt x="84" y="131"/>
                        <a:pt x="84" y="131"/>
                        <a:pt x="84" y="131"/>
                      </a:cubicBezTo>
                      <a:cubicBezTo>
                        <a:pt x="84" y="133"/>
                        <a:pt x="83" y="135"/>
                        <a:pt x="82" y="137"/>
                      </a:cubicBezTo>
                      <a:lnTo>
                        <a:pt x="47" y="121"/>
                      </a:lnTo>
                      <a:close/>
                      <a:moveTo>
                        <a:pt x="63" y="91"/>
                      </a:moveTo>
                      <a:cubicBezTo>
                        <a:pt x="64" y="89"/>
                        <a:pt x="65" y="87"/>
                        <a:pt x="66" y="84"/>
                      </a:cubicBezTo>
                      <a:cubicBezTo>
                        <a:pt x="99" y="104"/>
                        <a:pt x="99" y="104"/>
                        <a:pt x="99" y="104"/>
                      </a:cubicBezTo>
                      <a:cubicBezTo>
                        <a:pt x="98" y="105"/>
                        <a:pt x="97" y="107"/>
                        <a:pt x="96" y="109"/>
                      </a:cubicBezTo>
                      <a:lnTo>
                        <a:pt x="63" y="91"/>
                      </a:lnTo>
                      <a:close/>
                      <a:moveTo>
                        <a:pt x="80" y="61"/>
                      </a:moveTo>
                      <a:cubicBezTo>
                        <a:pt x="82" y="60"/>
                        <a:pt x="83" y="58"/>
                        <a:pt x="84" y="56"/>
                      </a:cubicBezTo>
                      <a:cubicBezTo>
                        <a:pt x="116" y="77"/>
                        <a:pt x="116" y="77"/>
                        <a:pt x="116" y="77"/>
                      </a:cubicBezTo>
                      <a:cubicBezTo>
                        <a:pt x="114" y="79"/>
                        <a:pt x="113" y="81"/>
                        <a:pt x="112" y="82"/>
                      </a:cubicBezTo>
                      <a:lnTo>
                        <a:pt x="80" y="61"/>
                      </a:lnTo>
                      <a:close/>
                      <a:moveTo>
                        <a:pt x="100" y="34"/>
                      </a:moveTo>
                      <a:cubicBezTo>
                        <a:pt x="101" y="32"/>
                        <a:pt x="103" y="30"/>
                        <a:pt x="104" y="28"/>
                      </a:cubicBezTo>
                      <a:cubicBezTo>
                        <a:pt x="134" y="51"/>
                        <a:pt x="134" y="51"/>
                        <a:pt x="134" y="51"/>
                      </a:cubicBezTo>
                      <a:cubicBezTo>
                        <a:pt x="133" y="53"/>
                        <a:pt x="131" y="55"/>
                        <a:pt x="130" y="57"/>
                      </a:cubicBezTo>
                      <a:lnTo>
                        <a:pt x="100" y="34"/>
                      </a:lnTo>
                      <a:close/>
                      <a:moveTo>
                        <a:pt x="54" y="547"/>
                      </a:moveTo>
                      <a:cubicBezTo>
                        <a:pt x="53" y="545"/>
                        <a:pt x="52" y="543"/>
                        <a:pt x="51" y="541"/>
                      </a:cubicBezTo>
                      <a:cubicBezTo>
                        <a:pt x="86" y="524"/>
                        <a:pt x="86" y="524"/>
                        <a:pt x="86" y="524"/>
                      </a:cubicBezTo>
                      <a:cubicBezTo>
                        <a:pt x="86" y="526"/>
                        <a:pt x="87" y="528"/>
                        <a:pt x="88" y="530"/>
                      </a:cubicBezTo>
                      <a:lnTo>
                        <a:pt x="54" y="547"/>
                      </a:lnTo>
                      <a:close/>
                      <a:moveTo>
                        <a:pt x="150" y="32"/>
                      </a:moveTo>
                      <a:cubicBezTo>
                        <a:pt x="121" y="7"/>
                        <a:pt x="121" y="7"/>
                        <a:pt x="121" y="7"/>
                      </a:cubicBezTo>
                      <a:cubicBezTo>
                        <a:pt x="123" y="6"/>
                        <a:pt x="124" y="4"/>
                        <a:pt x="126" y="2"/>
                      </a:cubicBezTo>
                      <a:cubicBezTo>
                        <a:pt x="154" y="28"/>
                        <a:pt x="154" y="28"/>
                        <a:pt x="154" y="28"/>
                      </a:cubicBezTo>
                      <a:cubicBezTo>
                        <a:pt x="152" y="29"/>
                        <a:pt x="151" y="31"/>
                        <a:pt x="1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黑体" panose="02010609060101010101" charset="-122"/>
                    <a:ea typeface="黑体" panose="02010609060101010101" charset="-122"/>
                    <a:cs typeface="+mn-ea"/>
                    <a:sym typeface="+mn-lt"/>
                  </a:endParaRPr>
                </a:p>
              </p:txBody>
            </p:sp>
          </p:grpSp>
        </p:grpSp>
        <p:sp>
          <p:nvSpPr>
            <p:cNvPr id="15" name="空心弧 14"/>
            <p:cNvSpPr/>
            <p:nvPr/>
          </p:nvSpPr>
          <p:spPr>
            <a:xfrm rot="21316014">
              <a:off x="6540" y="3141"/>
              <a:ext cx="6120" cy="6120"/>
            </a:xfrm>
            <a:prstGeom prst="blockArc">
              <a:avLst>
                <a:gd name="adj1" fmla="val 10800000"/>
                <a:gd name="adj2" fmla="val 3260281"/>
                <a:gd name="adj3" fmla="val 0"/>
              </a:avLst>
            </a:prstGeom>
            <a:solidFill>
              <a:srgbClr val="C00000"/>
            </a:solid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154" name="空心弧 153"/>
            <p:cNvSpPr/>
            <p:nvPr/>
          </p:nvSpPr>
          <p:spPr>
            <a:xfrm rot="17389297">
              <a:off x="6928" y="3529"/>
              <a:ext cx="5344" cy="5344"/>
            </a:xfrm>
            <a:prstGeom prst="blockArc">
              <a:avLst>
                <a:gd name="adj1" fmla="val 10800000"/>
                <a:gd name="adj2" fmla="val 3260281"/>
                <a:gd name="adj3" fmla="val 0"/>
              </a:avLst>
            </a:prstGeom>
            <a:solidFill>
              <a:srgbClr val="C00000"/>
            </a:solidFill>
            <a:ln>
              <a:solidFill>
                <a:schemeClr val="bg1">
                  <a:lumMod val="8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grpSp>
      <p:sp>
        <p:nvSpPr>
          <p:cNvPr id="2" name="文本框 1"/>
          <p:cNvSpPr txBox="1"/>
          <p:nvPr/>
        </p:nvSpPr>
        <p:spPr>
          <a:xfrm>
            <a:off x="494030" y="1583690"/>
            <a:ext cx="4361815" cy="922020"/>
          </a:xfrm>
          <a:prstGeom prst="rect">
            <a:avLst/>
          </a:prstGeom>
          <a:noFill/>
        </p:spPr>
        <p:txBody>
          <a:bodyPr wrap="square" rtlCol="0" anchor="t">
            <a:spAutoFit/>
          </a:bodyPr>
          <a:lstStyle/>
          <a:p>
            <a:pPr algn="just" fontAlgn="auto">
              <a:lnSpc>
                <a:spcPct val="100000"/>
              </a:lnSpc>
              <a:spcBef>
                <a:spcPts val="1400"/>
              </a:spcBef>
            </a:pPr>
            <a:r>
              <a:rPr lang="zh-CN" altLang="en-US" b="1" dirty="0">
                <a:solidFill>
                  <a:srgbClr val="0070C0"/>
                </a:solidFill>
                <a:uFillTx/>
                <a:latin typeface="黑体" panose="02010609060101010101" charset="-122"/>
                <a:ea typeface="黑体" panose="02010609060101010101" charset="-122"/>
                <a:cs typeface="黑体" panose="02010609060101010101" charset="-122"/>
                <a:sym typeface="+mn-ea"/>
              </a:rPr>
              <a:t>国内生产总值</a:t>
            </a:r>
            <a:r>
              <a:rPr lang="en-US" b="1" dirty="0">
                <a:solidFill>
                  <a:srgbClr val="0070C0"/>
                </a:solidFill>
                <a:uFillTx/>
                <a:latin typeface="黑体" panose="02010609060101010101" charset="-122"/>
                <a:ea typeface="黑体" panose="02010609060101010101" charset="-122"/>
                <a:cs typeface="黑体" panose="02010609060101010101" charset="-122"/>
                <a:sym typeface="+mn-ea"/>
              </a:rPr>
              <a:t>1978</a:t>
            </a:r>
            <a:r>
              <a:rPr lang="zh-CN" altLang="en-US" b="1" dirty="0">
                <a:solidFill>
                  <a:srgbClr val="0070C0"/>
                </a:solidFill>
                <a:uFillTx/>
                <a:latin typeface="黑体" panose="02010609060101010101" charset="-122"/>
                <a:ea typeface="黑体" panose="02010609060101010101" charset="-122"/>
                <a:cs typeface="黑体" panose="02010609060101010101" charset="-122"/>
                <a:sym typeface="+mn-ea"/>
              </a:rPr>
              <a:t>年的</a:t>
            </a:r>
            <a:r>
              <a:rPr lang="en-US" altLang="zh-CN" b="1" dirty="0">
                <a:solidFill>
                  <a:srgbClr val="0070C0"/>
                </a:solidFill>
                <a:uFillTx/>
                <a:latin typeface="黑体" panose="02010609060101010101" charset="-122"/>
                <a:ea typeface="黑体" panose="02010609060101010101" charset="-122"/>
                <a:cs typeface="黑体" panose="02010609060101010101" charset="-122"/>
                <a:sym typeface="+mn-ea"/>
              </a:rPr>
              <a:t>3678.7</a:t>
            </a:r>
            <a:r>
              <a:rPr lang="zh-CN" altLang="en-US" b="1" dirty="0">
                <a:solidFill>
                  <a:srgbClr val="0070C0"/>
                </a:solidFill>
                <a:uFillTx/>
                <a:latin typeface="黑体" panose="02010609060101010101" charset="-122"/>
                <a:ea typeface="黑体" panose="02010609060101010101" charset="-122"/>
                <a:cs typeface="黑体" panose="02010609060101010101" charset="-122"/>
                <a:sym typeface="+mn-ea"/>
              </a:rPr>
              <a:t>亿元增长到</a:t>
            </a:r>
            <a:r>
              <a:rPr lang="en-US" altLang="zh-CN" b="1" dirty="0">
                <a:solidFill>
                  <a:srgbClr val="0070C0"/>
                </a:solidFill>
                <a:uFillTx/>
                <a:latin typeface="黑体" panose="02010609060101010101" charset="-122"/>
                <a:ea typeface="黑体" panose="02010609060101010101" charset="-122"/>
                <a:cs typeface="黑体" panose="02010609060101010101" charset="-122"/>
                <a:sym typeface="+mn-ea"/>
              </a:rPr>
              <a:t>2020</a:t>
            </a:r>
            <a:r>
              <a:rPr lang="zh-CN" altLang="en-US" b="1" dirty="0">
                <a:solidFill>
                  <a:srgbClr val="0070C0"/>
                </a:solidFill>
                <a:uFillTx/>
                <a:latin typeface="黑体" panose="02010609060101010101" charset="-122"/>
                <a:ea typeface="黑体" panose="02010609060101010101" charset="-122"/>
                <a:cs typeface="黑体" panose="02010609060101010101" charset="-122"/>
                <a:sym typeface="+mn-ea"/>
              </a:rPr>
              <a:t>年的</a:t>
            </a:r>
            <a:r>
              <a:rPr lang="en-US" altLang="zh-CN" b="1" dirty="0">
                <a:solidFill>
                  <a:srgbClr val="0070C0"/>
                </a:solidFill>
                <a:uFillTx/>
                <a:latin typeface="黑体" panose="02010609060101010101" charset="-122"/>
                <a:ea typeface="黑体" panose="02010609060101010101" charset="-122"/>
                <a:cs typeface="黑体" panose="02010609060101010101" charset="-122"/>
                <a:sym typeface="+mn-ea"/>
              </a:rPr>
              <a:t>101.6</a:t>
            </a:r>
            <a:r>
              <a:rPr lang="zh-CN" altLang="en-US" b="1" dirty="0">
                <a:solidFill>
                  <a:srgbClr val="0070C0"/>
                </a:solidFill>
                <a:uFillTx/>
                <a:latin typeface="黑体" panose="02010609060101010101" charset="-122"/>
                <a:ea typeface="黑体" panose="02010609060101010101" charset="-122"/>
                <a:cs typeface="黑体" panose="02010609060101010101" charset="-122"/>
                <a:sym typeface="+mn-ea"/>
              </a:rPr>
              <a:t>万亿元，年均增长</a:t>
            </a:r>
            <a:r>
              <a:rPr lang="en-US" altLang="zh-CN" b="1" dirty="0">
                <a:solidFill>
                  <a:srgbClr val="0070C0"/>
                </a:solidFill>
                <a:uFillTx/>
                <a:latin typeface="黑体" panose="02010609060101010101" charset="-122"/>
                <a:ea typeface="黑体" panose="02010609060101010101" charset="-122"/>
                <a:cs typeface="黑体" panose="02010609060101010101" charset="-122"/>
                <a:sym typeface="+mn-ea"/>
              </a:rPr>
              <a:t>9.2%</a:t>
            </a:r>
            <a:r>
              <a:rPr lang="zh-CN" altLang="en-US" b="1" dirty="0">
                <a:solidFill>
                  <a:srgbClr val="0070C0"/>
                </a:solidFill>
                <a:uFillTx/>
                <a:latin typeface="黑体" panose="02010609060101010101" charset="-122"/>
                <a:ea typeface="黑体" panose="02010609060101010101" charset="-122"/>
                <a:cs typeface="黑体" panose="02010609060101010101" charset="-122"/>
                <a:sym typeface="+mn-ea"/>
              </a:rPr>
              <a:t>，远高于同期世界经济年均增速</a:t>
            </a:r>
            <a:endParaRPr lang="zh-CN" altLang="en-US" b="1" dirty="0">
              <a:solidFill>
                <a:srgbClr val="0070C0"/>
              </a:solidFill>
              <a:uFillTx/>
              <a:latin typeface="黑体" panose="02010609060101010101" charset="-122"/>
              <a:ea typeface="黑体" panose="02010609060101010101" charset="-122"/>
              <a:cs typeface="黑体" panose="02010609060101010101" charset="-122"/>
              <a:sym typeface="+mn-ea"/>
            </a:endParaRPr>
          </a:p>
        </p:txBody>
      </p:sp>
      <p:sp>
        <p:nvSpPr>
          <p:cNvPr id="4" name="Oval 15"/>
          <p:cNvSpPr>
            <a:spLocks noChangeArrowheads="1"/>
          </p:cNvSpPr>
          <p:nvPr/>
        </p:nvSpPr>
        <p:spPr bwMode="auto">
          <a:xfrm>
            <a:off x="5100320" y="170497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sp>
        <p:nvSpPr>
          <p:cNvPr id="11" name="Oval 15"/>
          <p:cNvSpPr>
            <a:spLocks noChangeArrowheads="1"/>
          </p:cNvSpPr>
          <p:nvPr/>
        </p:nvSpPr>
        <p:spPr bwMode="auto">
          <a:xfrm>
            <a:off x="3925570" y="268668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sp>
        <p:nvSpPr>
          <p:cNvPr id="94221" name="文本框 23"/>
          <p:cNvSpPr txBox="1"/>
          <p:nvPr/>
        </p:nvSpPr>
        <p:spPr>
          <a:xfrm>
            <a:off x="1291590" y="2647950"/>
            <a:ext cx="2556510" cy="423545"/>
          </a:xfrm>
          <a:prstGeom prst="rect">
            <a:avLst/>
          </a:prstGeom>
          <a:noFill/>
          <a:ln w="9525">
            <a:noFill/>
          </a:ln>
        </p:spPr>
        <p:txBody>
          <a:bodyPr wrap="square">
            <a:spAutoFit/>
          </a:bodyPr>
          <a:lstStyle/>
          <a:p>
            <a:pPr algn="just" eaLnBrk="1" hangingPunct="1">
              <a:lnSpc>
                <a:spcPct val="120000"/>
              </a:lnSpc>
              <a:spcBef>
                <a:spcPts val="1400"/>
              </a:spcBef>
            </a:pPr>
            <a:r>
              <a:rPr lang="zh-CN" altLang="en-US" dirty="0">
                <a:solidFill>
                  <a:schemeClr val="tx1"/>
                </a:solidFill>
                <a:uFillTx/>
                <a:latin typeface="黑体" panose="02010609060101010101" charset="-122"/>
                <a:ea typeface="黑体" panose="02010609060101010101" charset="-122"/>
              </a:rPr>
              <a:t>稳居世界第二大经济体</a:t>
            </a:r>
            <a:endParaRPr lang="zh-CN" altLang="en-US" dirty="0">
              <a:solidFill>
                <a:schemeClr val="tx1"/>
              </a:solidFill>
              <a:uFillTx/>
              <a:latin typeface="黑体" panose="02010609060101010101" charset="-122"/>
              <a:ea typeface="黑体" panose="02010609060101010101" charset="-122"/>
            </a:endParaRPr>
          </a:p>
        </p:txBody>
      </p:sp>
      <p:sp>
        <p:nvSpPr>
          <p:cNvPr id="18" name="Oval 15"/>
          <p:cNvSpPr>
            <a:spLocks noChangeArrowheads="1"/>
          </p:cNvSpPr>
          <p:nvPr/>
        </p:nvSpPr>
        <p:spPr bwMode="auto">
          <a:xfrm>
            <a:off x="3680460" y="3388360"/>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sp>
        <p:nvSpPr>
          <p:cNvPr id="20" name="文本框 19"/>
          <p:cNvSpPr txBox="1"/>
          <p:nvPr/>
        </p:nvSpPr>
        <p:spPr>
          <a:xfrm>
            <a:off x="8390890" y="3018155"/>
            <a:ext cx="3070860" cy="934720"/>
          </a:xfrm>
          <a:prstGeom prst="rect">
            <a:avLst/>
          </a:prstGeom>
          <a:noFill/>
        </p:spPr>
        <p:txBody>
          <a:bodyPr wrap="square" rtlCol="0" anchor="t">
            <a:spAutoFit/>
          </a:bodyPr>
          <a:lstStyle/>
          <a:p>
            <a:pPr algn="just" eaLnBrk="1" hangingPunct="1">
              <a:lnSpc>
                <a:spcPct val="120000"/>
              </a:lnSpc>
              <a:spcBef>
                <a:spcPts val="1400"/>
              </a:spcBef>
            </a:pPr>
            <a:r>
              <a:rPr lang="zh-CN" altLang="en-US" b="1" dirty="0">
                <a:solidFill>
                  <a:srgbClr val="0070C0"/>
                </a:solidFill>
                <a:uFillTx/>
                <a:latin typeface="黑体" panose="02010609060101010101" charset="-122"/>
                <a:ea typeface="黑体" panose="02010609060101010101" charset="-122"/>
                <a:sym typeface="+mn-ea"/>
              </a:rPr>
              <a:t>反观西方国家：党争纷起、</a:t>
            </a:r>
            <a:endParaRPr lang="zh-CN" altLang="en-US" b="1" dirty="0">
              <a:solidFill>
                <a:srgbClr val="0070C0"/>
              </a:solidFill>
              <a:uFillTx/>
              <a:latin typeface="黑体" panose="02010609060101010101" charset="-122"/>
              <a:ea typeface="黑体" panose="02010609060101010101" charset="-122"/>
              <a:sym typeface="+mn-ea"/>
            </a:endParaRPr>
          </a:p>
          <a:p>
            <a:pPr algn="just" eaLnBrk="1" hangingPunct="1">
              <a:lnSpc>
                <a:spcPct val="120000"/>
              </a:lnSpc>
              <a:spcBef>
                <a:spcPts val="1400"/>
              </a:spcBef>
            </a:pPr>
            <a:r>
              <a:rPr lang="zh-CN" altLang="en-US" b="1" dirty="0">
                <a:solidFill>
                  <a:srgbClr val="0070C0"/>
                </a:solidFill>
                <a:uFillTx/>
                <a:latin typeface="黑体" panose="02010609060101010101" charset="-122"/>
                <a:ea typeface="黑体" panose="02010609060101010101" charset="-122"/>
                <a:sym typeface="+mn-ea"/>
              </a:rPr>
              <a:t>社会动荡、人民流离失所</a:t>
            </a:r>
            <a:endParaRPr lang="zh-CN" altLang="en-US" b="1" dirty="0">
              <a:solidFill>
                <a:srgbClr val="0070C0"/>
              </a:solidFill>
              <a:uFillTx/>
              <a:latin typeface="黑体" panose="02010609060101010101" charset="-122"/>
              <a:ea typeface="黑体" panose="02010609060101010101" charset="-122"/>
              <a:sym typeface="+mn-ea"/>
            </a:endParaRPr>
          </a:p>
        </p:txBody>
      </p:sp>
      <p:sp>
        <p:nvSpPr>
          <p:cNvPr id="21" name="文本框 20"/>
          <p:cNvSpPr txBox="1"/>
          <p:nvPr/>
        </p:nvSpPr>
        <p:spPr>
          <a:xfrm>
            <a:off x="1663700" y="3375025"/>
            <a:ext cx="2021840" cy="934720"/>
          </a:xfrm>
          <a:prstGeom prst="rect">
            <a:avLst/>
          </a:prstGeom>
          <a:noFill/>
        </p:spPr>
        <p:txBody>
          <a:bodyPr wrap="none" rtlCol="0" anchor="t">
            <a:spAutoFit/>
          </a:bodyPr>
          <a:lstStyle/>
          <a:p>
            <a:pPr algn="just" eaLnBrk="1" hangingPunct="1">
              <a:lnSpc>
                <a:spcPct val="120000"/>
              </a:lnSpc>
              <a:spcBef>
                <a:spcPts val="1400"/>
              </a:spcBef>
            </a:pPr>
            <a:r>
              <a:rPr lang="zh-CN" altLang="en-US" b="1" dirty="0">
                <a:solidFill>
                  <a:srgbClr val="0070C0"/>
                </a:solidFill>
                <a:uFillTx/>
                <a:latin typeface="黑体" panose="02010609060101010101" charset="-122"/>
                <a:ea typeface="黑体" panose="02010609060101010101" charset="-122"/>
                <a:sym typeface="+mn-ea"/>
              </a:rPr>
              <a:t>第一大货物贸易国</a:t>
            </a:r>
            <a:endParaRPr lang="zh-CN" altLang="en-US" b="1" dirty="0">
              <a:solidFill>
                <a:srgbClr val="0070C0"/>
              </a:solidFill>
              <a:uFillTx/>
              <a:latin typeface="黑体" panose="02010609060101010101" charset="-122"/>
              <a:ea typeface="黑体" panose="02010609060101010101" charset="-122"/>
              <a:sym typeface="+mn-ea"/>
            </a:endParaRPr>
          </a:p>
          <a:p>
            <a:pPr algn="just" eaLnBrk="1" hangingPunct="1">
              <a:lnSpc>
                <a:spcPct val="120000"/>
              </a:lnSpc>
              <a:spcBef>
                <a:spcPts val="1400"/>
              </a:spcBef>
            </a:pPr>
            <a:r>
              <a:rPr lang="zh-CN" altLang="en-US" b="1" dirty="0">
                <a:solidFill>
                  <a:srgbClr val="0070C0"/>
                </a:solidFill>
                <a:uFillTx/>
                <a:latin typeface="黑体" panose="02010609060101010101" charset="-122"/>
                <a:ea typeface="黑体" panose="02010609060101010101" charset="-122"/>
                <a:sym typeface="+mn-ea"/>
              </a:rPr>
              <a:t>第一大工业国</a:t>
            </a:r>
            <a:endParaRPr lang="zh-CN" altLang="en-US" b="1" dirty="0">
              <a:solidFill>
                <a:srgbClr val="0070C0"/>
              </a:solidFill>
              <a:uFillTx/>
              <a:latin typeface="黑体" panose="02010609060101010101" charset="-122"/>
              <a:ea typeface="黑体" panose="02010609060101010101" charset="-122"/>
              <a:sym typeface="+mn-ea"/>
            </a:endParaRPr>
          </a:p>
        </p:txBody>
      </p:sp>
      <p:sp>
        <p:nvSpPr>
          <p:cNvPr id="23" name="Oval 15"/>
          <p:cNvSpPr>
            <a:spLocks noChangeArrowheads="1"/>
          </p:cNvSpPr>
          <p:nvPr/>
        </p:nvSpPr>
        <p:spPr bwMode="auto">
          <a:xfrm>
            <a:off x="5589905" y="535622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sp>
        <p:nvSpPr>
          <p:cNvPr id="26" name="Oval 15"/>
          <p:cNvSpPr>
            <a:spLocks noChangeArrowheads="1"/>
          </p:cNvSpPr>
          <p:nvPr/>
        </p:nvSpPr>
        <p:spPr bwMode="auto">
          <a:xfrm>
            <a:off x="4557395" y="459549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sp>
        <p:nvSpPr>
          <p:cNvPr id="28" name="文本框 27"/>
          <p:cNvSpPr txBox="1"/>
          <p:nvPr/>
        </p:nvSpPr>
        <p:spPr>
          <a:xfrm>
            <a:off x="1816516" y="4667638"/>
            <a:ext cx="2031325" cy="396583"/>
          </a:xfrm>
          <a:prstGeom prst="rect">
            <a:avLst/>
          </a:prstGeom>
          <a:noFill/>
        </p:spPr>
        <p:txBody>
          <a:bodyPr wrap="none" rtlCol="0" anchor="t">
            <a:spAutoFit/>
          </a:bodyPr>
          <a:lstStyle/>
          <a:p>
            <a:pPr algn="just" eaLnBrk="1" hangingPunct="1">
              <a:lnSpc>
                <a:spcPct val="120000"/>
              </a:lnSpc>
              <a:spcBef>
                <a:spcPts val="1400"/>
              </a:spcBef>
            </a:pPr>
            <a:r>
              <a:rPr lang="zh-CN" altLang="en-US" b="1" dirty="0">
                <a:latin typeface="黑体" panose="02010609060101010101" charset="-122"/>
                <a:ea typeface="黑体" panose="02010609060101010101" charset="-122"/>
                <a:sym typeface="+mn-ea"/>
              </a:rPr>
              <a:t>第一大外汇储备国</a:t>
            </a:r>
            <a:endParaRPr lang="zh-CN" altLang="en-US" b="1" dirty="0">
              <a:latin typeface="黑体" panose="02010609060101010101" charset="-122"/>
              <a:ea typeface="黑体" panose="02010609060101010101" charset="-122"/>
              <a:sym typeface="+mn-ea"/>
            </a:endParaRPr>
          </a:p>
        </p:txBody>
      </p:sp>
      <p:sp>
        <p:nvSpPr>
          <p:cNvPr id="30" name="Oval 15"/>
          <p:cNvSpPr>
            <a:spLocks noChangeArrowheads="1"/>
          </p:cNvSpPr>
          <p:nvPr/>
        </p:nvSpPr>
        <p:spPr bwMode="auto">
          <a:xfrm>
            <a:off x="7202170" y="191071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sp>
        <p:nvSpPr>
          <p:cNvPr id="32" name="文本框 31"/>
          <p:cNvSpPr txBox="1"/>
          <p:nvPr/>
        </p:nvSpPr>
        <p:spPr>
          <a:xfrm>
            <a:off x="8007350" y="1473835"/>
            <a:ext cx="3837305" cy="1198880"/>
          </a:xfrm>
          <a:prstGeom prst="rect">
            <a:avLst/>
          </a:prstGeom>
          <a:noFill/>
        </p:spPr>
        <p:txBody>
          <a:bodyPr wrap="square" rtlCol="0" anchor="t">
            <a:spAutoFit/>
          </a:bodyPr>
          <a:lstStyle/>
          <a:p>
            <a:pPr algn="just" fontAlgn="auto">
              <a:lnSpc>
                <a:spcPct val="100000"/>
              </a:lnSpc>
              <a:spcBef>
                <a:spcPts val="0"/>
              </a:spcBef>
            </a:pPr>
            <a:r>
              <a:rPr lang="zh-CN" altLang="zh-CN" b="1" dirty="0">
                <a:solidFill>
                  <a:schemeClr val="tx1"/>
                </a:solidFill>
                <a:uFillTx/>
                <a:latin typeface="黑体" panose="02010609060101010101" charset="-122"/>
                <a:ea typeface="黑体" panose="02010609060101010101" charset="-122"/>
                <a:cs typeface="黑体" panose="02010609060101010101" charset="-122"/>
                <a:sym typeface="+mn-ea"/>
              </a:rPr>
              <a:t>依靠</a:t>
            </a:r>
            <a:r>
              <a:rPr lang="zh-CN" altLang="zh-CN" b="1" dirty="0">
                <a:solidFill>
                  <a:srgbClr val="C00000"/>
                </a:solidFill>
                <a:uFillTx/>
                <a:latin typeface="黑体" panose="02010609060101010101" charset="-122"/>
                <a:ea typeface="黑体" panose="02010609060101010101" charset="-122"/>
                <a:cs typeface="黑体" panose="02010609060101010101" charset="-122"/>
                <a:sym typeface="+mn-ea"/>
              </a:rPr>
              <a:t>中国特色社会主义制度优势</a:t>
            </a:r>
            <a:r>
              <a:rPr lang="zh-CN" altLang="zh-CN" b="1" dirty="0">
                <a:solidFill>
                  <a:schemeClr val="tx1"/>
                </a:solidFill>
                <a:uFillTx/>
                <a:latin typeface="黑体" panose="02010609060101010101" charset="-122"/>
                <a:ea typeface="黑体" panose="02010609060101010101" charset="-122"/>
                <a:cs typeface="黑体" panose="02010609060101010101" charset="-122"/>
                <a:sym typeface="+mn-ea"/>
              </a:rPr>
              <a:t>，</a:t>
            </a:r>
            <a:endParaRPr lang="zh-CN" altLang="zh-CN" b="1" dirty="0">
              <a:solidFill>
                <a:schemeClr val="tx1"/>
              </a:solidFill>
              <a:uFillTx/>
              <a:latin typeface="黑体" panose="02010609060101010101" charset="-122"/>
              <a:ea typeface="黑体" panose="02010609060101010101" charset="-122"/>
              <a:cs typeface="黑体" panose="02010609060101010101" charset="-122"/>
              <a:sym typeface="+mn-ea"/>
            </a:endParaRPr>
          </a:p>
          <a:p>
            <a:pPr algn="just" fontAlgn="auto">
              <a:lnSpc>
                <a:spcPct val="100000"/>
              </a:lnSpc>
              <a:spcBef>
                <a:spcPts val="0"/>
              </a:spcBef>
            </a:pPr>
            <a:r>
              <a:rPr lang="en-US" altLang="zh-CN" b="1" dirty="0">
                <a:solidFill>
                  <a:schemeClr val="tx1"/>
                </a:solidFill>
                <a:uFillTx/>
                <a:latin typeface="黑体" panose="02010609060101010101" charset="-122"/>
                <a:ea typeface="黑体" panose="02010609060101010101" charset="-122"/>
                <a:cs typeface="黑体" panose="02010609060101010101" charset="-122"/>
                <a:sym typeface="+mn-ea"/>
              </a:rPr>
              <a:t>“</a:t>
            </a:r>
            <a:r>
              <a:rPr lang="zh-CN" altLang="en-US" b="1" dirty="0">
                <a:solidFill>
                  <a:schemeClr val="tx1"/>
                </a:solidFill>
                <a:uFillTx/>
                <a:latin typeface="黑体" panose="02010609060101010101" charset="-122"/>
                <a:ea typeface="黑体" panose="02010609060101010101" charset="-122"/>
                <a:cs typeface="黑体" panose="02010609060101010101" charset="-122"/>
                <a:sym typeface="+mn-ea"/>
              </a:rPr>
              <a:t>中国之治</a:t>
            </a:r>
            <a:r>
              <a:rPr lang="en-US" altLang="zh-CN" b="1" dirty="0">
                <a:solidFill>
                  <a:schemeClr val="tx1"/>
                </a:solidFill>
                <a:uFillTx/>
                <a:latin typeface="黑体" panose="02010609060101010101" charset="-122"/>
                <a:ea typeface="黑体" panose="02010609060101010101" charset="-122"/>
                <a:cs typeface="黑体" panose="02010609060101010101" charset="-122"/>
                <a:sym typeface="+mn-ea"/>
              </a:rPr>
              <a:t>”</a:t>
            </a:r>
            <a:r>
              <a:rPr lang="zh-CN" altLang="en-US" b="1" dirty="0">
                <a:solidFill>
                  <a:schemeClr val="tx1"/>
                </a:solidFill>
                <a:uFillTx/>
                <a:latin typeface="黑体" panose="02010609060101010101" charset="-122"/>
                <a:ea typeface="黑体" panose="02010609060101010101" charset="-122"/>
                <a:cs typeface="黑体" panose="02010609060101010101" charset="-122"/>
                <a:sym typeface="+mn-ea"/>
              </a:rPr>
              <a:t>的治理效能不断彰显，</a:t>
            </a:r>
            <a:endParaRPr lang="zh-CN" altLang="en-US" b="1" dirty="0">
              <a:solidFill>
                <a:schemeClr val="tx1"/>
              </a:solidFill>
              <a:uFillTx/>
              <a:latin typeface="黑体" panose="02010609060101010101" charset="-122"/>
              <a:ea typeface="黑体" panose="02010609060101010101" charset="-122"/>
              <a:cs typeface="黑体" panose="02010609060101010101" charset="-122"/>
              <a:sym typeface="+mn-ea"/>
            </a:endParaRPr>
          </a:p>
          <a:p>
            <a:pPr algn="just" fontAlgn="auto">
              <a:lnSpc>
                <a:spcPct val="100000"/>
              </a:lnSpc>
              <a:spcBef>
                <a:spcPts val="0"/>
              </a:spcBef>
            </a:pPr>
            <a:r>
              <a:rPr lang="en-US" altLang="zh-CN" b="1" dirty="0">
                <a:solidFill>
                  <a:schemeClr val="tx1"/>
                </a:solidFill>
                <a:uFillTx/>
                <a:latin typeface="黑体" panose="02010609060101010101" charset="-122"/>
                <a:ea typeface="黑体" panose="02010609060101010101" charset="-122"/>
                <a:cs typeface="黑体" panose="02010609060101010101" charset="-122"/>
                <a:sym typeface="+mn-ea"/>
              </a:rPr>
              <a:t>我国</a:t>
            </a:r>
            <a:r>
              <a:rPr lang="zh-CN" b="1" dirty="0">
                <a:solidFill>
                  <a:schemeClr val="tx1"/>
                </a:solidFill>
                <a:uFillTx/>
                <a:latin typeface="黑体" panose="02010609060101010101" charset="-122"/>
                <a:ea typeface="黑体" panose="02010609060101010101" charset="-122"/>
                <a:cs typeface="黑体" panose="02010609060101010101" charset="-122"/>
                <a:sym typeface="+mn-ea"/>
              </a:rPr>
              <a:t>是</a:t>
            </a:r>
            <a:r>
              <a:rPr lang="zh-CN" altLang="en-US" b="1" dirty="0">
                <a:solidFill>
                  <a:schemeClr val="tx1"/>
                </a:solidFill>
                <a:uFillTx/>
                <a:latin typeface="黑体" panose="02010609060101010101" charset="-122"/>
                <a:ea typeface="黑体" panose="02010609060101010101" charset="-122"/>
                <a:cs typeface="黑体" panose="02010609060101010101" charset="-122"/>
                <a:sym typeface="+mn-ea"/>
              </a:rPr>
              <a:t>国</a:t>
            </a:r>
            <a:r>
              <a:rPr lang="en-US" altLang="zh-CN" b="1" dirty="0">
                <a:solidFill>
                  <a:schemeClr val="tx1"/>
                </a:solidFill>
                <a:uFillTx/>
                <a:latin typeface="黑体" panose="02010609060101010101" charset="-122"/>
                <a:ea typeface="黑体" panose="02010609060101010101" charset="-122"/>
                <a:cs typeface="黑体" panose="02010609060101010101" charset="-122"/>
                <a:sym typeface="+mn-ea"/>
              </a:rPr>
              <a:t>际社会公认的最有安</a:t>
            </a:r>
            <a:r>
              <a:rPr lang="zh-CN" altLang="en-US" b="1" dirty="0">
                <a:solidFill>
                  <a:schemeClr val="tx1"/>
                </a:solidFill>
                <a:uFillTx/>
                <a:latin typeface="黑体" panose="02010609060101010101" charset="-122"/>
                <a:ea typeface="黑体" panose="02010609060101010101" charset="-122"/>
                <a:cs typeface="黑体" panose="02010609060101010101" charset="-122"/>
                <a:sym typeface="+mn-ea"/>
              </a:rPr>
              <a:t>全感</a:t>
            </a:r>
            <a:r>
              <a:rPr lang="en-US" altLang="zh-CN" b="1" dirty="0">
                <a:solidFill>
                  <a:schemeClr val="tx1"/>
                </a:solidFill>
                <a:uFillTx/>
                <a:latin typeface="黑体" panose="02010609060101010101" charset="-122"/>
                <a:ea typeface="黑体" panose="02010609060101010101" charset="-122"/>
                <a:cs typeface="黑体" panose="02010609060101010101" charset="-122"/>
                <a:sym typeface="+mn-ea"/>
              </a:rPr>
              <a:t>的国家之一</a:t>
            </a:r>
            <a:endParaRPr lang="en-US" altLang="zh-CN" b="1" dirty="0">
              <a:solidFill>
                <a:schemeClr val="tx1"/>
              </a:solidFill>
              <a:uFillTx/>
              <a:latin typeface="黑体" panose="02010609060101010101" charset="-122"/>
              <a:ea typeface="黑体" panose="02010609060101010101" charset="-122"/>
              <a:cs typeface="黑体" panose="02010609060101010101" charset="-122"/>
              <a:sym typeface="+mn-ea"/>
            </a:endParaRPr>
          </a:p>
        </p:txBody>
      </p:sp>
      <p:sp>
        <p:nvSpPr>
          <p:cNvPr id="34" name="Oval 15"/>
          <p:cNvSpPr>
            <a:spLocks noChangeArrowheads="1"/>
          </p:cNvSpPr>
          <p:nvPr/>
        </p:nvSpPr>
        <p:spPr bwMode="auto">
          <a:xfrm>
            <a:off x="7889875" y="457263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sp>
        <p:nvSpPr>
          <p:cNvPr id="36" name="文本框 35"/>
          <p:cNvSpPr txBox="1"/>
          <p:nvPr/>
        </p:nvSpPr>
        <p:spPr>
          <a:xfrm>
            <a:off x="207010" y="5356225"/>
            <a:ext cx="5578475" cy="1087755"/>
          </a:xfrm>
          <a:prstGeom prst="rect">
            <a:avLst/>
          </a:prstGeom>
          <a:noFill/>
        </p:spPr>
        <p:txBody>
          <a:bodyPr wrap="square" rtlCol="0" anchor="t">
            <a:spAutoFit/>
          </a:bodyPr>
          <a:lstStyle/>
          <a:p>
            <a:pPr eaLnBrk="1" hangingPunct="1">
              <a:lnSpc>
                <a:spcPct val="120000"/>
              </a:lnSpc>
            </a:pPr>
            <a:r>
              <a:rPr lang="zh-CN" altLang="en-US" b="1">
                <a:solidFill>
                  <a:schemeClr val="tx1"/>
                </a:solidFill>
                <a:uFillTx/>
                <a:latin typeface="黑体" panose="02010609060101010101" charset="-122"/>
                <a:ea typeface="黑体" panose="02010609060101010101" charset="-122"/>
                <a:cs typeface="黑体" panose="02010609060101010101" charset="-122"/>
              </a:rPr>
              <a:t>人均可支配收入</a:t>
            </a:r>
            <a:r>
              <a:rPr lang="en-US" altLang="zh-CN" b="1">
                <a:solidFill>
                  <a:schemeClr val="tx1"/>
                </a:solidFill>
                <a:uFillTx/>
                <a:latin typeface="黑体" panose="02010609060101010101" charset="-122"/>
                <a:ea typeface="黑体" panose="02010609060101010101" charset="-122"/>
                <a:cs typeface="黑体" panose="02010609060101010101" charset="-122"/>
              </a:rPr>
              <a:t>1978</a:t>
            </a:r>
            <a:r>
              <a:rPr lang="zh-CN" altLang="en-US" b="1">
                <a:solidFill>
                  <a:schemeClr val="tx1"/>
                </a:solidFill>
                <a:uFillTx/>
                <a:latin typeface="黑体" panose="02010609060101010101" charset="-122"/>
                <a:ea typeface="黑体" panose="02010609060101010101" charset="-122"/>
                <a:cs typeface="黑体" panose="02010609060101010101" charset="-122"/>
              </a:rPr>
              <a:t>年</a:t>
            </a:r>
            <a:r>
              <a:rPr lang="en-US" altLang="zh-CN" b="1">
                <a:solidFill>
                  <a:schemeClr val="tx1"/>
                </a:solidFill>
                <a:uFillTx/>
                <a:latin typeface="黑体" panose="02010609060101010101" charset="-122"/>
                <a:ea typeface="黑体" panose="02010609060101010101" charset="-122"/>
                <a:cs typeface="黑体" panose="02010609060101010101" charset="-122"/>
              </a:rPr>
              <a:t>1171.2</a:t>
            </a:r>
            <a:r>
              <a:rPr lang="zh-CN" altLang="en-US" b="1">
                <a:solidFill>
                  <a:schemeClr val="tx1"/>
                </a:solidFill>
                <a:uFillTx/>
                <a:latin typeface="黑体" panose="02010609060101010101" charset="-122"/>
                <a:ea typeface="黑体" panose="02010609060101010101" charset="-122"/>
                <a:cs typeface="黑体" panose="02010609060101010101" charset="-122"/>
              </a:rPr>
              <a:t>元到</a:t>
            </a:r>
            <a:r>
              <a:rPr lang="en-US" altLang="zh-CN" b="1">
                <a:solidFill>
                  <a:schemeClr val="tx1"/>
                </a:solidFill>
                <a:uFillTx/>
                <a:latin typeface="黑体" panose="02010609060101010101" charset="-122"/>
                <a:ea typeface="黑体" panose="02010609060101010101" charset="-122"/>
                <a:cs typeface="黑体" panose="02010609060101010101" charset="-122"/>
              </a:rPr>
              <a:t>2020</a:t>
            </a:r>
            <a:r>
              <a:rPr lang="zh-CN" altLang="en-US" b="1">
                <a:solidFill>
                  <a:schemeClr val="tx1"/>
                </a:solidFill>
                <a:uFillTx/>
                <a:latin typeface="黑体" panose="02010609060101010101" charset="-122"/>
                <a:ea typeface="黑体" panose="02010609060101010101" charset="-122"/>
                <a:cs typeface="黑体" panose="02010609060101010101" charset="-122"/>
              </a:rPr>
              <a:t>年</a:t>
            </a:r>
            <a:r>
              <a:rPr lang="en-US" altLang="zh-CN" b="1">
                <a:solidFill>
                  <a:schemeClr val="tx1"/>
                </a:solidFill>
                <a:uFillTx/>
                <a:latin typeface="黑体" panose="02010609060101010101" charset="-122"/>
                <a:ea typeface="黑体" panose="02010609060101010101" charset="-122"/>
                <a:cs typeface="黑体" panose="02010609060101010101" charset="-122"/>
              </a:rPr>
              <a:t>32188.8</a:t>
            </a:r>
            <a:r>
              <a:rPr lang="zh-CN" altLang="en-US" b="1">
                <a:solidFill>
                  <a:schemeClr val="tx1"/>
                </a:solidFill>
                <a:uFillTx/>
                <a:latin typeface="黑体" panose="02010609060101010101" charset="-122"/>
                <a:ea typeface="黑体" panose="02010609060101010101" charset="-122"/>
                <a:cs typeface="黑体" panose="02010609060101010101" charset="-122"/>
              </a:rPr>
              <a:t>元</a:t>
            </a:r>
            <a:endParaRPr lang="zh-CN" altLang="en-US" b="1">
              <a:solidFill>
                <a:schemeClr val="tx1"/>
              </a:solidFill>
              <a:uFillTx/>
              <a:latin typeface="黑体" panose="02010609060101010101" charset="-122"/>
              <a:ea typeface="黑体" panose="02010609060101010101" charset="-122"/>
              <a:cs typeface="黑体" panose="02010609060101010101" charset="-122"/>
            </a:endParaRPr>
          </a:p>
          <a:p>
            <a:pPr eaLnBrk="1" hangingPunct="1">
              <a:lnSpc>
                <a:spcPct val="120000"/>
              </a:lnSpc>
            </a:pPr>
            <a:r>
              <a:rPr lang="zh-CN" altLang="en-US" b="1">
                <a:solidFill>
                  <a:schemeClr val="tx1"/>
                </a:solidFill>
                <a:uFillTx/>
                <a:latin typeface="黑体" panose="02010609060101010101" charset="-122"/>
                <a:ea typeface="黑体" panose="02010609060101010101" charset="-122"/>
                <a:cs typeface="黑体" panose="02010609060101010101" charset="-122"/>
              </a:rPr>
              <a:t>人均消费支出</a:t>
            </a:r>
            <a:r>
              <a:rPr lang="en-US" altLang="zh-CN" b="1">
                <a:solidFill>
                  <a:schemeClr val="tx1"/>
                </a:solidFill>
                <a:uFillTx/>
                <a:latin typeface="黑体" panose="02010609060101010101" charset="-122"/>
                <a:ea typeface="黑体" panose="02010609060101010101" charset="-122"/>
                <a:cs typeface="黑体" panose="02010609060101010101" charset="-122"/>
              </a:rPr>
              <a:t>1978</a:t>
            </a:r>
            <a:r>
              <a:rPr lang="zh-CN" altLang="en-US" b="1">
                <a:solidFill>
                  <a:schemeClr val="tx1"/>
                </a:solidFill>
                <a:uFillTx/>
                <a:latin typeface="黑体" panose="02010609060101010101" charset="-122"/>
                <a:ea typeface="黑体" panose="02010609060101010101" charset="-122"/>
                <a:cs typeface="黑体" panose="02010609060101010101" charset="-122"/>
              </a:rPr>
              <a:t>年</a:t>
            </a:r>
            <a:r>
              <a:rPr lang="en-US" altLang="zh-CN" b="1">
                <a:solidFill>
                  <a:schemeClr val="tx1"/>
                </a:solidFill>
                <a:uFillTx/>
                <a:latin typeface="黑体" panose="02010609060101010101" charset="-122"/>
                <a:ea typeface="黑体" panose="02010609060101010101" charset="-122"/>
                <a:cs typeface="黑体" panose="02010609060101010101" charset="-122"/>
              </a:rPr>
              <a:t>151</a:t>
            </a:r>
            <a:r>
              <a:rPr lang="zh-CN" altLang="en-US" b="1">
                <a:solidFill>
                  <a:schemeClr val="tx1"/>
                </a:solidFill>
                <a:uFillTx/>
                <a:latin typeface="黑体" panose="02010609060101010101" charset="-122"/>
                <a:ea typeface="黑体" panose="02010609060101010101" charset="-122"/>
                <a:cs typeface="黑体" panose="02010609060101010101" charset="-122"/>
              </a:rPr>
              <a:t>元到</a:t>
            </a:r>
            <a:r>
              <a:rPr lang="en-US" altLang="zh-CN" b="1">
                <a:solidFill>
                  <a:schemeClr val="tx1"/>
                </a:solidFill>
                <a:uFillTx/>
                <a:latin typeface="黑体" panose="02010609060101010101" charset="-122"/>
                <a:ea typeface="黑体" panose="02010609060101010101" charset="-122"/>
                <a:cs typeface="黑体" panose="02010609060101010101" charset="-122"/>
              </a:rPr>
              <a:t>2020</a:t>
            </a:r>
            <a:r>
              <a:rPr lang="zh-CN" altLang="en-US" b="1">
                <a:solidFill>
                  <a:schemeClr val="tx1"/>
                </a:solidFill>
                <a:uFillTx/>
                <a:latin typeface="黑体" panose="02010609060101010101" charset="-122"/>
                <a:ea typeface="黑体" panose="02010609060101010101" charset="-122"/>
                <a:cs typeface="黑体" panose="02010609060101010101" charset="-122"/>
              </a:rPr>
              <a:t>年</a:t>
            </a:r>
            <a:r>
              <a:rPr lang="en-US" altLang="zh-CN" b="1">
                <a:solidFill>
                  <a:schemeClr val="tx1"/>
                </a:solidFill>
                <a:uFillTx/>
                <a:latin typeface="黑体" panose="02010609060101010101" charset="-122"/>
                <a:ea typeface="黑体" panose="02010609060101010101" charset="-122"/>
                <a:cs typeface="黑体" panose="02010609060101010101" charset="-122"/>
              </a:rPr>
              <a:t>21209.9</a:t>
            </a:r>
            <a:r>
              <a:rPr lang="zh-CN" altLang="en-US" b="1">
                <a:solidFill>
                  <a:schemeClr val="tx1"/>
                </a:solidFill>
                <a:uFillTx/>
                <a:latin typeface="黑体" panose="02010609060101010101" charset="-122"/>
                <a:ea typeface="黑体" panose="02010609060101010101" charset="-122"/>
                <a:cs typeface="黑体" panose="02010609060101010101" charset="-122"/>
              </a:rPr>
              <a:t>元，</a:t>
            </a:r>
            <a:r>
              <a:rPr lang="zh-CN" altLang="en-US" b="1">
                <a:solidFill>
                  <a:srgbClr val="C00000"/>
                </a:solidFill>
                <a:uFillTx/>
                <a:latin typeface="黑体" panose="02010609060101010101" charset="-122"/>
                <a:ea typeface="黑体" panose="02010609060101010101" charset="-122"/>
                <a:cs typeface="黑体" panose="02010609060101010101" charset="-122"/>
              </a:rPr>
              <a:t>实现由贫困到温饱到全面小康的历史性跨越</a:t>
            </a:r>
            <a:endParaRPr lang="zh-CN" altLang="en-US" b="1">
              <a:solidFill>
                <a:srgbClr val="C00000"/>
              </a:solidFill>
              <a:uFillTx/>
              <a:latin typeface="黑体" panose="02010609060101010101" charset="-122"/>
              <a:ea typeface="黑体" panose="02010609060101010101" charset="-122"/>
              <a:cs typeface="黑体" panose="02010609060101010101" charset="-122"/>
            </a:endParaRPr>
          </a:p>
        </p:txBody>
      </p:sp>
      <p:sp>
        <p:nvSpPr>
          <p:cNvPr id="37" name="文本框 36"/>
          <p:cNvSpPr txBox="1"/>
          <p:nvPr/>
        </p:nvSpPr>
        <p:spPr>
          <a:xfrm>
            <a:off x="8390890" y="4050030"/>
            <a:ext cx="3262630" cy="1087755"/>
          </a:xfrm>
          <a:prstGeom prst="rect">
            <a:avLst/>
          </a:prstGeom>
          <a:noFill/>
        </p:spPr>
        <p:txBody>
          <a:bodyPr wrap="square" rtlCol="0" anchor="t">
            <a:spAutoFit/>
          </a:bodyPr>
          <a:lstStyle/>
          <a:p>
            <a:pPr eaLnBrk="1" hangingPunct="1">
              <a:lnSpc>
                <a:spcPct val="120000"/>
              </a:lnSpc>
            </a:pPr>
            <a:r>
              <a:rPr lang="zh-CN" altLang="zh-CN" b="1" dirty="0">
                <a:solidFill>
                  <a:schemeClr val="tx1"/>
                </a:solidFill>
                <a:uFillTx/>
                <a:latin typeface="黑体" panose="02010609060101010101" charset="-122"/>
                <a:ea typeface="黑体" panose="02010609060101010101" charset="-122"/>
                <a:cs typeface="黑体" panose="02010609060101010101" charset="-122"/>
                <a:sym typeface="+mn-ea"/>
              </a:rPr>
              <a:t>英国</a:t>
            </a:r>
            <a:r>
              <a:rPr lang="en-US" altLang="zh-CN" b="1" dirty="0">
                <a:solidFill>
                  <a:schemeClr val="tx1"/>
                </a:solidFill>
                <a:uFillTx/>
                <a:latin typeface="黑体" panose="02010609060101010101" charset="-122"/>
                <a:ea typeface="黑体" panose="02010609060101010101" charset="-122"/>
                <a:cs typeface="黑体" panose="02010609060101010101" charset="-122"/>
                <a:sym typeface="+mn-ea"/>
              </a:rPr>
              <a:t>“</a:t>
            </a:r>
            <a:r>
              <a:rPr lang="zh-CN" altLang="en-US" b="1" dirty="0">
                <a:solidFill>
                  <a:schemeClr val="tx1"/>
                </a:solidFill>
                <a:uFillTx/>
                <a:latin typeface="黑体" panose="02010609060101010101" charset="-122"/>
                <a:ea typeface="黑体" panose="02010609060101010101" charset="-122"/>
                <a:cs typeface="黑体" panose="02010609060101010101" charset="-122"/>
                <a:sym typeface="+mn-ea"/>
              </a:rPr>
              <a:t>脱欧</a:t>
            </a:r>
            <a:r>
              <a:rPr lang="en-US" altLang="zh-CN" b="1" dirty="0">
                <a:solidFill>
                  <a:schemeClr val="tx1"/>
                </a:solidFill>
                <a:uFillTx/>
                <a:latin typeface="黑体" panose="02010609060101010101" charset="-122"/>
                <a:ea typeface="黑体" panose="02010609060101010101" charset="-122"/>
                <a:cs typeface="黑体" panose="02010609060101010101" charset="-122"/>
                <a:sym typeface="+mn-ea"/>
              </a:rPr>
              <a:t>”</a:t>
            </a:r>
            <a:r>
              <a:rPr lang="zh-CN" altLang="en-US" b="1" dirty="0">
                <a:solidFill>
                  <a:schemeClr val="tx1"/>
                </a:solidFill>
                <a:uFillTx/>
                <a:latin typeface="黑体" panose="02010609060101010101" charset="-122"/>
                <a:ea typeface="黑体" panose="02010609060101010101" charset="-122"/>
                <a:cs typeface="黑体" panose="02010609060101010101" charset="-122"/>
                <a:sym typeface="+mn-ea"/>
              </a:rPr>
              <a:t>、法国</a:t>
            </a:r>
            <a:r>
              <a:rPr lang="en-US" altLang="zh-CN" b="1" dirty="0">
                <a:solidFill>
                  <a:schemeClr val="tx1"/>
                </a:solidFill>
                <a:uFillTx/>
                <a:latin typeface="黑体" panose="02010609060101010101" charset="-122"/>
                <a:ea typeface="黑体" panose="02010609060101010101" charset="-122"/>
                <a:cs typeface="黑体" panose="02010609060101010101" charset="-122"/>
                <a:sym typeface="+mn-ea"/>
              </a:rPr>
              <a:t>“</a:t>
            </a:r>
            <a:r>
              <a:rPr lang="zh-CN" altLang="en-US" b="1" dirty="0">
                <a:solidFill>
                  <a:schemeClr val="tx1"/>
                </a:solidFill>
                <a:uFillTx/>
                <a:latin typeface="黑体" panose="02010609060101010101" charset="-122"/>
                <a:ea typeface="黑体" panose="02010609060101010101" charset="-122"/>
                <a:cs typeface="黑体" panose="02010609060101010101" charset="-122"/>
                <a:sym typeface="+mn-ea"/>
              </a:rPr>
              <a:t>黄马甲</a:t>
            </a:r>
            <a:r>
              <a:rPr lang="en-US" altLang="zh-CN" b="1" dirty="0">
                <a:solidFill>
                  <a:schemeClr val="tx1"/>
                </a:solidFill>
                <a:uFillTx/>
                <a:latin typeface="黑体" panose="02010609060101010101" charset="-122"/>
                <a:ea typeface="黑体" panose="02010609060101010101" charset="-122"/>
                <a:cs typeface="黑体" panose="02010609060101010101" charset="-122"/>
                <a:sym typeface="+mn-ea"/>
              </a:rPr>
              <a:t>”</a:t>
            </a:r>
            <a:r>
              <a:rPr lang="zh-CN" altLang="en-US" b="1" dirty="0">
                <a:solidFill>
                  <a:schemeClr val="tx1"/>
                </a:solidFill>
                <a:uFillTx/>
                <a:latin typeface="黑体" panose="02010609060101010101" charset="-122"/>
                <a:ea typeface="黑体" panose="02010609060101010101" charset="-122"/>
                <a:cs typeface="黑体" panose="02010609060101010101" charset="-122"/>
                <a:sym typeface="+mn-ea"/>
              </a:rPr>
              <a:t>运动、美国大规模骚乱等，西方乱象不断上演</a:t>
            </a:r>
            <a:endParaRPr lang="zh-CN" altLang="en-US" b="1" dirty="0">
              <a:solidFill>
                <a:schemeClr val="tx1"/>
              </a:solidFill>
              <a:uFillTx/>
              <a:latin typeface="黑体" panose="02010609060101010101" charset="-122"/>
              <a:ea typeface="黑体" panose="02010609060101010101" charset="-122"/>
              <a:cs typeface="黑体" panose="02010609060101010101" charset="-122"/>
              <a:sym typeface="+mn-ea"/>
            </a:endParaRPr>
          </a:p>
        </p:txBody>
      </p:sp>
      <p:sp>
        <p:nvSpPr>
          <p:cNvPr id="40" name="Oval 15"/>
          <p:cNvSpPr>
            <a:spLocks noChangeArrowheads="1"/>
          </p:cNvSpPr>
          <p:nvPr/>
        </p:nvSpPr>
        <p:spPr bwMode="auto">
          <a:xfrm>
            <a:off x="7889875" y="326199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sp>
        <p:nvSpPr>
          <p:cNvPr id="44" name="Oval 15"/>
          <p:cNvSpPr>
            <a:spLocks noChangeArrowheads="1"/>
          </p:cNvSpPr>
          <p:nvPr/>
        </p:nvSpPr>
        <p:spPr bwMode="auto">
          <a:xfrm>
            <a:off x="3775710" y="393382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sp>
        <p:nvSpPr>
          <p:cNvPr id="10" name="文本框 9"/>
          <p:cNvSpPr txBox="1"/>
          <p:nvPr/>
        </p:nvSpPr>
        <p:spPr>
          <a:xfrm>
            <a:off x="7449185" y="5360035"/>
            <a:ext cx="4423410" cy="1087755"/>
          </a:xfrm>
          <a:prstGeom prst="rect">
            <a:avLst/>
          </a:prstGeom>
          <a:noFill/>
        </p:spPr>
        <p:txBody>
          <a:bodyPr wrap="square" rtlCol="0" anchor="t">
            <a:spAutoFit/>
          </a:bodyPr>
          <a:p>
            <a:pPr eaLnBrk="1" hangingPunct="1">
              <a:lnSpc>
                <a:spcPct val="120000"/>
              </a:lnSpc>
            </a:pPr>
            <a:r>
              <a:rPr lang="zh-CN" b="1" dirty="0">
                <a:solidFill>
                  <a:schemeClr val="tx1"/>
                </a:solidFill>
                <a:uFillTx/>
                <a:latin typeface="黑体" panose="02010609060101010101" charset="-122"/>
                <a:ea typeface="黑体" panose="02010609060101010101" charset="-122"/>
                <a:cs typeface="黑体" panose="02010609060101010101" charset="-122"/>
                <a:sym typeface="+mn-ea"/>
              </a:rPr>
              <a:t>其背后是国际金融危机深层次影响的持续发酵，西方国家贫富差距不断扩大，催生了政治极化、民粹主义、种族冲突等后果</a:t>
            </a:r>
            <a:endParaRPr lang="zh-CN" b="1" dirty="0">
              <a:solidFill>
                <a:schemeClr val="tx1"/>
              </a:solidFill>
              <a:uFillTx/>
              <a:latin typeface="黑体" panose="02010609060101010101" charset="-122"/>
              <a:ea typeface="黑体" panose="02010609060101010101" charset="-122"/>
              <a:cs typeface="黑体" panose="02010609060101010101" charset="-122"/>
              <a:sym typeface="+mn-ea"/>
            </a:endParaRPr>
          </a:p>
        </p:txBody>
      </p:sp>
      <p:sp>
        <p:nvSpPr>
          <p:cNvPr id="12" name="Oval 15"/>
          <p:cNvSpPr>
            <a:spLocks noChangeArrowheads="1"/>
          </p:cNvSpPr>
          <p:nvPr/>
        </p:nvSpPr>
        <p:spPr bwMode="auto">
          <a:xfrm>
            <a:off x="6915150" y="535622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p>
            <a:pPr marL="0" marR="0" lvl="0" indent="0" algn="l" defTabSz="914400" rtl="0" eaLnBrk="1" fontAlgn="auto" latinLnBrk="0" hangingPunct="1">
              <a:lnSpc>
                <a:spcPct val="100000"/>
              </a:lnSpc>
              <a:spcBef>
                <a:spcPct val="0"/>
              </a:spcBef>
              <a:spcAft>
                <a:spcPct val="0"/>
              </a:spcAft>
              <a:buClrTx/>
              <a:buSzTx/>
              <a:buFontTx/>
              <a:buNone/>
              <a:defRPr/>
            </a:pPr>
            <a:endParaRPr kumimoji="0" lang="en-US" altLang="zh-CN" sz="1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0"/>
                            </p:stCondLst>
                            <p:childTnLst>
                              <p:par>
                                <p:cTn id="24" presetID="55"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1000" fill="hold"/>
                                        <p:tgtEl>
                                          <p:spTgt spid="2"/>
                                        </p:tgtEl>
                                        <p:attrNameLst>
                                          <p:attrName>ppt_w</p:attrName>
                                        </p:attrNameLst>
                                      </p:cBhvr>
                                      <p:tavLst>
                                        <p:tav tm="0">
                                          <p:val>
                                            <p:strVal val="#ppt_w*0.70"/>
                                          </p:val>
                                        </p:tav>
                                        <p:tav tm="100000">
                                          <p:val>
                                            <p:strVal val="#ppt_w"/>
                                          </p:val>
                                        </p:tav>
                                      </p:tavLst>
                                    </p:anim>
                                    <p:anim calcmode="lin" valueType="num">
                                      <p:cBhvr>
                                        <p:cTn id="27" dur="1000" fill="hold"/>
                                        <p:tgtEl>
                                          <p:spTgt spid="2"/>
                                        </p:tgtEl>
                                        <p:attrNameLst>
                                          <p:attrName>ppt_h</p:attrName>
                                        </p:attrNameLst>
                                      </p:cBhvr>
                                      <p:tavLst>
                                        <p:tav tm="0">
                                          <p:val>
                                            <p:strVal val="#ppt_h"/>
                                          </p:val>
                                        </p:tav>
                                        <p:tav tm="100000">
                                          <p:val>
                                            <p:strVal val="#ppt_h"/>
                                          </p:val>
                                        </p:tav>
                                      </p:tavLst>
                                    </p:anim>
                                    <p:animEffect transition="in" filter="fade">
                                      <p:cBhvr>
                                        <p:cTn id="28" dur="1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4221"/>
                                        </p:tgtEl>
                                        <p:attrNameLst>
                                          <p:attrName>style.visibility</p:attrName>
                                        </p:attrNameLst>
                                      </p:cBhvr>
                                      <p:to>
                                        <p:strVal val="visible"/>
                                      </p:to>
                                    </p:set>
                                    <p:anim calcmode="lin" valueType="num">
                                      <p:cBhvr additive="base">
                                        <p:cTn id="37" dur="500" fill="hold"/>
                                        <p:tgtEl>
                                          <p:spTgt spid="94221"/>
                                        </p:tgtEl>
                                        <p:attrNameLst>
                                          <p:attrName>ppt_x</p:attrName>
                                        </p:attrNameLst>
                                      </p:cBhvr>
                                      <p:tavLst>
                                        <p:tav tm="0">
                                          <p:val>
                                            <p:strVal val="#ppt_x"/>
                                          </p:val>
                                        </p:tav>
                                        <p:tav tm="100000">
                                          <p:val>
                                            <p:strVal val="#ppt_x"/>
                                          </p:val>
                                        </p:tav>
                                      </p:tavLst>
                                    </p:anim>
                                    <p:anim calcmode="lin" valueType="num">
                                      <p:cBhvr additive="base">
                                        <p:cTn id="38" dur="500" fill="hold"/>
                                        <p:tgtEl>
                                          <p:spTgt spid="942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1000" fill="hold"/>
                                        <p:tgtEl>
                                          <p:spTgt spid="18"/>
                                        </p:tgtEl>
                                        <p:attrNameLst>
                                          <p:attrName>ppt_w</p:attrName>
                                        </p:attrNameLst>
                                      </p:cBhvr>
                                      <p:tavLst>
                                        <p:tav tm="0">
                                          <p:val>
                                            <p:strVal val="#ppt_w*0.70"/>
                                          </p:val>
                                        </p:tav>
                                        <p:tav tm="100000">
                                          <p:val>
                                            <p:strVal val="#ppt_w"/>
                                          </p:val>
                                        </p:tav>
                                      </p:tavLst>
                                    </p:anim>
                                    <p:anim calcmode="lin" valueType="num">
                                      <p:cBhvr>
                                        <p:cTn id="44" dur="1000" fill="hold"/>
                                        <p:tgtEl>
                                          <p:spTgt spid="18"/>
                                        </p:tgtEl>
                                        <p:attrNameLst>
                                          <p:attrName>ppt_h</p:attrName>
                                        </p:attrNameLst>
                                      </p:cBhvr>
                                      <p:tavLst>
                                        <p:tav tm="0">
                                          <p:val>
                                            <p:strVal val="#ppt_h"/>
                                          </p:val>
                                        </p:tav>
                                        <p:tav tm="100000">
                                          <p:val>
                                            <p:strVal val="#ppt_h"/>
                                          </p:val>
                                        </p:tav>
                                      </p:tavLst>
                                    </p:anim>
                                    <p:animEffect transition="in" filter="fade">
                                      <p:cBhvr>
                                        <p:cTn id="45" dur="1000"/>
                                        <p:tgtEl>
                                          <p:spTgt spid="18"/>
                                        </p:tgtEl>
                                      </p:cBhvr>
                                    </p:animEffect>
                                  </p:childTnLst>
                                </p:cTn>
                              </p:par>
                              <p:par>
                                <p:cTn id="46" presetID="17" presetClass="entr" presetSubtype="1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p:cTn id="48" dur="500" fill="hold"/>
                                        <p:tgtEl>
                                          <p:spTgt spid="44"/>
                                        </p:tgtEl>
                                        <p:attrNameLst>
                                          <p:attrName>ppt_w</p:attrName>
                                        </p:attrNameLst>
                                      </p:cBhvr>
                                      <p:tavLst>
                                        <p:tav tm="0">
                                          <p:val>
                                            <p:fltVal val="0"/>
                                          </p:val>
                                        </p:tav>
                                        <p:tav tm="100000">
                                          <p:val>
                                            <p:strVal val="#ppt_w"/>
                                          </p:val>
                                        </p:tav>
                                      </p:tavLst>
                                    </p:anim>
                                    <p:anim calcmode="lin" valueType="num">
                                      <p:cBhvr>
                                        <p:cTn id="49" dur="500" fill="hold"/>
                                        <p:tgtEl>
                                          <p:spTgt spid="44"/>
                                        </p:tgtEl>
                                        <p:attrNameLst>
                                          <p:attrName>ppt_h</p:attrName>
                                        </p:attrNameLst>
                                      </p:cBhvr>
                                      <p:tavLst>
                                        <p:tav tm="0">
                                          <p:val>
                                            <p:strVal val="#ppt_h"/>
                                          </p:val>
                                        </p:tav>
                                        <p:tav tm="100000">
                                          <p:val>
                                            <p:strVal val="#ppt_h"/>
                                          </p:val>
                                        </p:tav>
                                      </p:tavLst>
                                    </p:anim>
                                  </p:childTnLst>
                                </p:cTn>
                              </p:par>
                            </p:childTnLst>
                          </p:cTn>
                        </p:par>
                        <p:par>
                          <p:cTn id="50" fill="hold">
                            <p:stCondLst>
                              <p:cond delay="1000"/>
                            </p:stCondLst>
                            <p:childTnLst>
                              <p:par>
                                <p:cTn id="51" presetID="55"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1000" fill="hold"/>
                                        <p:tgtEl>
                                          <p:spTgt spid="21"/>
                                        </p:tgtEl>
                                        <p:attrNameLst>
                                          <p:attrName>ppt_w</p:attrName>
                                        </p:attrNameLst>
                                      </p:cBhvr>
                                      <p:tavLst>
                                        <p:tav tm="0">
                                          <p:val>
                                            <p:strVal val="#ppt_w*0.70"/>
                                          </p:val>
                                        </p:tav>
                                        <p:tav tm="100000">
                                          <p:val>
                                            <p:strVal val="#ppt_w"/>
                                          </p:val>
                                        </p:tav>
                                      </p:tavLst>
                                    </p:anim>
                                    <p:anim calcmode="lin" valueType="num">
                                      <p:cBhvr>
                                        <p:cTn id="54" dur="1000" fill="hold"/>
                                        <p:tgtEl>
                                          <p:spTgt spid="21"/>
                                        </p:tgtEl>
                                        <p:attrNameLst>
                                          <p:attrName>ppt_h</p:attrName>
                                        </p:attrNameLst>
                                      </p:cBhvr>
                                      <p:tavLst>
                                        <p:tav tm="0">
                                          <p:val>
                                            <p:strVal val="#ppt_h"/>
                                          </p:val>
                                        </p:tav>
                                        <p:tav tm="100000">
                                          <p:val>
                                            <p:strVal val="#ppt_h"/>
                                          </p:val>
                                        </p:tav>
                                      </p:tavLst>
                                    </p:anim>
                                    <p:animEffect transition="in" filter="fade">
                                      <p:cBhvr>
                                        <p:cTn id="55" dur="10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ppt_x"/>
                                          </p:val>
                                        </p:tav>
                                        <p:tav tm="100000">
                                          <p:val>
                                            <p:strVal val="#ppt_x"/>
                                          </p:val>
                                        </p:tav>
                                      </p:tavLst>
                                    </p:anim>
                                    <p:anim calcmode="lin" valueType="num">
                                      <p:cBhvr additive="base">
                                        <p:cTn id="61" dur="500" fill="hold"/>
                                        <p:tgtEl>
                                          <p:spTgt spid="26"/>
                                        </p:tgtEl>
                                        <p:attrNameLst>
                                          <p:attrName>ppt_y</p:attrName>
                                        </p:attrNameLst>
                                      </p:cBhvr>
                                      <p:tavLst>
                                        <p:tav tm="0">
                                          <p:val>
                                            <p:strVal val="1+#ppt_h/2"/>
                                          </p:val>
                                        </p:tav>
                                        <p:tav tm="100000">
                                          <p:val>
                                            <p:strVal val="#ppt_y"/>
                                          </p:val>
                                        </p:tav>
                                      </p:tavLst>
                                    </p:anim>
                                  </p:childTnLst>
                                </p:cTn>
                              </p:par>
                            </p:childTnLst>
                          </p:cTn>
                        </p:par>
                        <p:par>
                          <p:cTn id="62" fill="hold">
                            <p:stCondLst>
                              <p:cond delay="500"/>
                            </p:stCondLst>
                            <p:childTnLst>
                              <p:par>
                                <p:cTn id="63" presetID="17" presetClass="entr" presetSubtype="10"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p:cTn id="65" dur="500" fill="hold"/>
                                        <p:tgtEl>
                                          <p:spTgt spid="28"/>
                                        </p:tgtEl>
                                        <p:attrNameLst>
                                          <p:attrName>ppt_w</p:attrName>
                                        </p:attrNameLst>
                                      </p:cBhvr>
                                      <p:tavLst>
                                        <p:tav tm="0">
                                          <p:val>
                                            <p:fltVal val="0"/>
                                          </p:val>
                                        </p:tav>
                                        <p:tav tm="100000">
                                          <p:val>
                                            <p:strVal val="#ppt_w"/>
                                          </p:val>
                                        </p:tav>
                                      </p:tavLst>
                                    </p:anim>
                                    <p:anim calcmode="lin" valueType="num">
                                      <p:cBhvr>
                                        <p:cTn id="66"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circle(in)">
                                      <p:cBhvr>
                                        <p:cTn id="71" dur="2000"/>
                                        <p:tgtEl>
                                          <p:spTgt spid="23"/>
                                        </p:tgtEl>
                                      </p:cBhvr>
                                    </p:animEffect>
                                  </p:childTnLst>
                                </p:cTn>
                              </p:par>
                              <p:par>
                                <p:cTn id="72" presetID="2" presetClass="entr" presetSubtype="4"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7" presetClass="entr" presetSubtype="10" fill="hold" grpId="0" nodeType="click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p:cTn id="80" dur="500" fill="hold"/>
                                        <p:tgtEl>
                                          <p:spTgt spid="30"/>
                                        </p:tgtEl>
                                        <p:attrNameLst>
                                          <p:attrName>ppt_w</p:attrName>
                                        </p:attrNameLst>
                                      </p:cBhvr>
                                      <p:tavLst>
                                        <p:tav tm="0">
                                          <p:val>
                                            <p:fltVal val="0"/>
                                          </p:val>
                                        </p:tav>
                                        <p:tav tm="100000">
                                          <p:val>
                                            <p:strVal val="#ppt_w"/>
                                          </p:val>
                                        </p:tav>
                                      </p:tavLst>
                                    </p:anim>
                                    <p:anim calcmode="lin" valueType="num">
                                      <p:cBhvr>
                                        <p:cTn id="81" dur="500" fill="hold"/>
                                        <p:tgtEl>
                                          <p:spTgt spid="30"/>
                                        </p:tgtEl>
                                        <p:attrNameLst>
                                          <p:attrName>ppt_h</p:attrName>
                                        </p:attrNameLst>
                                      </p:cBhvr>
                                      <p:tavLst>
                                        <p:tav tm="0">
                                          <p:val>
                                            <p:strVal val="#ppt_h"/>
                                          </p:val>
                                        </p:tav>
                                        <p:tav tm="100000">
                                          <p:val>
                                            <p:strVal val="#ppt_h"/>
                                          </p:val>
                                        </p:tav>
                                      </p:tavLst>
                                    </p:anim>
                                  </p:childTnLst>
                                </p:cTn>
                              </p:par>
                              <p:par>
                                <p:cTn id="82" presetID="17" presetClass="entr" presetSubtype="1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p:cTn id="84" dur="500" fill="hold"/>
                                        <p:tgtEl>
                                          <p:spTgt spid="32"/>
                                        </p:tgtEl>
                                        <p:attrNameLst>
                                          <p:attrName>ppt_w</p:attrName>
                                        </p:attrNameLst>
                                      </p:cBhvr>
                                      <p:tavLst>
                                        <p:tav tm="0">
                                          <p:val>
                                            <p:fltVal val="0"/>
                                          </p:val>
                                        </p:tav>
                                        <p:tav tm="100000">
                                          <p:val>
                                            <p:strVal val="#ppt_w"/>
                                          </p:val>
                                        </p:tav>
                                      </p:tavLst>
                                    </p:anim>
                                    <p:anim calcmode="lin" valueType="num">
                                      <p:cBhvr>
                                        <p:cTn id="85"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grpId="0" nodeType="click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circle(in)">
                                      <p:cBhvr>
                                        <p:cTn id="90" dur="2000"/>
                                        <p:tgtEl>
                                          <p:spTgt spid="20"/>
                                        </p:tgtEl>
                                      </p:cBhvr>
                                    </p:animEffect>
                                  </p:childTnLst>
                                </p:cTn>
                              </p:par>
                              <p:par>
                                <p:cTn id="91" presetID="6" presetClass="entr" presetSubtype="16" fill="hold" grpId="0"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circle(in)">
                                      <p:cBhvr>
                                        <p:cTn id="93" dur="2000"/>
                                        <p:tgtEl>
                                          <p:spTgt spid="40"/>
                                        </p:tgtEl>
                                      </p:cBhvr>
                                    </p:animEffect>
                                  </p:childTnLst>
                                </p:cTn>
                              </p:par>
                            </p:childTnLst>
                          </p:cTn>
                        </p:par>
                      </p:childTnLst>
                    </p:cTn>
                  </p:par>
                  <p:par>
                    <p:cTn id="94" fill="hold">
                      <p:stCondLst>
                        <p:cond delay="indefinite"/>
                      </p:stCondLst>
                      <p:childTnLst>
                        <p:par>
                          <p:cTn id="95" fill="hold">
                            <p:stCondLst>
                              <p:cond delay="0"/>
                            </p:stCondLst>
                            <p:childTnLst>
                              <p:par>
                                <p:cTn id="96" presetID="12" presetClass="entr" presetSubtype="4" fill="hold" grpId="0" nodeType="clickEffect">
                                  <p:stCondLst>
                                    <p:cond delay="0"/>
                                  </p:stCondLst>
                                  <p:childTnLst>
                                    <p:set>
                                      <p:cBhvr>
                                        <p:cTn id="97" dur="1" fill="hold">
                                          <p:stCondLst>
                                            <p:cond delay="0"/>
                                          </p:stCondLst>
                                        </p:cTn>
                                        <p:tgtEl>
                                          <p:spTgt spid="34"/>
                                        </p:tgtEl>
                                        <p:attrNameLst>
                                          <p:attrName>style.visibility</p:attrName>
                                        </p:attrNameLst>
                                      </p:cBhvr>
                                      <p:to>
                                        <p:strVal val="visible"/>
                                      </p:to>
                                    </p:set>
                                    <p:anim calcmode="lin" valueType="num">
                                      <p:cBhvr additive="base">
                                        <p:cTn id="98" dur="500"/>
                                        <p:tgtEl>
                                          <p:spTgt spid="34"/>
                                        </p:tgtEl>
                                        <p:attrNameLst>
                                          <p:attrName>ppt_y</p:attrName>
                                        </p:attrNameLst>
                                      </p:cBhvr>
                                      <p:tavLst>
                                        <p:tav tm="0">
                                          <p:val>
                                            <p:strVal val="#ppt_y+#ppt_h*1.125000"/>
                                          </p:val>
                                        </p:tav>
                                        <p:tav tm="100000">
                                          <p:val>
                                            <p:strVal val="#ppt_y"/>
                                          </p:val>
                                        </p:tav>
                                      </p:tavLst>
                                    </p:anim>
                                    <p:animEffect transition="in" filter="wipe(up)">
                                      <p:cBhvr>
                                        <p:cTn id="99" dur="500"/>
                                        <p:tgtEl>
                                          <p:spTgt spid="34"/>
                                        </p:tgtEl>
                                      </p:cBhvr>
                                    </p:animEffect>
                                  </p:childTnLst>
                                </p:cTn>
                              </p:par>
                              <p:par>
                                <p:cTn id="100" presetID="12" presetClass="entr" presetSubtype="4"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additive="base">
                                        <p:cTn id="102" dur="500"/>
                                        <p:tgtEl>
                                          <p:spTgt spid="37"/>
                                        </p:tgtEl>
                                        <p:attrNameLst>
                                          <p:attrName>ppt_y</p:attrName>
                                        </p:attrNameLst>
                                      </p:cBhvr>
                                      <p:tavLst>
                                        <p:tav tm="0">
                                          <p:val>
                                            <p:strVal val="#ppt_y+#ppt_h*1.125000"/>
                                          </p:val>
                                        </p:tav>
                                        <p:tav tm="100000">
                                          <p:val>
                                            <p:strVal val="#ppt_y"/>
                                          </p:val>
                                        </p:tav>
                                      </p:tavLst>
                                    </p:anim>
                                    <p:animEffect transition="in" filter="wipe(up)">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6" presetClass="entr" presetSubtype="16" fill="hold" grpId="0" nodeType="click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circle(in)">
                                      <p:cBhvr>
                                        <p:cTn id="108" dur="2000"/>
                                        <p:tgtEl>
                                          <p:spTgt spid="12"/>
                                        </p:tgtEl>
                                      </p:cBhvr>
                                    </p:animEffect>
                                  </p:childTnLst>
                                </p:cTn>
                              </p:par>
                              <p:par>
                                <p:cTn id="109" presetID="12" presetClass="entr" presetSubtype="4" fill="hold" grpId="0" nodeType="with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p:tgtEl>
                                          <p:spTgt spid="10"/>
                                        </p:tgtEl>
                                        <p:attrNameLst>
                                          <p:attrName>ppt_y</p:attrName>
                                        </p:attrNameLst>
                                      </p:cBhvr>
                                      <p:tavLst>
                                        <p:tav tm="0">
                                          <p:val>
                                            <p:strVal val="#ppt_y+#ppt_h*1.125000"/>
                                          </p:val>
                                        </p:tav>
                                        <p:tav tm="100000">
                                          <p:val>
                                            <p:strVal val="#ppt_y"/>
                                          </p:val>
                                        </p:tav>
                                      </p:tavLst>
                                    </p:anim>
                                    <p:animEffect transition="in" filter="wipe(up)">
                                      <p:cBhvr>
                                        <p:cTn id="1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p:bldP spid="11" grpId="0" bldLvl="0" animBg="1"/>
      <p:bldP spid="94221" grpId="0"/>
      <p:bldP spid="18" grpId="0" bldLvl="0" animBg="1"/>
      <p:bldP spid="18" grpId="1" animBg="1"/>
      <p:bldP spid="20" grpId="0"/>
      <p:bldP spid="20" grpId="1"/>
      <p:bldP spid="21" grpId="0"/>
      <p:bldP spid="21" grpId="1"/>
      <p:bldP spid="23" grpId="0" bldLvl="0" animBg="1"/>
      <p:bldP spid="26" grpId="0" bldLvl="0" animBg="1"/>
      <p:bldP spid="26" grpId="1" animBg="1"/>
      <p:bldP spid="28" grpId="0"/>
      <p:bldP spid="28" grpId="1"/>
      <p:bldP spid="30" grpId="0" bldLvl="0" animBg="1"/>
      <p:bldP spid="30" grpId="1" animBg="1"/>
      <p:bldP spid="32" grpId="0"/>
      <p:bldP spid="32" grpId="1"/>
      <p:bldP spid="34" grpId="0" bldLvl="0" animBg="1"/>
      <p:bldP spid="36" grpId="0"/>
      <p:bldP spid="36" grpId="1"/>
      <p:bldP spid="37" grpId="0"/>
      <p:bldP spid="40" grpId="0" bldLvl="0" animBg="1"/>
      <p:bldP spid="40" grpId="1" animBg="1"/>
      <p:bldP spid="44" grpId="0" bldLvl="0" animBg="1"/>
      <p:bldP spid="44" grpId="1" animBg="1"/>
      <p:bldP spid="4" grpId="0" animBg="1"/>
      <p:bldP spid="8" grpId="0"/>
      <p:bldP spid="10" grpId="0"/>
      <p:bldP spid="1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02945" y="746125"/>
            <a:ext cx="10786110" cy="5365750"/>
          </a:xfrm>
          <a:prstGeom prst="rect">
            <a:avLst/>
          </a:prstGeom>
        </p:spPr>
        <p:style>
          <a:lnRef idx="1">
            <a:schemeClr val="accent6"/>
          </a:lnRef>
          <a:fillRef idx="2">
            <a:schemeClr val="accent6"/>
          </a:fillRef>
          <a:effectRef idx="1">
            <a:schemeClr val="accent6"/>
          </a:effectRef>
          <a:fontRef idx="minor">
            <a:schemeClr val="dk1"/>
          </a:fontRef>
        </p:style>
        <p:txBody>
          <a:bodyPr rot="0" vertOverflow="overflow" horzOverflow="overflow" vert="horz" wrap="square" lIns="45719" tIns="45719" rIns="45719" bIns="45719" numCol="1" spcCol="38100" rtlCol="0" anchor="t" forceAA="0">
            <a:spAutoFit/>
          </a:bodyPr>
          <a:lstStyle/>
          <a:p>
            <a:pPr marL="0" marR="0" indent="457200" algn="l" defTabSz="914400" rtl="0" fontAlgn="auto" latinLnBrk="1" hangingPunct="0">
              <a:lnSpc>
                <a:spcPct val="130000"/>
              </a:lnSpc>
              <a:spcBef>
                <a:spcPts val="0"/>
              </a:spcBef>
              <a:spcAft>
                <a:spcPts val="0"/>
              </a:spcAft>
              <a:buClrTx/>
              <a:buSzTx/>
              <a:buFontTx/>
              <a:buNone/>
            </a:pPr>
            <a:r>
              <a:rPr kumimoji="0" lang="en-US" altLang="zh-CN" sz="2000" i="0" baseline="0" dirty="0">
                <a:ln>
                  <a:noFill/>
                </a:ln>
                <a:solidFill>
                  <a:schemeClr val="tx1"/>
                </a:solidFill>
                <a:effectLst/>
                <a:uFillTx/>
                <a:latin typeface="黑体" panose="02010609060101010101" charset="-122"/>
                <a:ea typeface="黑体" panose="02010609060101010101" charset="-122"/>
                <a:cs typeface="黑体" panose="02010609060101010101" charset="-122"/>
                <a:sym typeface="Arial" panose="020B0604020202020204"/>
              </a:rPr>
              <a:t> </a:t>
            </a:r>
            <a:r>
              <a:rPr kumimoji="0" sz="2400" dirty="0">
                <a:ln>
                  <a:noFill/>
                </a:ln>
                <a:effectLst/>
                <a:uFillTx/>
                <a:latin typeface="黑体" panose="02010609060101010101" charset="-122"/>
                <a:ea typeface="黑体" panose="02010609060101010101" charset="-122"/>
                <a:cs typeface="黑体" panose="02010609060101010101" charset="-122"/>
                <a:sym typeface="Arial" panose="020B0604020202020204"/>
              </a:rPr>
              <a:t>找到一条好的道路不容易，走好这条道路更不容易。实践充分证明</a:t>
            </a:r>
            <a:r>
              <a:rPr kumimoji="0" lang="zh-CN" sz="2400" dirty="0">
                <a:ln>
                  <a:noFill/>
                </a:ln>
                <a:effectLst/>
                <a:uFillTx/>
                <a:latin typeface="黑体" panose="02010609060101010101" charset="-122"/>
                <a:ea typeface="黑体" panose="02010609060101010101" charset="-122"/>
                <a:cs typeface="黑体" panose="02010609060101010101" charset="-122"/>
                <a:sym typeface="Arial" panose="020B0604020202020204"/>
              </a:rPr>
              <a:t>，</a:t>
            </a:r>
            <a:r>
              <a:rPr kumimoji="0" sz="2400" dirty="0">
                <a:ln>
                  <a:noFill/>
                </a:ln>
                <a:solidFill>
                  <a:srgbClr val="C00000"/>
                </a:solidFill>
                <a:effectLst/>
                <a:uFillTx/>
                <a:latin typeface="黑体" panose="02010609060101010101" charset="-122"/>
                <a:ea typeface="黑体" panose="02010609060101010101" charset="-122"/>
                <a:cs typeface="黑体" panose="02010609060101010101" charset="-122"/>
                <a:sym typeface="Arial" panose="020B0604020202020204"/>
              </a:rPr>
              <a:t>中国特色社会主义道路走得对、走得通、走得好</a:t>
            </a:r>
            <a:r>
              <a:rPr kumimoji="0" sz="2400" dirty="0">
                <a:ln>
                  <a:noFill/>
                </a:ln>
                <a:effectLst/>
                <a:uFillTx/>
                <a:latin typeface="黑体" panose="02010609060101010101" charset="-122"/>
                <a:ea typeface="黑体" panose="02010609060101010101" charset="-122"/>
                <a:cs typeface="黑体" panose="02010609060101010101" charset="-122"/>
                <a:sym typeface="Arial" panose="020B0604020202020204"/>
              </a:rPr>
              <a:t>。</a:t>
            </a:r>
            <a:r>
              <a:rPr kumimoji="0" sz="2400" b="1" dirty="0">
                <a:ln>
                  <a:noFill/>
                </a:ln>
                <a:effectLst/>
                <a:uFillTx/>
                <a:latin typeface="黑体" panose="02010609060101010101" charset="-122"/>
                <a:ea typeface="黑体" panose="02010609060101010101" charset="-122"/>
                <a:cs typeface="黑体" panose="02010609060101010101" charset="-122"/>
                <a:sym typeface="Arial" panose="020B0604020202020204"/>
              </a:rPr>
              <a:t>中国特色社会主义发展的伟大成就</a:t>
            </a:r>
            <a:r>
              <a:rPr kumimoji="0" lang="zh-CN" sz="2400" b="1" dirty="0">
                <a:ln>
                  <a:noFill/>
                </a:ln>
                <a:effectLst/>
                <a:uFillTx/>
                <a:latin typeface="黑体" panose="02010609060101010101" charset="-122"/>
                <a:ea typeface="黑体" panose="02010609060101010101" charset="-122"/>
                <a:cs typeface="黑体" panose="02010609060101010101" charset="-122"/>
                <a:sym typeface="Arial" panose="020B0604020202020204"/>
              </a:rPr>
              <a:t>：</a:t>
            </a:r>
            <a:endParaRPr kumimoji="0" lang="zh-CN" sz="24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400" dirty="0">
                <a:ln>
                  <a:noFill/>
                </a:ln>
                <a:effectLst/>
                <a:uFillTx/>
                <a:latin typeface="黑体" panose="02010609060101010101" charset="-122"/>
                <a:ea typeface="黑体" panose="02010609060101010101" charset="-122"/>
                <a:cs typeface="黑体" panose="02010609060101010101" charset="-122"/>
                <a:sym typeface="Arial" panose="020B0604020202020204"/>
              </a:rPr>
              <a:t>使具有5000多年文明历史的中华民族全面迈向现代化，推动物质文明、政治文明、精神文明、社会文明、生态文明协调发展</a:t>
            </a:r>
            <a:r>
              <a:rPr kumimoji="0" lang="zh-CN" sz="2400" dirty="0">
                <a:ln>
                  <a:noFill/>
                </a:ln>
                <a:effectLst/>
                <a:uFillTx/>
                <a:latin typeface="黑体" panose="02010609060101010101" charset="-122"/>
                <a:ea typeface="黑体" panose="02010609060101010101" charset="-122"/>
                <a:cs typeface="黑体" panose="02010609060101010101" charset="-122"/>
                <a:sym typeface="Arial" panose="020B0604020202020204"/>
              </a:rPr>
              <a:t>，</a:t>
            </a:r>
            <a:r>
              <a:rPr kumimoji="0" sz="2400" dirty="0">
                <a:ln>
                  <a:noFill/>
                </a:ln>
                <a:effectLst/>
                <a:uFillTx/>
                <a:latin typeface="黑体" panose="02010609060101010101" charset="-122"/>
                <a:ea typeface="黑体" panose="02010609060101010101" charset="-122"/>
                <a:cs typeface="黑体" panose="02010609060101010101" charset="-122"/>
                <a:sym typeface="Arial" panose="020B0604020202020204"/>
              </a:rPr>
              <a:t>创造了人类文明新形态；</a:t>
            </a:r>
            <a:endParaRPr kumimoji="0" sz="24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400" dirty="0">
                <a:ln>
                  <a:noFill/>
                </a:ln>
                <a:effectLst/>
                <a:uFillTx/>
                <a:latin typeface="黑体" panose="02010609060101010101" charset="-122"/>
                <a:ea typeface="黑体" panose="02010609060101010101" charset="-122"/>
                <a:cs typeface="黑体" panose="02010609060101010101" charset="-122"/>
                <a:sym typeface="Arial" panose="020B0604020202020204"/>
              </a:rPr>
              <a:t>使具有500年历史的社会主义主张在世界上人口最多的国家成功开辟出具有高度现实性和可行性的正确道路，让科学社会主义在21世纪焕发出新的蓬勃生机；</a:t>
            </a:r>
            <a:endParaRPr kumimoji="0" sz="24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400" dirty="0">
                <a:ln>
                  <a:noFill/>
                </a:ln>
                <a:effectLst/>
                <a:uFillTx/>
                <a:latin typeface="黑体" panose="02010609060101010101" charset="-122"/>
                <a:ea typeface="黑体" panose="02010609060101010101" charset="-122"/>
                <a:cs typeface="黑体" panose="02010609060101010101" charset="-122"/>
                <a:sym typeface="Arial" panose="020B0604020202020204"/>
              </a:rPr>
              <a:t>使具有70多年历史的新中国建设取得举世瞩目的成就，中国这个世界上最大的发展中国家在短短30多年里摆脱贫困并跃升为世界第二大经济体、彻底摆脱被开除球籍的危险，创造了人类社会发展史上惊天动地的发展奇迹，使中华民族焕发出新的蓬勃生机。</a:t>
            </a:r>
            <a:endParaRPr kumimoji="0" sz="24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45671" y="783228"/>
            <a:ext cx="10700657" cy="5291455"/>
          </a:xfrm>
          <a:prstGeom prst="rect">
            <a:avLst/>
          </a:prstGeom>
        </p:spPr>
        <p:style>
          <a:lnRef idx="1">
            <a:schemeClr val="accent6"/>
          </a:lnRef>
          <a:fillRef idx="2">
            <a:schemeClr val="accent6"/>
          </a:fillRef>
          <a:effectRef idx="1">
            <a:schemeClr val="accent6"/>
          </a:effectRef>
          <a:fontRef idx="minor">
            <a:schemeClr val="dk1"/>
          </a:fontRef>
        </p:style>
        <p:txBody>
          <a:bodyPr rot="0" vertOverflow="overflow" horzOverflow="overflow" vert="horz" wrap="square" lIns="45719" tIns="45719" rIns="45719" bIns="45719" numCol="1" spcCol="38100" rtlCol="0" anchor="t" forceAA="0">
            <a:spAutoFit/>
          </a:bodyPr>
          <a:lstStyle/>
          <a:p>
            <a:pPr marL="0" marR="0" indent="457200" algn="l" defTabSz="914400" rtl="0" fontAlgn="auto" latinLnBrk="1" hangingPunct="0">
              <a:lnSpc>
                <a:spcPct val="130000"/>
              </a:lnSpc>
              <a:spcBef>
                <a:spcPts val="0"/>
              </a:spcBef>
              <a:spcAft>
                <a:spcPts val="0"/>
              </a:spcAft>
              <a:buClrTx/>
              <a:buSzTx/>
              <a:buFontTx/>
              <a:buNone/>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中国特色社会主义为什么“好”、归根到底是因为马克思主义“行”，是因为科学社会主义“真”。中国特色社会主义，既坚持了科学社会主义基本原则，又根据时代条件赋予其鲜明的中国特色，是</a:t>
            </a:r>
            <a:r>
              <a:rPr kumimoji="0" sz="2000" dirty="0">
                <a:ln>
                  <a:noFill/>
                </a:ln>
                <a:solidFill>
                  <a:srgbClr val="C00000"/>
                </a:solidFill>
                <a:effectLst/>
                <a:uFillTx/>
                <a:latin typeface="黑体" panose="02010609060101010101" charset="-122"/>
                <a:ea typeface="黑体" panose="02010609060101010101" charset="-122"/>
                <a:cs typeface="黑体" panose="02010609060101010101" charset="-122"/>
                <a:sym typeface="Arial" panose="020B0604020202020204"/>
              </a:rPr>
              <a:t>科学社会主义理论逻辑</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和</a:t>
            </a:r>
            <a:r>
              <a:rPr kumimoji="0" sz="2000" dirty="0">
                <a:ln>
                  <a:noFill/>
                </a:ln>
                <a:solidFill>
                  <a:srgbClr val="C00000"/>
                </a:solidFill>
                <a:effectLst/>
                <a:uFillTx/>
                <a:latin typeface="黑体" panose="02010609060101010101" charset="-122"/>
                <a:ea typeface="黑体" panose="02010609060101010101" charset="-122"/>
                <a:cs typeface="黑体" panose="02010609060101010101" charset="-122"/>
                <a:sym typeface="Arial" panose="020B0604020202020204"/>
              </a:rPr>
              <a:t>中国社会发展历史逻辑</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的辩证统一。</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0" marR="0" indent="457200" algn="l" defTabSz="914400" rtl="0" fontAlgn="auto" latinLnBrk="1" hangingPunct="0">
              <a:lnSpc>
                <a:spcPct val="130000"/>
              </a:lnSpc>
              <a:spcBef>
                <a:spcPts val="0"/>
              </a:spcBef>
              <a:spcAft>
                <a:spcPts val="0"/>
              </a:spcAft>
              <a:buClrTx/>
              <a:buSzTx/>
              <a:buFontTx/>
              <a:buNone/>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马克思、恩格斯曾对未来社会主义社会的发展过程、发展方向、一般特征作过科学预测和设想，认为</a:t>
            </a:r>
            <a:r>
              <a:rPr kumimoji="0" sz="2000" dirty="0">
                <a:ln>
                  <a:noFill/>
                </a:ln>
                <a:solidFill>
                  <a:srgbClr val="C00000"/>
                </a:solidFill>
                <a:effectLst/>
                <a:uFillTx/>
                <a:latin typeface="黑体" panose="02010609060101010101" charset="-122"/>
                <a:ea typeface="黑体" panose="02010609060101010101" charset="-122"/>
                <a:cs typeface="黑体" panose="02010609060101010101" charset="-122"/>
                <a:sym typeface="Arial" panose="020B0604020202020204"/>
              </a:rPr>
              <a:t>社会主义社会和资本主义社会具有决定意义的差别</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主要包括∶</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在</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生产资料公有制</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基础上组织生产，满足全体社会成员的需要是社会主义生产的根本目的</a:t>
            </a:r>
            <a:r>
              <a:rPr kumimoji="0" lang="zh-CN" sz="2000" dirty="0">
                <a:ln>
                  <a:noFill/>
                </a:ln>
                <a:effectLst/>
                <a:uFillTx/>
                <a:latin typeface="黑体" panose="02010609060101010101" charset="-122"/>
                <a:ea typeface="黑体" panose="02010609060101010101" charset="-122"/>
                <a:cs typeface="黑体" panose="02010609060101010101" charset="-122"/>
                <a:sym typeface="Arial" panose="020B0604020202020204"/>
              </a:rPr>
              <a:t>；</a:t>
            </a:r>
            <a:endParaRPr kumimoji="0" lang="zh-CN"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对社会生产进行有计划的指导和调节，实行等量劳动领取等量产品的</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按劳分配</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原则；</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合乎自然规律</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地改造和利用自然；</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无产阶级革命是无产阶级进行斗争的最高形式，必须由</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无产阶级政党领导</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，以建立无产阶级专政的国家为目的；</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通过</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无产阶级专政</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和</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社会主义高度发展</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最终实现向消灭阶级、消灭剥削、实现人的自由而全面发展的</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共产主义社会</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的过渡。</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Tx/>
              <a:buNone/>
            </a:pPr>
            <a:r>
              <a:rPr kumimoji="0" lang="en-US" sz="2000" dirty="0">
                <a:ln>
                  <a:noFill/>
                </a:ln>
                <a:effectLst/>
                <a:uFillTx/>
                <a:latin typeface="黑体" panose="02010609060101010101" charset="-122"/>
                <a:ea typeface="黑体" panose="02010609060101010101" charset="-122"/>
                <a:cs typeface="黑体" panose="02010609060101010101" charset="-122"/>
                <a:sym typeface="Arial" panose="020B0604020202020204"/>
              </a:rPr>
              <a:t>   </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这些观点为中国特色社会主义奠定了</a:t>
            </a:r>
            <a:r>
              <a:rPr kumimoji="0" sz="2000" dirty="0">
                <a:ln>
                  <a:noFill/>
                </a:ln>
                <a:solidFill>
                  <a:srgbClr val="C00000"/>
                </a:solidFill>
                <a:effectLst/>
                <a:uFillTx/>
                <a:latin typeface="黑体" panose="02010609060101010101" charset="-122"/>
                <a:ea typeface="黑体" panose="02010609060101010101" charset="-122"/>
                <a:cs typeface="黑体" panose="02010609060101010101" charset="-122"/>
                <a:sym typeface="Arial" panose="020B0604020202020204"/>
              </a:rPr>
              <a:t>思想前提</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45671" y="583203"/>
            <a:ext cx="10700657" cy="5691505"/>
          </a:xfrm>
          <a:prstGeom prst="rect">
            <a:avLst/>
          </a:prstGeom>
        </p:spPr>
        <p:style>
          <a:lnRef idx="1">
            <a:schemeClr val="accent6"/>
          </a:lnRef>
          <a:fillRef idx="2">
            <a:schemeClr val="accent6"/>
          </a:fillRef>
          <a:effectRef idx="1">
            <a:schemeClr val="accent6"/>
          </a:effectRef>
          <a:fontRef idx="minor">
            <a:schemeClr val="dk1"/>
          </a:fontRef>
        </p:style>
        <p:txBody>
          <a:bodyPr rot="0" vertOverflow="overflow" horzOverflow="overflow" vert="horz" wrap="square" lIns="45719" tIns="45719" rIns="45719" bIns="45719" numCol="1" spcCol="38100" rtlCol="0" anchor="t" forceAA="0">
            <a:spAutoFit/>
          </a:bodyPr>
          <a:lstStyle/>
          <a:p>
            <a:pPr marL="0" marR="0" indent="457200" algn="l" defTabSz="914400" rtl="0" fontAlgn="auto" latinLnBrk="1" hangingPunct="0">
              <a:lnSpc>
                <a:spcPct val="130000"/>
              </a:lnSpc>
              <a:spcBef>
                <a:spcPts val="0"/>
              </a:spcBef>
              <a:spcAft>
                <a:spcPts val="0"/>
              </a:spcAft>
              <a:buClrTx/>
              <a:buSzTx/>
              <a:buFontTx/>
              <a:buNone/>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中国特色社会主义在新的历史条件下赓续了科学社会主义基因血脉、开创了</a:t>
            </a:r>
            <a:r>
              <a:rPr kumimoji="0" sz="2000" dirty="0">
                <a:ln>
                  <a:noFill/>
                </a:ln>
                <a:solidFill>
                  <a:srgbClr val="C00000"/>
                </a:solidFill>
                <a:effectLst/>
                <a:uFillTx/>
                <a:latin typeface="黑体" panose="02010609060101010101" charset="-122"/>
                <a:ea typeface="黑体" panose="02010609060101010101" charset="-122"/>
                <a:cs typeface="黑体" panose="02010609060101010101" charset="-122"/>
                <a:sym typeface="Arial" panose="020B0604020202020204"/>
              </a:rPr>
              <a:t>科学社会主义的“中国版本”</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0" marR="0" indent="457200" algn="l" defTabSz="914400" rtl="0" fontAlgn="auto" latinLnBrk="1" hangingPunct="0">
              <a:lnSpc>
                <a:spcPct val="130000"/>
              </a:lnSpc>
              <a:spcBef>
                <a:spcPts val="0"/>
              </a:spcBef>
              <a:spcAft>
                <a:spcPts val="0"/>
              </a:spcAft>
              <a:buClrTx/>
              <a:buSzTx/>
              <a:buFontTx/>
              <a:buNone/>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当代中国的伟大社会变革，不是简单延续我国历史文化的“母版”，不是简单套用马克思主义经典作家设想的模板，不是其他国家社会主义实践的“再版”，也不是国外现代化发展的“翻版”。</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中国特色社会主义</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是</a:t>
            </a:r>
            <a:r>
              <a:rPr kumimoji="0" sz="2000" dirty="0">
                <a:ln>
                  <a:noFill/>
                </a:ln>
                <a:solidFill>
                  <a:srgbClr val="C00000"/>
                </a:solidFill>
                <a:effectLst/>
                <a:uFillTx/>
                <a:latin typeface="黑体" panose="02010609060101010101" charset="-122"/>
                <a:ea typeface="黑体" panose="02010609060101010101" charset="-122"/>
                <a:cs typeface="黑体" panose="02010609060101010101" charset="-122"/>
                <a:sym typeface="Arial" panose="020B0604020202020204"/>
              </a:rPr>
              <a:t>根植于中国大地、反映中国人民意愿、适应中国和时代发展进步要求</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的</a:t>
            </a:r>
            <a:r>
              <a:rPr kumimoji="0" sz="2000" dirty="0">
                <a:ln>
                  <a:noFill/>
                </a:ln>
                <a:solidFill>
                  <a:srgbClr val="C00000"/>
                </a:solidFill>
                <a:effectLst/>
                <a:uFillTx/>
                <a:latin typeface="黑体" panose="02010609060101010101" charset="-122"/>
                <a:ea typeface="黑体" panose="02010609060101010101" charset="-122"/>
                <a:cs typeface="黑体" panose="02010609060101010101" charset="-122"/>
                <a:sym typeface="Arial" panose="020B0604020202020204"/>
              </a:rPr>
              <a:t>科学社会主义</a:t>
            </a:r>
            <a:r>
              <a:rPr kumimoji="0" lang="zh-CN" sz="2000" dirty="0">
                <a:ln>
                  <a:noFill/>
                </a:ln>
                <a:effectLst/>
                <a:uFillTx/>
                <a:latin typeface="黑体" panose="02010609060101010101" charset="-122"/>
                <a:ea typeface="黑体" panose="02010609060101010101" charset="-122"/>
                <a:cs typeface="黑体" panose="02010609060101010101" charset="-122"/>
                <a:sym typeface="Arial" panose="020B0604020202020204"/>
              </a:rPr>
              <a:t>：</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在</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领导制度</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上，强调中国共产党领导是中国特色社会主义最本质的特征，是中国特色社会主义制度的最大优势，党是最高政治领导力量；</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在</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国体和政体</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上，实行人民民主专政和人民代表大会制度</a:t>
            </a:r>
            <a:r>
              <a:rPr kumimoji="0" lang="zh-CN" sz="2000" dirty="0">
                <a:ln>
                  <a:noFill/>
                </a:ln>
                <a:effectLst/>
                <a:uFillTx/>
                <a:latin typeface="黑体" panose="02010609060101010101" charset="-122"/>
                <a:ea typeface="黑体" panose="02010609060101010101" charset="-122"/>
                <a:cs typeface="黑体" panose="02010609060101010101" charset="-122"/>
                <a:sym typeface="Arial" panose="020B0604020202020204"/>
              </a:rPr>
              <a:t>；</a:t>
            </a:r>
            <a:endParaRPr kumimoji="0" lang="zh-CN"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在</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经济制度</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上，坚持公有制为主体、多种所有制经济共同发展，坚持按劳分配为主体、多种分配方式并存，实行社会主义市场经济体制；</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在</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意识形态</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上，坚持马克思主义指导地位不动摇，培育和践行社会主义核心价值观；</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 typeface="Arial" panose="020B0604020202020204" pitchFamily="34" charset="0"/>
              <a:buChar char="•"/>
            </a:pP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在</a:t>
            </a:r>
            <a:r>
              <a:rPr kumimoji="0" sz="2000" b="1" dirty="0">
                <a:ln>
                  <a:noFill/>
                </a:ln>
                <a:effectLst/>
                <a:uFillTx/>
                <a:latin typeface="黑体" panose="02010609060101010101" charset="-122"/>
                <a:ea typeface="黑体" panose="02010609060101010101" charset="-122"/>
                <a:cs typeface="黑体" panose="02010609060101010101" charset="-122"/>
                <a:sym typeface="Arial" panose="020B0604020202020204"/>
              </a:rPr>
              <a:t>根本立场</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上，坚持以人民为中心，不断促进人的全面发展，实现全体人民共同富裕。</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a:p>
            <a:pPr marL="342900" marR="0" indent="-342900" algn="l" defTabSz="914400" rtl="0" fontAlgn="auto" latinLnBrk="1" hangingPunct="0">
              <a:lnSpc>
                <a:spcPct val="130000"/>
              </a:lnSpc>
              <a:spcBef>
                <a:spcPts val="0"/>
              </a:spcBef>
              <a:spcAft>
                <a:spcPts val="0"/>
              </a:spcAft>
              <a:buClrTx/>
              <a:buSzTx/>
              <a:buFontTx/>
              <a:buNone/>
            </a:pPr>
            <a:r>
              <a:rPr kumimoji="0" lang="en-US" sz="2000" dirty="0">
                <a:ln>
                  <a:noFill/>
                </a:ln>
                <a:effectLst/>
                <a:uFillTx/>
                <a:latin typeface="黑体" panose="02010609060101010101" charset="-122"/>
                <a:ea typeface="黑体" panose="02010609060101010101" charset="-122"/>
                <a:cs typeface="黑体" panose="02010609060101010101" charset="-122"/>
                <a:sym typeface="Arial" panose="020B0604020202020204"/>
              </a:rPr>
              <a:t>   </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这些都是</a:t>
            </a:r>
            <a:r>
              <a:rPr kumimoji="0" sz="2000" dirty="0">
                <a:ln>
                  <a:noFill/>
                </a:ln>
                <a:solidFill>
                  <a:srgbClr val="C00000"/>
                </a:solidFill>
                <a:effectLst/>
                <a:uFillTx/>
                <a:latin typeface="黑体" panose="02010609060101010101" charset="-122"/>
                <a:ea typeface="黑体" panose="02010609060101010101" charset="-122"/>
                <a:cs typeface="黑体" panose="02010609060101010101" charset="-122"/>
                <a:sym typeface="Arial" panose="020B0604020202020204"/>
              </a:rPr>
              <a:t>在新的历史条件下体现科学社会主义基本原则</a:t>
            </a:r>
            <a:r>
              <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rPr>
              <a:t>的内容。</a:t>
            </a:r>
            <a:endParaRPr kumimoji="0" sz="2000" dirty="0">
              <a:ln>
                <a:noFill/>
              </a:ln>
              <a:effectLst/>
              <a:uFillTx/>
              <a:latin typeface="黑体" panose="02010609060101010101" charset="-122"/>
              <a:ea typeface="黑体" panose="02010609060101010101" charset="-122"/>
              <a:cs typeface="黑体" panose="02010609060101010101"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79076" y="2854043"/>
            <a:ext cx="6233846" cy="1419860"/>
          </a:xfrm>
          <a:prstGeom prst="rect">
            <a:avLst/>
          </a:prstGeom>
        </p:spPr>
        <p:txBody>
          <a:bodyPr wrap="square">
            <a:spAutoFit/>
          </a:bodyPr>
          <a:lstStyle/>
          <a:p>
            <a:pPr algn="ctr">
              <a:lnSpc>
                <a:spcPct val="120000"/>
              </a:lnSpc>
            </a:pPr>
            <a:r>
              <a:rPr lang="zh-CN" altLang="en-US" sz="3600" b="1" spc="700" dirty="0">
                <a:solidFill>
                  <a:schemeClr val="tx1">
                    <a:lumMod val="85000"/>
                    <a:lumOff val="15000"/>
                  </a:schemeClr>
                </a:solidFill>
                <a:latin typeface="黑体" panose="02010609060101010101" charset="-122"/>
                <a:ea typeface="黑体" panose="02010609060101010101" charset="-122"/>
                <a:cs typeface="微软雅黑" panose="020B0503020204020204" pitchFamily="34" charset="-122"/>
              </a:rPr>
              <a:t>千磨万击还坚劲</a:t>
            </a:r>
            <a:endParaRPr lang="en-US" altLang="zh-CN" sz="3600" b="1" spc="700" dirty="0">
              <a:solidFill>
                <a:schemeClr val="tx1">
                  <a:lumMod val="85000"/>
                  <a:lumOff val="15000"/>
                </a:schemeClr>
              </a:solidFill>
              <a:latin typeface="黑体" panose="02010609060101010101" charset="-122"/>
              <a:ea typeface="黑体" panose="02010609060101010101" charset="-122"/>
              <a:cs typeface="微软雅黑" panose="020B0503020204020204" pitchFamily="34" charset="-122"/>
            </a:endParaRPr>
          </a:p>
          <a:p>
            <a:pPr algn="ctr">
              <a:lnSpc>
                <a:spcPct val="120000"/>
              </a:lnSpc>
            </a:pPr>
            <a:r>
              <a:rPr lang="zh-CN" altLang="en-US" sz="3600" b="1" spc="700" dirty="0">
                <a:solidFill>
                  <a:schemeClr val="tx1">
                    <a:lumMod val="85000"/>
                    <a:lumOff val="15000"/>
                  </a:schemeClr>
                </a:solidFill>
                <a:latin typeface="黑体" panose="02010609060101010101" charset="-122"/>
                <a:ea typeface="黑体" panose="02010609060101010101" charset="-122"/>
                <a:cs typeface="微软雅黑" panose="020B0503020204020204" pitchFamily="34" charset="-122"/>
              </a:rPr>
              <a:t>任尔东西南北风</a:t>
            </a:r>
            <a:endParaRPr lang="en-US" altLang="zh-CN" sz="3600" b="1" spc="700" dirty="0">
              <a:solidFill>
                <a:schemeClr val="tx1">
                  <a:lumMod val="85000"/>
                  <a:lumOff val="15000"/>
                </a:schemeClr>
              </a:solidFill>
              <a:latin typeface="黑体" panose="02010609060101010101" charset="-122"/>
              <a:ea typeface="黑体" panose="02010609060101010101" charset="-122"/>
              <a:cs typeface="微软雅黑" panose="020B0503020204020204" pitchFamily="34" charset="-122"/>
            </a:endParaRPr>
          </a:p>
        </p:txBody>
      </p:sp>
      <p:sp>
        <p:nvSpPr>
          <p:cNvPr id="2" name="TextBox 100"/>
          <p:cNvSpPr txBox="1">
            <a:spLocks noChangeArrowheads="1"/>
          </p:cNvSpPr>
          <p:nvPr/>
        </p:nvSpPr>
        <p:spPr bwMode="auto">
          <a:xfrm>
            <a:off x="1637820" y="1334905"/>
            <a:ext cx="9190606" cy="127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lvl="0" algn="ctr" fontAlgn="base">
              <a:lnSpc>
                <a:spcPct val="120000"/>
              </a:lnSpc>
              <a:spcBef>
                <a:spcPct val="0"/>
              </a:spcBef>
              <a:spcAft>
                <a:spcPct val="0"/>
              </a:spcAft>
              <a:defRPr/>
            </a:pPr>
            <a:r>
              <a:rPr lang="en-US" altLang="zh-CN" sz="3200" b="1" dirty="0">
                <a:solidFill>
                  <a:srgbClr val="C00000"/>
                </a:solidFill>
                <a:latin typeface="微软雅黑" panose="020B0503020204020204" pitchFamily="34" charset="-122"/>
                <a:ea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rPr>
              <a:t>三）坚定中国特色社会主义道路自信、理</a:t>
            </a:r>
            <a:r>
              <a:rPr lang="zh-CN" altLang="en-US" sz="3200" b="1" dirty="0" smtClean="0">
                <a:solidFill>
                  <a:srgbClr val="C00000"/>
                </a:solidFill>
                <a:latin typeface="微软雅黑" panose="020B0503020204020204" pitchFamily="34" charset="-122"/>
                <a:ea typeface="微软雅黑" panose="020B0503020204020204" pitchFamily="34" charset="-122"/>
              </a:rPr>
              <a:t>论自</a:t>
            </a:r>
            <a:r>
              <a:rPr lang="zh-CN" altLang="en-US" sz="3200" b="1" dirty="0">
                <a:solidFill>
                  <a:srgbClr val="C00000"/>
                </a:solidFill>
                <a:latin typeface="微软雅黑" panose="020B0503020204020204" pitchFamily="34" charset="-122"/>
                <a:ea typeface="微软雅黑" panose="020B0503020204020204" pitchFamily="34" charset="-122"/>
              </a:rPr>
              <a:t>信、制度自信、文化自信</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1057170" y="2709117"/>
            <a:ext cx="10080000"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049"/>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2549"/>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3"/>
          <p:cNvSpPr/>
          <p:nvPr/>
        </p:nvSpPr>
        <p:spPr>
          <a:xfrm>
            <a:off x="1441454" y="3036910"/>
            <a:ext cx="2039936" cy="2867412"/>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3"/>
          <p:cNvSpPr/>
          <p:nvPr/>
        </p:nvSpPr>
        <p:spPr>
          <a:xfrm>
            <a:off x="3899408" y="3036910"/>
            <a:ext cx="2039936" cy="2867412"/>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3"/>
          <p:cNvSpPr/>
          <p:nvPr/>
        </p:nvSpPr>
        <p:spPr>
          <a:xfrm>
            <a:off x="6359607" y="3036910"/>
            <a:ext cx="2039936" cy="2867412"/>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3"/>
          <p:cNvSpPr/>
          <p:nvPr/>
        </p:nvSpPr>
        <p:spPr>
          <a:xfrm>
            <a:off x="8822050" y="3036910"/>
            <a:ext cx="2039936" cy="2867412"/>
          </a:xfrm>
          <a:prstGeom prst="roundRect">
            <a:avLst>
              <a:gd name="adj" fmla="val 4016"/>
            </a:avLst>
          </a:prstGeom>
          <a:solidFill>
            <a:schemeClr val="bg1"/>
          </a:solidFill>
          <a:ln w="3175">
            <a:solidFill>
              <a:schemeClr val="bg1">
                <a:lumMod val="8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3703502" y="953678"/>
            <a:ext cx="4784996" cy="645160"/>
          </a:xfrm>
          <a:prstGeom prst="rect">
            <a:avLst/>
          </a:prstGeom>
        </p:spPr>
        <p:txBody>
          <a:bodyPr wrap="square">
            <a:spAutoFit/>
          </a:bodyPr>
          <a:lstStyle/>
          <a:p>
            <a:pPr lvl="0" algn="ctr">
              <a:defRPr/>
            </a:pPr>
            <a:r>
              <a:rPr lang="zh-CN" altLang="en-US" sz="3600" b="1" spc="300" dirty="0">
                <a:solidFill>
                  <a:srgbClr val="C00000"/>
                </a:solidFill>
                <a:latin typeface="微软雅黑" panose="020B0503020204020204" pitchFamily="34" charset="-122"/>
                <a:ea typeface="微软雅黑" panose="020B0503020204020204" pitchFamily="34" charset="-122"/>
              </a:rPr>
              <a:t>中国特色社会主义</a:t>
            </a:r>
            <a:endParaRPr lang="zh-CN" altLang="en-US" sz="3600" b="1" spc="300" dirty="0">
              <a:solidFill>
                <a:srgbClr val="C00000"/>
              </a:solidFill>
              <a:latin typeface="微软雅黑" panose="020B0503020204020204" pitchFamily="34" charset="-122"/>
              <a:ea typeface="微软雅黑" panose="020B0503020204020204" pitchFamily="34" charset="-122"/>
            </a:endParaRPr>
          </a:p>
        </p:txBody>
      </p:sp>
      <p:sp>
        <p:nvSpPr>
          <p:cNvPr id="4" name="矩形 3"/>
          <p:cNvSpPr/>
          <p:nvPr/>
        </p:nvSpPr>
        <p:spPr>
          <a:xfrm>
            <a:off x="1442085" y="2212975"/>
            <a:ext cx="9419590" cy="429895"/>
          </a:xfrm>
          <a:prstGeom prst="rect">
            <a:avLst/>
          </a:prstGeom>
        </p:spPr>
        <p:txBody>
          <a:bodyPr wrap="square">
            <a:spAutoFit/>
          </a:bodyPr>
          <a:lstStyle/>
          <a:p>
            <a:pPr algn="ct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改革开放以来，我们取得一切成绩和进步的根本原因，归结起来就是：</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1872108" y="3351577"/>
            <a:ext cx="1173480" cy="491490"/>
          </a:xfrm>
          <a:prstGeom prst="rect">
            <a:avLst/>
          </a:prstGeom>
        </p:spPr>
        <p:txBody>
          <a:bodyPr wrap="none">
            <a:spAutoFit/>
          </a:bodyPr>
          <a:lstStyle/>
          <a:p>
            <a:r>
              <a:rPr lang="zh-CN" altLang="en-US" sz="2600" b="1" dirty="0">
                <a:solidFill>
                  <a:srgbClr val="C00000"/>
                </a:solidFill>
                <a:latin typeface="微软雅黑" panose="020B0503020204020204" pitchFamily="34" charset="-122"/>
                <a:ea typeface="微软雅黑" panose="020B0503020204020204" pitchFamily="34" charset="-122"/>
              </a:rPr>
              <a:t>开辟了</a:t>
            </a:r>
            <a:endParaRPr lang="zh-CN" altLang="en-US" sz="2600" b="1" dirty="0">
              <a:solidFill>
                <a:srgbClr val="C00000"/>
              </a:solidFill>
              <a:latin typeface="微软雅黑" panose="020B0503020204020204" pitchFamily="34" charset="-122"/>
              <a:ea typeface="微软雅黑" panose="020B0503020204020204" pitchFamily="34" charset="-122"/>
            </a:endParaRPr>
          </a:p>
        </p:txBody>
      </p:sp>
      <p:sp>
        <p:nvSpPr>
          <p:cNvPr id="57" name="矩形 56"/>
          <p:cNvSpPr/>
          <p:nvPr/>
        </p:nvSpPr>
        <p:spPr>
          <a:xfrm>
            <a:off x="4326906" y="3351576"/>
            <a:ext cx="1173480" cy="491490"/>
          </a:xfrm>
          <a:prstGeom prst="rect">
            <a:avLst/>
          </a:prstGeom>
        </p:spPr>
        <p:txBody>
          <a:bodyPr wrap="none">
            <a:spAutoFit/>
          </a:bodyPr>
          <a:lstStyle/>
          <a:p>
            <a:r>
              <a:rPr lang="zh-CN" altLang="en-US" sz="2600" b="1" dirty="0">
                <a:solidFill>
                  <a:srgbClr val="C00000"/>
                </a:solidFill>
                <a:latin typeface="微软雅黑" panose="020B0503020204020204" pitchFamily="34" charset="-122"/>
                <a:ea typeface="微软雅黑" panose="020B0503020204020204" pitchFamily="34" charset="-122"/>
              </a:rPr>
              <a:t>形成了</a:t>
            </a:r>
            <a:endParaRPr lang="zh-CN" altLang="en-US" sz="2600" b="1" dirty="0">
              <a:solidFill>
                <a:srgbClr val="C00000"/>
              </a:solidFill>
              <a:latin typeface="微软雅黑" panose="020B0503020204020204" pitchFamily="34" charset="-122"/>
              <a:ea typeface="微软雅黑" panose="020B0503020204020204" pitchFamily="34" charset="-122"/>
            </a:endParaRPr>
          </a:p>
        </p:txBody>
      </p:sp>
      <p:sp>
        <p:nvSpPr>
          <p:cNvPr id="58" name="矩形 57"/>
          <p:cNvSpPr/>
          <p:nvPr/>
        </p:nvSpPr>
        <p:spPr>
          <a:xfrm>
            <a:off x="6782615" y="3351576"/>
            <a:ext cx="1173480" cy="491490"/>
          </a:xfrm>
          <a:prstGeom prst="rect">
            <a:avLst/>
          </a:prstGeom>
        </p:spPr>
        <p:txBody>
          <a:bodyPr wrap="none">
            <a:spAutoFit/>
          </a:bodyPr>
          <a:lstStyle/>
          <a:p>
            <a:r>
              <a:rPr lang="zh-CN" altLang="en-US" sz="2600" b="1" dirty="0">
                <a:solidFill>
                  <a:srgbClr val="C00000"/>
                </a:solidFill>
                <a:latin typeface="微软雅黑" panose="020B0503020204020204" pitchFamily="34" charset="-122"/>
                <a:ea typeface="微软雅黑" panose="020B0503020204020204" pitchFamily="34" charset="-122"/>
              </a:rPr>
              <a:t>确立了</a:t>
            </a:r>
            <a:endParaRPr lang="zh-CN" altLang="en-US" sz="2600" b="1" dirty="0">
              <a:solidFill>
                <a:srgbClr val="C00000"/>
              </a:solidFill>
              <a:latin typeface="微软雅黑" panose="020B0503020204020204" pitchFamily="34" charset="-122"/>
              <a:ea typeface="微软雅黑" panose="020B0503020204020204" pitchFamily="34" charset="-122"/>
            </a:endParaRPr>
          </a:p>
        </p:txBody>
      </p:sp>
      <p:sp>
        <p:nvSpPr>
          <p:cNvPr id="59" name="矩形 58"/>
          <p:cNvSpPr/>
          <p:nvPr/>
        </p:nvSpPr>
        <p:spPr>
          <a:xfrm>
            <a:off x="9249547" y="3351576"/>
            <a:ext cx="1173480" cy="491490"/>
          </a:xfrm>
          <a:prstGeom prst="rect">
            <a:avLst/>
          </a:prstGeom>
        </p:spPr>
        <p:txBody>
          <a:bodyPr wrap="none">
            <a:spAutoFit/>
          </a:bodyPr>
          <a:lstStyle/>
          <a:p>
            <a:r>
              <a:rPr lang="zh-CN" altLang="en-US" sz="2600" b="1" dirty="0">
                <a:solidFill>
                  <a:srgbClr val="C00000"/>
                </a:solidFill>
                <a:latin typeface="微软雅黑" panose="020B0503020204020204" pitchFamily="34" charset="-122"/>
                <a:ea typeface="微软雅黑" panose="020B0503020204020204" pitchFamily="34" charset="-122"/>
              </a:rPr>
              <a:t>发展了</a:t>
            </a:r>
            <a:endParaRPr lang="zh-CN" altLang="en-US" sz="2600" b="1"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1784430" y="1770927"/>
            <a:ext cx="8623140" cy="0"/>
          </a:xfrm>
          <a:prstGeom prst="straightConnector1">
            <a:avLst/>
          </a:prstGeom>
          <a:ln>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5" name="矩形 24"/>
          <p:cNvSpPr>
            <a:spLocks noChangeArrowheads="1"/>
          </p:cNvSpPr>
          <p:nvPr/>
        </p:nvSpPr>
        <p:spPr bwMode="auto">
          <a:xfrm>
            <a:off x="1239346" y="4304600"/>
            <a:ext cx="2444152" cy="161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中国特色社</a:t>
            </a:r>
            <a:r>
              <a:rPr lang="zh-CN" altLang="en-US" sz="2200" dirty="0" smtClean="0">
                <a:solidFill>
                  <a:schemeClr val="tx1">
                    <a:lumMod val="85000"/>
                    <a:lumOff val="15000"/>
                  </a:schemeClr>
                </a:solidFill>
                <a:latin typeface="微软雅黑" panose="020B0503020204020204" pitchFamily="34" charset="-122"/>
                <a:ea typeface="微软雅黑" panose="020B0503020204020204" pitchFamily="34" charset="-122"/>
              </a:rPr>
              <a:t>会</a:t>
            </a:r>
            <a:endParaRPr lang="en-US" altLang="zh-CN" sz="2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200" dirty="0" smtClean="0">
                <a:solidFill>
                  <a:schemeClr val="tx1">
                    <a:lumMod val="85000"/>
                    <a:lumOff val="15000"/>
                  </a:schemeClr>
                </a:solidFill>
                <a:latin typeface="微软雅黑" panose="020B0503020204020204" pitchFamily="34" charset="-122"/>
                <a:ea typeface="微软雅黑" panose="020B0503020204020204" pitchFamily="34" charset="-122"/>
              </a:rPr>
              <a:t>主义</a:t>
            </a:r>
            <a:r>
              <a:rPr lang="zh-CN" altLang="en-US" sz="2200" dirty="0" smtClean="0">
                <a:solidFill>
                  <a:srgbClr val="C00000"/>
                </a:solidFill>
                <a:latin typeface="微软雅黑" panose="020B0503020204020204" pitchFamily="34" charset="-122"/>
                <a:ea typeface="微软雅黑" panose="020B0503020204020204" pitchFamily="34" charset="-122"/>
              </a:rPr>
              <a:t>道路</a:t>
            </a:r>
            <a:endParaRPr lang="zh-CN" altLang="en-US" sz="2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200" dirty="0">
                <a:solidFill>
                  <a:srgbClr val="C00000"/>
                </a:solidFill>
                <a:uFillTx/>
                <a:latin typeface="微软雅黑" panose="020B0503020204020204" pitchFamily="34" charset="-122"/>
                <a:ea typeface="微软雅黑" panose="020B0503020204020204" pitchFamily="34" charset="-122"/>
              </a:rPr>
              <a:t>（实现途径）</a:t>
            </a:r>
            <a:endParaRPr lang="zh-CN" altLang="en-US" sz="2200" dirty="0">
              <a:solidFill>
                <a:srgbClr val="C00000"/>
              </a:solidFill>
              <a:uFillTx/>
              <a:latin typeface="微软雅黑" panose="020B0503020204020204" pitchFamily="34" charset="-122"/>
              <a:ea typeface="微软雅黑" panose="020B0503020204020204" pitchFamily="34" charset="-122"/>
            </a:endParaRPr>
          </a:p>
        </p:txBody>
      </p:sp>
      <p:sp>
        <p:nvSpPr>
          <p:cNvPr id="30" name="矩形 19"/>
          <p:cNvSpPr>
            <a:spLocks noChangeArrowheads="1"/>
          </p:cNvSpPr>
          <p:nvPr/>
        </p:nvSpPr>
        <p:spPr bwMode="auto">
          <a:xfrm>
            <a:off x="3879100" y="4304600"/>
            <a:ext cx="2088410" cy="161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中国特色</a:t>
            </a:r>
            <a:r>
              <a:rPr lang="zh-CN" altLang="en-US" sz="2200" dirty="0" smtClean="0">
                <a:solidFill>
                  <a:schemeClr val="tx1">
                    <a:lumMod val="85000"/>
                    <a:lumOff val="15000"/>
                  </a:schemeClr>
                </a:solidFill>
                <a:latin typeface="微软雅黑" panose="020B0503020204020204" pitchFamily="34" charset="-122"/>
                <a:ea typeface="微软雅黑" panose="020B0503020204020204" pitchFamily="34" charset="-122"/>
              </a:rPr>
              <a:t>社会主</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义</a:t>
            </a:r>
            <a:r>
              <a:rPr lang="zh-CN" altLang="en-US" sz="2200" dirty="0">
                <a:solidFill>
                  <a:srgbClr val="C00000"/>
                </a:solidFill>
                <a:latin typeface="微软雅黑" panose="020B0503020204020204" pitchFamily="34" charset="-122"/>
                <a:ea typeface="微软雅黑" panose="020B0503020204020204" pitchFamily="34" charset="-122"/>
              </a:rPr>
              <a:t>理论</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体系</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200" dirty="0">
                <a:solidFill>
                  <a:srgbClr val="C00000"/>
                </a:solidFill>
                <a:uFillTx/>
                <a:latin typeface="微软雅黑" panose="020B0503020204020204" pitchFamily="34" charset="-122"/>
                <a:ea typeface="微软雅黑" panose="020B0503020204020204" pitchFamily="34" charset="-122"/>
              </a:rPr>
              <a:t>（行动指南）</a:t>
            </a:r>
            <a:endParaRPr lang="zh-CN" altLang="en-US" sz="2200" dirty="0">
              <a:solidFill>
                <a:srgbClr val="C00000"/>
              </a:solidFill>
              <a:uFillTx/>
              <a:latin typeface="微软雅黑" panose="020B0503020204020204" pitchFamily="34" charset="-122"/>
              <a:ea typeface="微软雅黑" panose="020B0503020204020204" pitchFamily="34" charset="-122"/>
            </a:endParaRPr>
          </a:p>
        </p:txBody>
      </p:sp>
      <p:sp>
        <p:nvSpPr>
          <p:cNvPr id="35" name="矩形 26"/>
          <p:cNvSpPr>
            <a:spLocks noChangeArrowheads="1"/>
          </p:cNvSpPr>
          <p:nvPr/>
        </p:nvSpPr>
        <p:spPr bwMode="auto">
          <a:xfrm>
            <a:off x="6333264" y="4304600"/>
            <a:ext cx="2083642" cy="161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中国特色社会主义</a:t>
            </a:r>
            <a:r>
              <a:rPr lang="zh-CN" altLang="en-US" sz="2200" dirty="0">
                <a:solidFill>
                  <a:srgbClr val="C00000"/>
                </a:solidFill>
                <a:latin typeface="微软雅黑" panose="020B0503020204020204" pitchFamily="34" charset="-122"/>
                <a:ea typeface="微软雅黑" panose="020B0503020204020204" pitchFamily="34" charset="-122"/>
              </a:rPr>
              <a:t>制度</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200" dirty="0">
                <a:solidFill>
                  <a:srgbClr val="C00000"/>
                </a:solidFill>
                <a:uFillTx/>
                <a:latin typeface="微软雅黑" panose="020B0503020204020204" pitchFamily="34" charset="-122"/>
                <a:ea typeface="微软雅黑" panose="020B0503020204020204" pitchFamily="34" charset="-122"/>
              </a:rPr>
              <a:t>（根本保障）</a:t>
            </a:r>
            <a:endParaRPr lang="zh-CN" altLang="en-US" sz="2200" dirty="0">
              <a:solidFill>
                <a:srgbClr val="C00000"/>
              </a:solidFill>
              <a:uFillTx/>
              <a:latin typeface="微软雅黑" panose="020B0503020204020204" pitchFamily="34" charset="-122"/>
              <a:ea typeface="微软雅黑" panose="020B0503020204020204" pitchFamily="34" charset="-122"/>
            </a:endParaRPr>
          </a:p>
        </p:txBody>
      </p:sp>
      <p:sp>
        <p:nvSpPr>
          <p:cNvPr id="40" name="矩形 35"/>
          <p:cNvSpPr>
            <a:spLocks noChangeArrowheads="1"/>
          </p:cNvSpPr>
          <p:nvPr/>
        </p:nvSpPr>
        <p:spPr bwMode="auto">
          <a:xfrm>
            <a:off x="8782416" y="4304600"/>
            <a:ext cx="2083643" cy="161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中国特色社会主义</a:t>
            </a:r>
            <a:r>
              <a:rPr lang="zh-CN" altLang="en-US" sz="2200" dirty="0">
                <a:solidFill>
                  <a:srgbClr val="C00000"/>
                </a:solidFill>
                <a:latin typeface="微软雅黑" panose="020B0503020204020204" pitchFamily="34" charset="-122"/>
                <a:ea typeface="微软雅黑" panose="020B0503020204020204" pitchFamily="34" charset="-122"/>
              </a:rPr>
              <a:t>文化</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200" dirty="0">
                <a:solidFill>
                  <a:srgbClr val="C00000"/>
                </a:solidFill>
                <a:uFillTx/>
                <a:latin typeface="微软雅黑" panose="020B0503020204020204" pitchFamily="34" charset="-122"/>
                <a:ea typeface="微软雅黑" panose="020B0503020204020204" pitchFamily="34" charset="-122"/>
              </a:rPr>
              <a:t>（精神力量）</a:t>
            </a:r>
            <a:endParaRPr lang="zh-CN" altLang="en-US" sz="2200" dirty="0">
              <a:solidFill>
                <a:srgbClr val="C00000"/>
              </a:solidFill>
              <a:uFillTx/>
              <a:latin typeface="微软雅黑" panose="020B0503020204020204" pitchFamily="34" charset="-122"/>
              <a:ea typeface="微软雅黑" panose="020B0503020204020204" pitchFamily="34" charset="-122"/>
            </a:endParaRPr>
          </a:p>
        </p:txBody>
      </p:sp>
      <p:sp>
        <p:nvSpPr>
          <p:cNvPr id="11" name="等腰三角形 10"/>
          <p:cNvSpPr/>
          <p:nvPr/>
        </p:nvSpPr>
        <p:spPr>
          <a:xfrm rot="10800000">
            <a:off x="2398480" y="4160957"/>
            <a:ext cx="144000" cy="144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等腰三角形 88"/>
          <p:cNvSpPr/>
          <p:nvPr/>
        </p:nvSpPr>
        <p:spPr>
          <a:xfrm rot="10800000">
            <a:off x="4858678" y="4160957"/>
            <a:ext cx="144000" cy="144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等腰三角形 89"/>
          <p:cNvSpPr/>
          <p:nvPr/>
        </p:nvSpPr>
        <p:spPr>
          <a:xfrm rot="10800000">
            <a:off x="7318876" y="4160957"/>
            <a:ext cx="144000" cy="144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等腰三角形 90"/>
          <p:cNvSpPr/>
          <p:nvPr/>
        </p:nvSpPr>
        <p:spPr>
          <a:xfrm rot="10800000">
            <a:off x="9779075" y="4160957"/>
            <a:ext cx="144000" cy="1440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85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3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3349"/>
                            </p:stCondLst>
                            <p:childTnLst>
                              <p:par>
                                <p:cTn id="17" presetID="2" presetClass="entr" presetSubtype="4"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par>
                          <p:cTn id="21" fill="hold">
                            <p:stCondLst>
                              <p:cond delay="3849"/>
                            </p:stCondLst>
                            <p:childTnLst>
                              <p:par>
                                <p:cTn id="22" presetID="10" presetClass="entr" presetSubtype="0" fill="hold" grpId="0" nodeType="afterEffect">
                                  <p:stCondLst>
                                    <p:cond delay="0"/>
                                  </p:stCondLst>
                                  <p:iterate type="wd">
                                    <p:tmPct val="10000"/>
                                  </p:iterate>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par>
                          <p:cTn id="25" fill="hold">
                            <p:stCondLst>
                              <p:cond delay="4449"/>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4949"/>
                            </p:stCondLst>
                            <p:childTnLst>
                              <p:par>
                                <p:cTn id="30" presetID="10" presetClass="entr" presetSubtype="0" fill="hold" grpId="0" nodeType="afterEffect">
                                  <p:stCondLst>
                                    <p:cond delay="0"/>
                                  </p:stCondLst>
                                  <p:iterate type="wd">
                                    <p:tmPct val="10000"/>
                                  </p:iterate>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par>
                          <p:cTn id="33" fill="hold">
                            <p:stCondLst>
                              <p:cond delay="6199"/>
                            </p:stCondLst>
                            <p:childTnLst>
                              <p:par>
                                <p:cTn id="34" presetID="2" presetClass="entr" presetSubtype="4" fill="hold" grpId="0" nodeType="afterEffect">
                                  <p:stCondLst>
                                    <p:cond delay="0"/>
                                  </p:stCondLst>
                                  <p:childTnLst>
                                    <p:set>
                                      <p:cBhvr>
                                        <p:cTn id="35" dur="1" fill="hold">
                                          <p:stCondLst>
                                            <p:cond delay="0"/>
                                          </p:stCondLst>
                                        </p:cTn>
                                        <p:tgtEl>
                                          <p:spTgt spid="76"/>
                                        </p:tgtEl>
                                        <p:attrNameLst>
                                          <p:attrName>style.visibility</p:attrName>
                                        </p:attrNameLst>
                                      </p:cBhvr>
                                      <p:to>
                                        <p:strVal val="visible"/>
                                      </p:to>
                                    </p:set>
                                    <p:anim calcmode="lin" valueType="num">
                                      <p:cBhvr additive="base">
                                        <p:cTn id="36" dur="500" fill="hold"/>
                                        <p:tgtEl>
                                          <p:spTgt spid="76"/>
                                        </p:tgtEl>
                                        <p:attrNameLst>
                                          <p:attrName>ppt_x</p:attrName>
                                        </p:attrNameLst>
                                      </p:cBhvr>
                                      <p:tavLst>
                                        <p:tav tm="0">
                                          <p:val>
                                            <p:strVal val="#ppt_x"/>
                                          </p:val>
                                        </p:tav>
                                        <p:tav tm="100000">
                                          <p:val>
                                            <p:strVal val="#ppt_x"/>
                                          </p:val>
                                        </p:tav>
                                      </p:tavLst>
                                    </p:anim>
                                    <p:anim calcmode="lin" valueType="num">
                                      <p:cBhvr additive="base">
                                        <p:cTn id="37" dur="500" fill="hold"/>
                                        <p:tgtEl>
                                          <p:spTgt spid="76"/>
                                        </p:tgtEl>
                                        <p:attrNameLst>
                                          <p:attrName>ppt_y</p:attrName>
                                        </p:attrNameLst>
                                      </p:cBhvr>
                                      <p:tavLst>
                                        <p:tav tm="0">
                                          <p:val>
                                            <p:strVal val="1+#ppt_h/2"/>
                                          </p:val>
                                        </p:tav>
                                        <p:tav tm="100000">
                                          <p:val>
                                            <p:strVal val="#ppt_y"/>
                                          </p:val>
                                        </p:tav>
                                      </p:tavLst>
                                    </p:anim>
                                  </p:childTnLst>
                                </p:cTn>
                              </p:par>
                            </p:childTnLst>
                          </p:cTn>
                        </p:par>
                        <p:par>
                          <p:cTn id="38" fill="hold">
                            <p:stCondLst>
                              <p:cond delay="6699"/>
                            </p:stCondLst>
                            <p:childTnLst>
                              <p:par>
                                <p:cTn id="39" presetID="10" presetClass="entr" presetSubtype="0" fill="hold" grpId="0" nodeType="afterEffect">
                                  <p:stCondLst>
                                    <p:cond delay="0"/>
                                  </p:stCondLst>
                                  <p:iterate type="wd">
                                    <p:tmPct val="10000"/>
                                  </p:iterate>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7299"/>
                            </p:stCondLst>
                            <p:childTnLst>
                              <p:par>
                                <p:cTn id="43" presetID="10" presetClass="entr" presetSubtype="0" fill="hold" grpId="0" nodeType="after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500"/>
                                        <p:tgtEl>
                                          <p:spTgt spid="89"/>
                                        </p:tgtEl>
                                      </p:cBhvr>
                                    </p:animEffect>
                                  </p:childTnLst>
                                </p:cTn>
                              </p:par>
                            </p:childTnLst>
                          </p:cTn>
                        </p:par>
                        <p:par>
                          <p:cTn id="46" fill="hold">
                            <p:stCondLst>
                              <p:cond delay="7799"/>
                            </p:stCondLst>
                            <p:childTnLst>
                              <p:par>
                                <p:cTn id="47" presetID="10" presetClass="entr" presetSubtype="0" fill="hold" grpId="0" nodeType="afterEffect">
                                  <p:stCondLst>
                                    <p:cond delay="0"/>
                                  </p:stCondLst>
                                  <p:iterate type="wd">
                                    <p:tmPct val="10000"/>
                                  </p:iterate>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p:stCondLst>
                              <p:cond delay="9149"/>
                            </p:stCondLst>
                            <p:childTnLst>
                              <p:par>
                                <p:cTn id="51" presetID="2" presetClass="entr" presetSubtype="4" fill="hold" grpId="0" nodeType="afterEffect">
                                  <p:stCondLst>
                                    <p:cond delay="0"/>
                                  </p:stCondLst>
                                  <p:childTnLst>
                                    <p:set>
                                      <p:cBhvr>
                                        <p:cTn id="52" dur="1" fill="hold">
                                          <p:stCondLst>
                                            <p:cond delay="0"/>
                                          </p:stCondLst>
                                        </p:cTn>
                                        <p:tgtEl>
                                          <p:spTgt spid="77"/>
                                        </p:tgtEl>
                                        <p:attrNameLst>
                                          <p:attrName>style.visibility</p:attrName>
                                        </p:attrNameLst>
                                      </p:cBhvr>
                                      <p:to>
                                        <p:strVal val="visible"/>
                                      </p:to>
                                    </p:set>
                                    <p:anim calcmode="lin" valueType="num">
                                      <p:cBhvr additive="base">
                                        <p:cTn id="53" dur="500" fill="hold"/>
                                        <p:tgtEl>
                                          <p:spTgt spid="77"/>
                                        </p:tgtEl>
                                        <p:attrNameLst>
                                          <p:attrName>ppt_x</p:attrName>
                                        </p:attrNameLst>
                                      </p:cBhvr>
                                      <p:tavLst>
                                        <p:tav tm="0">
                                          <p:val>
                                            <p:strVal val="#ppt_x"/>
                                          </p:val>
                                        </p:tav>
                                        <p:tav tm="100000">
                                          <p:val>
                                            <p:strVal val="#ppt_x"/>
                                          </p:val>
                                        </p:tav>
                                      </p:tavLst>
                                    </p:anim>
                                    <p:anim calcmode="lin" valueType="num">
                                      <p:cBhvr additive="base">
                                        <p:cTn id="54" dur="500" fill="hold"/>
                                        <p:tgtEl>
                                          <p:spTgt spid="77"/>
                                        </p:tgtEl>
                                        <p:attrNameLst>
                                          <p:attrName>ppt_y</p:attrName>
                                        </p:attrNameLst>
                                      </p:cBhvr>
                                      <p:tavLst>
                                        <p:tav tm="0">
                                          <p:val>
                                            <p:strVal val="1+#ppt_h/2"/>
                                          </p:val>
                                        </p:tav>
                                        <p:tav tm="100000">
                                          <p:val>
                                            <p:strVal val="#ppt_y"/>
                                          </p:val>
                                        </p:tav>
                                      </p:tavLst>
                                    </p:anim>
                                  </p:childTnLst>
                                </p:cTn>
                              </p:par>
                            </p:childTnLst>
                          </p:cTn>
                        </p:par>
                        <p:par>
                          <p:cTn id="55" fill="hold">
                            <p:stCondLst>
                              <p:cond delay="9649"/>
                            </p:stCondLst>
                            <p:childTnLst>
                              <p:par>
                                <p:cTn id="56" presetID="10" presetClass="entr" presetSubtype="0" fill="hold" grpId="0" nodeType="afterEffect">
                                  <p:stCondLst>
                                    <p:cond delay="0"/>
                                  </p:stCondLst>
                                  <p:iterate type="wd">
                                    <p:tmPct val="10000"/>
                                  </p:iterate>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par>
                          <p:cTn id="59" fill="hold">
                            <p:stCondLst>
                              <p:cond delay="10250"/>
                            </p:stCondLst>
                            <p:childTnLst>
                              <p:par>
                                <p:cTn id="60" presetID="10" presetClass="entr" presetSubtype="0" fill="hold" grpId="0" nodeType="after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childTnLst>
                          </p:cTn>
                        </p:par>
                        <p:par>
                          <p:cTn id="63" fill="hold">
                            <p:stCondLst>
                              <p:cond delay="10750"/>
                            </p:stCondLst>
                            <p:childTnLst>
                              <p:par>
                                <p:cTn id="64" presetID="10" presetClass="entr" presetSubtype="0" fill="hold" grpId="0" nodeType="afterEffect">
                                  <p:stCondLst>
                                    <p:cond delay="0"/>
                                  </p:stCondLst>
                                  <p:iterate type="wd">
                                    <p:tmPct val="10000"/>
                                  </p:iterate>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par>
                          <p:cTn id="67" fill="hold">
                            <p:stCondLst>
                              <p:cond delay="12000"/>
                            </p:stCondLst>
                            <p:childTnLst>
                              <p:par>
                                <p:cTn id="68" presetID="2" presetClass="entr" presetSubtype="4" fill="hold" grpId="0" nodeType="after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par>
                          <p:cTn id="72" fill="hold">
                            <p:stCondLst>
                              <p:cond delay="12500"/>
                            </p:stCondLst>
                            <p:childTnLst>
                              <p:par>
                                <p:cTn id="73" presetID="10" presetClass="entr" presetSubtype="0" fill="hold" grpId="0" nodeType="afterEffect">
                                  <p:stCondLst>
                                    <p:cond delay="0"/>
                                  </p:stCondLst>
                                  <p:iterate type="wd">
                                    <p:tmPct val="10000"/>
                                  </p:iterate>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childTnLst>
                          </p:cTn>
                        </p:par>
                        <p:par>
                          <p:cTn id="76" fill="hold">
                            <p:stCondLst>
                              <p:cond delay="13100"/>
                            </p:stCondLst>
                            <p:childTnLst>
                              <p:par>
                                <p:cTn id="77" presetID="10" presetClass="entr" presetSubtype="0"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fade">
                                      <p:cBhvr>
                                        <p:cTn id="79" dur="500"/>
                                        <p:tgtEl>
                                          <p:spTgt spid="91"/>
                                        </p:tgtEl>
                                      </p:cBhvr>
                                    </p:animEffect>
                                  </p:childTnLst>
                                </p:cTn>
                              </p:par>
                            </p:childTnLst>
                          </p:cTn>
                        </p:par>
                        <p:par>
                          <p:cTn id="80" fill="hold">
                            <p:stCondLst>
                              <p:cond delay="13600"/>
                            </p:stCondLst>
                            <p:childTnLst>
                              <p:par>
                                <p:cTn id="81" presetID="10" presetClass="entr" presetSubtype="0" fill="hold" grpId="0" nodeType="afterEffect">
                                  <p:stCondLst>
                                    <p:cond delay="0"/>
                                  </p:stCondLst>
                                  <p:iterate type="wd">
                                    <p:tmPct val="10000"/>
                                  </p:iterate>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nimBg="1"/>
      <p:bldP spid="76" grpId="0" bldLvl="0" animBg="1"/>
      <p:bldP spid="77" grpId="0" bldLvl="0" animBg="1"/>
      <p:bldP spid="78" grpId="0" bldLvl="0" animBg="1"/>
      <p:bldP spid="19" grpId="0"/>
      <p:bldP spid="4" grpId="0"/>
      <p:bldP spid="44" grpId="0"/>
      <p:bldP spid="57" grpId="0"/>
      <p:bldP spid="58" grpId="0"/>
      <p:bldP spid="59" grpId="0"/>
      <p:bldP spid="25" grpId="0"/>
      <p:bldP spid="30" grpId="0"/>
      <p:bldP spid="35" grpId="0"/>
      <p:bldP spid="40" grpId="0"/>
      <p:bldP spid="11" grpId="0" bldLvl="0" animBg="1"/>
      <p:bldP spid="89" grpId="0" bldLvl="0" animBg="1"/>
      <p:bldP spid="90" grpId="0" bldLvl="0" animBg="1"/>
      <p:bldP spid="91"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2755" y="796925"/>
            <a:ext cx="7126605" cy="36614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marL="0" marR="0" lvl="0" indent="0" algn="just" defTabSz="914400" rtl="0" eaLnBrk="1" fontAlgn="base" latinLnBrk="0" hangingPunct="1">
              <a:lnSpc>
                <a:spcPct val="150000"/>
              </a:lnSpc>
              <a:spcBef>
                <a:spcPts val="1200"/>
              </a:spcBef>
              <a:spcAft>
                <a:spcPct val="0"/>
              </a:spcAft>
              <a:buClrTx/>
              <a:buSzPct val="80000"/>
              <a:buFontTx/>
              <a:buNone/>
              <a:defRPr/>
            </a:pPr>
            <a:r>
              <a:rPr lang="zh-CN" altLang="en-US" sz="2400" b="1" noProof="0" dirty="0">
                <a:ln>
                  <a:noFill/>
                </a:ln>
                <a:solidFill>
                  <a:srgbClr val="D10F25"/>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只有社会主义才能救中国，只有中国特色社会主义才能发展中国，才能实现中华民族伟大复兴。坚持好、发展好中国特色社会主义，把我国建设成为社会主义现代化强国，是一项长期任务，需要一代又一代人接续奋斗。</a:t>
            </a:r>
            <a:endParaRPr lang="zh-CN" altLang="en-US" sz="2400" b="1" noProof="0" dirty="0">
              <a:ln>
                <a:noFill/>
              </a:ln>
              <a:solidFill>
                <a:srgbClr val="D10F25"/>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Helvetica" panose="020B0604020202020204" pitchFamily="34" charset="0"/>
            </a:endParaRPr>
          </a:p>
          <a:p>
            <a:pPr marL="0" marR="0" lvl="0" indent="0" algn="just" defTabSz="914400" rtl="0" eaLnBrk="1" fontAlgn="base" latinLnBrk="0" hangingPunct="1">
              <a:lnSpc>
                <a:spcPct val="150000"/>
              </a:lnSpc>
              <a:spcBef>
                <a:spcPts val="1200"/>
              </a:spcBef>
              <a:spcAft>
                <a:spcPct val="0"/>
              </a:spcAft>
              <a:buClrTx/>
              <a:buSzPct val="80000"/>
              <a:buFontTx/>
              <a:buNone/>
              <a:defRPr/>
            </a:pPr>
            <a:r>
              <a:rPr lang="en-US" altLang="zh-CN" sz="2800" noProof="0" dirty="0">
                <a:ln>
                  <a:noFill/>
                </a:ln>
                <a:solidFill>
                  <a:srgbClr val="D10F25"/>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a:t>
            </a:r>
            <a:r>
              <a:rPr lang="en-US" altLang="zh-CN" sz="2000" noProof="0" dirty="0">
                <a:ln>
                  <a:noFill/>
                </a:ln>
                <a:solidFill>
                  <a:srgbClr val="D10F25"/>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2018</a:t>
            </a:r>
            <a:r>
              <a:rPr lang="zh-CN" altLang="en-US" sz="2000" noProof="0" dirty="0">
                <a:ln>
                  <a:noFill/>
                </a:ln>
                <a:solidFill>
                  <a:srgbClr val="D10F25"/>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年</a:t>
            </a:r>
            <a:r>
              <a:rPr lang="en-US" altLang="zh-CN" sz="2000" noProof="0" dirty="0">
                <a:ln>
                  <a:noFill/>
                </a:ln>
                <a:solidFill>
                  <a:srgbClr val="D10F25"/>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5</a:t>
            </a:r>
            <a:r>
              <a:rPr lang="zh-CN" altLang="en-US" sz="2000" noProof="0" dirty="0">
                <a:ln>
                  <a:noFill/>
                </a:ln>
                <a:solidFill>
                  <a:srgbClr val="D10F25"/>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月</a:t>
            </a:r>
            <a:r>
              <a:rPr lang="en-US" altLang="zh-CN" sz="2000" noProof="0" dirty="0">
                <a:ln>
                  <a:noFill/>
                </a:ln>
                <a:solidFill>
                  <a:srgbClr val="D10F25"/>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2</a:t>
            </a:r>
            <a:r>
              <a:rPr lang="zh-CN" altLang="en-US" sz="2000" noProof="0" dirty="0">
                <a:ln>
                  <a:noFill/>
                </a:ln>
                <a:solidFill>
                  <a:srgbClr val="D10F25"/>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日，习近平在北京大学师生座谈会上的讲话</a:t>
            </a:r>
            <a:endParaRPr lang="zh-CN" altLang="en-US" sz="2000" noProof="0" dirty="0">
              <a:ln>
                <a:noFill/>
              </a:ln>
              <a:solidFill>
                <a:srgbClr val="D10F25"/>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endParaRPr>
          </a:p>
        </p:txBody>
      </p:sp>
      <p:pic>
        <p:nvPicPr>
          <p:cNvPr id="15363" name="图片 4"/>
          <p:cNvPicPr>
            <a:picLocks noChangeAspect="1"/>
          </p:cNvPicPr>
          <p:nvPr>
            <p:custDataLst>
              <p:tags r:id="rId1"/>
            </p:custDataLst>
          </p:nvPr>
        </p:nvPicPr>
        <p:blipFill>
          <a:blip r:embed="rId2" cstate="print"/>
          <a:srcRect r="-1064"/>
          <a:stretch>
            <a:fillRect/>
          </a:stretch>
        </p:blipFill>
        <p:spPr>
          <a:xfrm>
            <a:off x="0" y="1619250"/>
            <a:ext cx="5628640" cy="46602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00133" y="689456"/>
            <a:ext cx="7176302" cy="1198880"/>
          </a:xfrm>
          <a:prstGeom prst="rect">
            <a:avLst/>
          </a:prstGeom>
        </p:spPr>
        <p:txBody>
          <a:bodyPr wrap="square">
            <a:spAutoFit/>
          </a:bodyPr>
          <a:lstStyle/>
          <a:p>
            <a:pPr algn="ctr">
              <a:lnSpc>
                <a:spcPct val="150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四者统一于</a:t>
            </a:r>
            <a:r>
              <a:rPr lang="zh-CN" altLang="en-US" sz="24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中国特色社会主义伟大</a:t>
            </a:r>
            <a:r>
              <a:rPr lang="zh-CN" altLang="en-US" sz="2400" b="1" dirty="0" smtClean="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实践</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algn="ctr">
              <a:lnSpc>
                <a:spcPct val="150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这是中国特色社会主义的</a:t>
            </a:r>
            <a:r>
              <a:rPr lang="zh-CN" altLang="en-US" sz="24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根本标志</a:t>
            </a:r>
            <a:endParaRPr lang="zh-CN" altLang="en-US" sz="24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26" name="ïSliďe"/>
          <p:cNvSpPr/>
          <p:nvPr/>
        </p:nvSpPr>
        <p:spPr>
          <a:xfrm>
            <a:off x="1769716" y="2480874"/>
            <a:ext cx="4029200" cy="1514476"/>
          </a:xfrm>
          <a:prstGeom prst="snip2DiagRect">
            <a:avLst/>
          </a:prstGeom>
          <a:solidFill>
            <a:srgbClr val="E62A2A"/>
          </a:solidFill>
          <a:ln w="38100" cmpd="sng">
            <a:solidFill>
              <a:schemeClr val="bg1"/>
            </a:solid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000" b="1" i="1" dirty="0">
              <a:solidFill>
                <a:schemeClr val="bg1"/>
              </a:solidFill>
            </a:endParaRPr>
          </a:p>
          <a:p>
            <a:pPr algn="ctr">
              <a:spcBef>
                <a:spcPct val="0"/>
              </a:spcBef>
            </a:pPr>
            <a:endParaRPr lang="en-US" altLang="zh-CN" sz="2000" b="1" i="1" dirty="0">
              <a:solidFill>
                <a:schemeClr val="bg1"/>
              </a:solidFill>
            </a:endParaRPr>
          </a:p>
          <a:p>
            <a:pPr algn="ctr">
              <a:spcBef>
                <a:spcPct val="0"/>
              </a:spcBef>
            </a:pPr>
            <a:endParaRPr lang="en-US" altLang="zh-CN" sz="2000" b="1" i="1" dirty="0">
              <a:solidFill>
                <a:schemeClr val="bg1"/>
              </a:solidFill>
            </a:endParaRPr>
          </a:p>
        </p:txBody>
      </p:sp>
      <p:sp>
        <p:nvSpPr>
          <p:cNvPr id="24" name="矩形 23"/>
          <p:cNvSpPr/>
          <p:nvPr/>
        </p:nvSpPr>
        <p:spPr>
          <a:xfrm>
            <a:off x="1986382" y="2838259"/>
            <a:ext cx="3595868" cy="902970"/>
          </a:xfrm>
          <a:prstGeom prst="rect">
            <a:avLst/>
          </a:prstGeom>
          <a:effectLst>
            <a:outerShdw blurRad="76200" dir="13500000" sy="23000" kx="1200000" algn="br" rotWithShape="0">
              <a:prstClr val="black">
                <a:alpha val="20000"/>
              </a:prstClr>
            </a:outerShdw>
          </a:effectLst>
        </p:spPr>
        <p:txBody>
          <a:bodyPr wrap="square">
            <a:spAutoFit/>
          </a:bodyPr>
          <a:lstStyle/>
          <a:p>
            <a:pPr algn="ctr">
              <a:lnSpc>
                <a:spcPct val="12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中国特色社会主义道路</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a:p>
            <a:pPr algn="ctr">
              <a:lnSpc>
                <a:spcPct val="12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是实现途径</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5" name="ïSliďe"/>
          <p:cNvSpPr/>
          <p:nvPr/>
        </p:nvSpPr>
        <p:spPr>
          <a:xfrm>
            <a:off x="6439384" y="2480874"/>
            <a:ext cx="4029200" cy="1514476"/>
          </a:xfrm>
          <a:prstGeom prst="snip2DiagRect">
            <a:avLst/>
          </a:prstGeom>
          <a:solidFill>
            <a:srgbClr val="E62A2A"/>
          </a:solidFill>
          <a:ln w="38100" cmpd="sng">
            <a:solidFill>
              <a:schemeClr val="bg1"/>
            </a:solid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000" b="1" i="1" dirty="0">
              <a:solidFill>
                <a:schemeClr val="bg1"/>
              </a:solidFill>
            </a:endParaRPr>
          </a:p>
          <a:p>
            <a:pPr algn="ctr">
              <a:spcBef>
                <a:spcPct val="0"/>
              </a:spcBef>
            </a:pPr>
            <a:endParaRPr lang="en-US" altLang="zh-CN" sz="2000" b="1" i="1" dirty="0">
              <a:solidFill>
                <a:schemeClr val="bg1"/>
              </a:solidFill>
            </a:endParaRPr>
          </a:p>
          <a:p>
            <a:pPr algn="ctr">
              <a:spcBef>
                <a:spcPct val="0"/>
              </a:spcBef>
            </a:pPr>
            <a:endParaRPr lang="en-US" altLang="zh-CN" sz="2000" b="1" i="1" dirty="0">
              <a:solidFill>
                <a:schemeClr val="bg1"/>
              </a:solidFill>
            </a:endParaRPr>
          </a:p>
        </p:txBody>
      </p:sp>
      <p:sp>
        <p:nvSpPr>
          <p:cNvPr id="36" name="ïSliďe"/>
          <p:cNvSpPr/>
          <p:nvPr/>
        </p:nvSpPr>
        <p:spPr>
          <a:xfrm>
            <a:off x="6439384" y="4288775"/>
            <a:ext cx="4029200" cy="1514476"/>
          </a:xfrm>
          <a:prstGeom prst="snip2DiagRect">
            <a:avLst/>
          </a:prstGeom>
          <a:solidFill>
            <a:srgbClr val="E62A2A"/>
          </a:solidFill>
          <a:ln w="38100" cmpd="sng">
            <a:solidFill>
              <a:schemeClr val="bg1"/>
            </a:solid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000" b="1" i="1" dirty="0">
              <a:solidFill>
                <a:schemeClr val="bg1"/>
              </a:solidFill>
            </a:endParaRPr>
          </a:p>
          <a:p>
            <a:pPr algn="ctr">
              <a:spcBef>
                <a:spcPct val="0"/>
              </a:spcBef>
            </a:pPr>
            <a:endParaRPr lang="en-US" altLang="zh-CN" sz="2000" b="1" i="1" dirty="0">
              <a:solidFill>
                <a:schemeClr val="bg1"/>
              </a:solidFill>
            </a:endParaRPr>
          </a:p>
          <a:p>
            <a:pPr algn="ctr">
              <a:spcBef>
                <a:spcPct val="0"/>
              </a:spcBef>
            </a:pPr>
            <a:endParaRPr lang="en-US" altLang="zh-CN" sz="2000" b="1" i="1" dirty="0">
              <a:solidFill>
                <a:schemeClr val="bg1"/>
              </a:solidFill>
            </a:endParaRPr>
          </a:p>
        </p:txBody>
      </p:sp>
      <p:sp>
        <p:nvSpPr>
          <p:cNvPr id="37" name="ïSliďe"/>
          <p:cNvSpPr/>
          <p:nvPr/>
        </p:nvSpPr>
        <p:spPr>
          <a:xfrm>
            <a:off x="1769716" y="4288775"/>
            <a:ext cx="4029200" cy="1514476"/>
          </a:xfrm>
          <a:prstGeom prst="snip2DiagRect">
            <a:avLst/>
          </a:prstGeom>
          <a:solidFill>
            <a:srgbClr val="E62A2A"/>
          </a:solidFill>
          <a:ln w="38100" cmpd="sng">
            <a:solidFill>
              <a:schemeClr val="bg1"/>
            </a:solid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000" b="1" i="1" dirty="0">
              <a:solidFill>
                <a:schemeClr val="bg1"/>
              </a:solidFill>
            </a:endParaRPr>
          </a:p>
          <a:p>
            <a:pPr algn="ctr">
              <a:spcBef>
                <a:spcPct val="0"/>
              </a:spcBef>
            </a:pPr>
            <a:endParaRPr lang="en-US" altLang="zh-CN" sz="2000" b="1" i="1" dirty="0">
              <a:solidFill>
                <a:schemeClr val="bg1"/>
              </a:solidFill>
            </a:endParaRPr>
          </a:p>
          <a:p>
            <a:pPr algn="ctr">
              <a:spcBef>
                <a:spcPct val="0"/>
              </a:spcBef>
            </a:pPr>
            <a:endParaRPr lang="en-US" altLang="zh-CN" sz="2000" b="1" i="1" dirty="0">
              <a:solidFill>
                <a:schemeClr val="bg1"/>
              </a:solidFill>
            </a:endParaRPr>
          </a:p>
        </p:txBody>
      </p:sp>
      <p:sp>
        <p:nvSpPr>
          <p:cNvPr id="39" name="矩形 38"/>
          <p:cNvSpPr/>
          <p:nvPr/>
        </p:nvSpPr>
        <p:spPr>
          <a:xfrm>
            <a:off x="6787779" y="2880346"/>
            <a:ext cx="3535680" cy="902970"/>
          </a:xfrm>
          <a:prstGeom prst="rect">
            <a:avLst/>
          </a:prstGeom>
          <a:effectLst>
            <a:outerShdw blurRad="76200" dir="13500000" sy="23000" kx="1200000" algn="br" rotWithShape="0">
              <a:prstClr val="black">
                <a:alpha val="20000"/>
              </a:prstClr>
            </a:outerShdw>
          </a:effectLst>
        </p:spPr>
        <p:txBody>
          <a:bodyPr wrap="none">
            <a:spAutoFit/>
          </a:bodyPr>
          <a:lstStyle/>
          <a:p>
            <a:pPr algn="ctr">
              <a:lnSpc>
                <a:spcPct val="12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中国特色社会主义理论体系</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a:p>
            <a:pPr algn="ctr">
              <a:lnSpc>
                <a:spcPct val="12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是行动指南</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 name="矩形 39"/>
          <p:cNvSpPr/>
          <p:nvPr/>
        </p:nvSpPr>
        <p:spPr>
          <a:xfrm>
            <a:off x="6965544" y="4610796"/>
            <a:ext cx="2976880" cy="902970"/>
          </a:xfrm>
          <a:prstGeom prst="rect">
            <a:avLst/>
          </a:prstGeom>
          <a:effectLst>
            <a:outerShdw blurRad="76200" dir="13500000" sy="23000" kx="1200000" algn="br" rotWithShape="0">
              <a:prstClr val="black">
                <a:alpha val="20000"/>
              </a:prstClr>
            </a:outerShdw>
          </a:effectLst>
        </p:spPr>
        <p:txBody>
          <a:bodyPr wrap="none">
            <a:spAutoFit/>
          </a:bodyPr>
          <a:lstStyle/>
          <a:p>
            <a:pPr algn="ctr">
              <a:lnSpc>
                <a:spcPct val="12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中国特色社会主义文化</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a:p>
            <a:pPr algn="ctr">
              <a:lnSpc>
                <a:spcPct val="12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是精神力量</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1" name="矩形 40"/>
          <p:cNvSpPr/>
          <p:nvPr/>
        </p:nvSpPr>
        <p:spPr>
          <a:xfrm>
            <a:off x="1646251" y="4610796"/>
            <a:ext cx="4276129" cy="902970"/>
          </a:xfrm>
          <a:prstGeom prst="rect">
            <a:avLst/>
          </a:prstGeom>
          <a:effectLst>
            <a:outerShdw blurRad="76200" dir="13500000" sy="23000" kx="1200000" algn="br" rotWithShape="0">
              <a:prstClr val="black">
                <a:alpha val="20000"/>
              </a:prstClr>
            </a:outerShdw>
          </a:effectLst>
        </p:spPr>
        <p:txBody>
          <a:bodyPr wrap="square">
            <a:spAutoFit/>
          </a:bodyPr>
          <a:lstStyle/>
          <a:p>
            <a:pPr algn="ctr">
              <a:lnSpc>
                <a:spcPct val="12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中国特色社会主义制度</a:t>
            </a:r>
            <a:endPar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a:p>
            <a:pPr algn="ctr">
              <a:lnSpc>
                <a:spcPct val="12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是根本保障</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42" name="直接箭头连接符 41"/>
          <p:cNvCxnSpPr/>
          <p:nvPr/>
        </p:nvCxnSpPr>
        <p:spPr>
          <a:xfrm>
            <a:off x="1769716" y="1990846"/>
            <a:ext cx="8623140" cy="0"/>
          </a:xfrm>
          <a:prstGeom prst="straightConnector1">
            <a:avLst/>
          </a:prstGeom>
          <a:ln>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2049"/>
                            </p:stCondLst>
                            <p:childTnLst>
                              <p:par>
                                <p:cTn id="9" presetID="16" presetClass="entr" presetSubtype="37"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outVertical)">
                                      <p:cBhvr>
                                        <p:cTn id="11" dur="500"/>
                                        <p:tgtEl>
                                          <p:spTgt spid="42"/>
                                        </p:tgtEl>
                                      </p:cBhvr>
                                    </p:animEffect>
                                  </p:childTnLst>
                                </p:cTn>
                              </p:par>
                            </p:childTnLst>
                          </p:cTn>
                        </p:par>
                        <p:par>
                          <p:cTn id="12" fill="hold">
                            <p:stCondLst>
                              <p:cond delay="2549"/>
                            </p:stCondLst>
                            <p:childTnLst>
                              <p:par>
                                <p:cTn id="13" presetID="53" presetClass="entr" presetSubtype="16"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childTnLst>
                          </p:cTn>
                        </p:par>
                        <p:par>
                          <p:cTn id="18" fill="hold">
                            <p:stCondLst>
                              <p:cond delay="3049"/>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par>
                          <p:cTn id="22" fill="hold">
                            <p:stCondLst>
                              <p:cond delay="425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47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par>
                          <p:cTn id="32" fill="hold">
                            <p:stCondLst>
                              <p:cond delay="6050"/>
                            </p:stCondLst>
                            <p:childTnLst>
                              <p:par>
                                <p:cTn id="33" presetID="53" presetClass="entr" presetSubtype="16"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par>
                          <p:cTn id="38" fill="hold">
                            <p:stCondLst>
                              <p:cond delay="6550"/>
                            </p:stCondLst>
                            <p:childTnLst>
                              <p:par>
                                <p:cTn id="39" presetID="10" presetClass="entr" presetSubtype="0" fill="hold" grpId="0" nodeType="afterEffect">
                                  <p:stCondLst>
                                    <p:cond delay="0"/>
                                  </p:stCondLst>
                                  <p:iterate type="wd">
                                    <p:tmPct val="10000"/>
                                  </p:iterate>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par>
                          <p:cTn id="42" fill="hold">
                            <p:stCondLst>
                              <p:cond delay="7750"/>
                            </p:stCondLst>
                            <p:childTnLst>
                              <p:par>
                                <p:cTn id="43" presetID="53" presetClass="entr" presetSubtype="16"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p:cTn id="45" dur="500" fill="hold"/>
                                        <p:tgtEl>
                                          <p:spTgt spid="36"/>
                                        </p:tgtEl>
                                        <p:attrNameLst>
                                          <p:attrName>ppt_w</p:attrName>
                                        </p:attrNameLst>
                                      </p:cBhvr>
                                      <p:tavLst>
                                        <p:tav tm="0">
                                          <p:val>
                                            <p:fltVal val="0"/>
                                          </p:val>
                                        </p:tav>
                                        <p:tav tm="100000">
                                          <p:val>
                                            <p:strVal val="#ppt_w"/>
                                          </p:val>
                                        </p:tav>
                                      </p:tavLst>
                                    </p:anim>
                                    <p:anim calcmode="lin" valueType="num">
                                      <p:cBhvr>
                                        <p:cTn id="46" dur="500" fill="hold"/>
                                        <p:tgtEl>
                                          <p:spTgt spid="36"/>
                                        </p:tgtEl>
                                        <p:attrNameLst>
                                          <p:attrName>ppt_h</p:attrName>
                                        </p:attrNameLst>
                                      </p:cBhvr>
                                      <p:tavLst>
                                        <p:tav tm="0">
                                          <p:val>
                                            <p:fltVal val="0"/>
                                          </p:val>
                                        </p:tav>
                                        <p:tav tm="100000">
                                          <p:val>
                                            <p:strVal val="#ppt_h"/>
                                          </p:val>
                                        </p:tav>
                                      </p:tavLst>
                                    </p:anim>
                                    <p:animEffect transition="in" filter="fade">
                                      <p:cBhvr>
                                        <p:cTn id="47" dur="500"/>
                                        <p:tgtEl>
                                          <p:spTgt spid="36"/>
                                        </p:tgtEl>
                                      </p:cBhvr>
                                    </p:animEffect>
                                  </p:childTnLst>
                                </p:cTn>
                              </p:par>
                            </p:childTnLst>
                          </p:cTn>
                        </p:par>
                        <p:par>
                          <p:cTn id="48" fill="hold">
                            <p:stCondLst>
                              <p:cond delay="8250"/>
                            </p:stCondLst>
                            <p:childTnLst>
                              <p:par>
                                <p:cTn id="49" presetID="10" presetClass="entr" presetSubtype="0" fill="hold" grpId="0" nodeType="afterEffect">
                                  <p:stCondLst>
                                    <p:cond delay="0"/>
                                  </p:stCondLst>
                                  <p:iterate type="wd">
                                    <p:tmPct val="10000"/>
                                  </p:iterate>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bldLvl="0" animBg="1"/>
      <p:bldP spid="24" grpId="0" bldLvl="0" animBg="1"/>
      <p:bldP spid="35" grpId="0" bldLvl="0" animBg="1"/>
      <p:bldP spid="36" grpId="0" bldLvl="0" animBg="1"/>
      <p:bldP spid="37" grpId="0" bldLvl="0" animBg="1"/>
      <p:bldP spid="39" grpId="0" bldLvl="0" animBg="1"/>
      <p:bldP spid="40" grpId="0" bldLvl="0" animBg="1"/>
      <p:bldP spid="41"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剪去对角 1"/>
          <p:cNvSpPr/>
          <p:nvPr/>
        </p:nvSpPr>
        <p:spPr>
          <a:xfrm>
            <a:off x="1043650" y="2347568"/>
            <a:ext cx="10104698" cy="3561508"/>
          </a:xfrm>
          <a:prstGeom prst="snip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ffectLst>
                <a:outerShdw blurRad="38100" dist="38100" dir="2700000" algn="tl">
                  <a:srgbClr val="000000">
                    <a:alpha val="43137"/>
                  </a:srgbClr>
                </a:outerShdw>
              </a:effectLst>
            </a:endParaRPr>
          </a:p>
        </p:txBody>
      </p:sp>
      <p:sp>
        <p:nvSpPr>
          <p:cNvPr id="22" name="TextBox 5"/>
          <p:cNvSpPr txBox="1"/>
          <p:nvPr/>
        </p:nvSpPr>
        <p:spPr>
          <a:xfrm>
            <a:off x="1772856" y="2620020"/>
            <a:ext cx="8646288" cy="2861310"/>
          </a:xfrm>
          <a:prstGeom prst="rect">
            <a:avLst/>
          </a:prstGeom>
          <a:noFill/>
        </p:spPr>
        <p:txBody>
          <a:bodyPr wrap="square" rtlCol="0">
            <a:spAutoFit/>
          </a:bodyPr>
          <a:lstStyle/>
          <a:p>
            <a:pPr lvl="0" algn="just" hangingPunct="0">
              <a:lnSpc>
                <a:spcPct val="150000"/>
              </a:lnSpc>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中国特色社会主义道路，就是在中国共产党领导下，立足基本国情，以经济建设为中心，坚持四项基本原则，坚持改革开放，统筹推进经济、政治、文化、社会、生态文明“</a:t>
            </a:r>
            <a:r>
              <a:rPr lang="zh-CN" altLang="en-US" sz="2000" b="1" dirty="0">
                <a:solidFill>
                  <a:srgbClr val="C00000"/>
                </a:solidFill>
                <a:latin typeface="微软雅黑" panose="020B0503020204020204" pitchFamily="34" charset="-122"/>
                <a:ea typeface="微软雅黑" panose="020B0503020204020204" pitchFamily="34" charset="-122"/>
              </a:rPr>
              <a:t>五位一体</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”总体布局，协调推进全面建成小康社会、全面深化改革、全面依法治国、全面从严治党“</a:t>
            </a:r>
            <a:r>
              <a:rPr lang="zh-CN" altLang="en-US" sz="2000" b="1" dirty="0">
                <a:solidFill>
                  <a:srgbClr val="C00000"/>
                </a:solidFill>
                <a:latin typeface="微软雅黑" panose="020B0503020204020204" pitchFamily="34" charset="-122"/>
                <a:ea typeface="微软雅黑" panose="020B0503020204020204" pitchFamily="34" charset="-122"/>
              </a:rPr>
              <a:t>四个全面</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”战略布局，不断解放和发展社会生产力，逐步实现全体人民共同富裕、促进人的全面发展。</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对角圆角矩形 12"/>
          <p:cNvSpPr/>
          <p:nvPr/>
        </p:nvSpPr>
        <p:spPr>
          <a:xfrm>
            <a:off x="3289289" y="960219"/>
            <a:ext cx="5613420" cy="758984"/>
          </a:xfrm>
          <a:prstGeom prst="round2DiagRect">
            <a:avLst>
              <a:gd name="adj1" fmla="val 50000"/>
              <a:gd name="adj2" fmla="val 0"/>
            </a:avLst>
          </a:prstGeom>
          <a:solidFill>
            <a:srgbClr val="E62A2A"/>
          </a:solidFill>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346540" y="1108878"/>
            <a:ext cx="5498918" cy="4603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lvl="0" algn="ctr">
              <a:defRPr/>
            </a:pPr>
            <a:r>
              <a:rPr lang="zh-CN" altLang="en-US" sz="2400" kern="0" dirty="0">
                <a:solidFill>
                  <a:schemeClr val="bg1"/>
                </a:solidFill>
              </a:rPr>
              <a:t>中国特色社会主义道路</a:t>
            </a:r>
            <a:endParaRPr lang="zh-CN" altLang="en-US" sz="2400" kern="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45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9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2" grpId="0"/>
      <p:bldP spid="13" grpId="0" bldLvl="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ṡ1îḓê"/>
          <p:cNvSpPr/>
          <p:nvPr/>
        </p:nvSpPr>
        <p:spPr>
          <a:xfrm>
            <a:off x="1099594" y="2801092"/>
            <a:ext cx="10069975" cy="1116915"/>
          </a:xfrm>
          <a:prstGeom prst="rightArrow">
            <a:avLst>
              <a:gd name="adj1" fmla="val 60363"/>
              <a:gd name="adj2" fmla="val 50000"/>
            </a:avLst>
          </a:prstGeom>
          <a:gradFill>
            <a:gsLst>
              <a:gs pos="0">
                <a:srgbClr val="E30000"/>
              </a:gs>
              <a:gs pos="100000">
                <a:srgbClr val="760303"/>
              </a:gs>
            </a:gsLst>
            <a:lin ang="5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grpSp>
        <p:nvGrpSpPr>
          <p:cNvPr id="44" name="组合 43"/>
          <p:cNvGrpSpPr/>
          <p:nvPr/>
        </p:nvGrpSpPr>
        <p:grpSpPr>
          <a:xfrm>
            <a:off x="1099595" y="1244325"/>
            <a:ext cx="10069977" cy="1456346"/>
            <a:chOff x="689769" y="997252"/>
            <a:chExt cx="10799764" cy="1680269"/>
          </a:xfrm>
          <a:effectLst>
            <a:outerShdw blurRad="50800" dist="38100" dir="2700000" algn="tl" rotWithShape="0">
              <a:prstClr val="black">
                <a:alpha val="40000"/>
              </a:prstClr>
            </a:outerShdw>
          </a:effectLst>
        </p:grpSpPr>
        <p:sp>
          <p:nvSpPr>
            <p:cNvPr id="30" name="ïşḷïḑè"/>
            <p:cNvSpPr/>
            <p:nvPr/>
          </p:nvSpPr>
          <p:spPr>
            <a:xfrm>
              <a:off x="689769" y="997252"/>
              <a:ext cx="2444027" cy="1680269"/>
            </a:xfrm>
            <a:prstGeom prst="snip1Rect">
              <a:avLst/>
            </a:prstGeom>
            <a:solidFill>
              <a:schemeClr val="accent5">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5" name="îsļiďe"/>
            <p:cNvSpPr/>
            <p:nvPr/>
          </p:nvSpPr>
          <p:spPr>
            <a:xfrm>
              <a:off x="3445570" y="997252"/>
              <a:ext cx="2444026" cy="1680269"/>
            </a:xfrm>
            <a:prstGeom prst="snip1Rect">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20" name="iṥľiḋê"/>
            <p:cNvSpPr/>
            <p:nvPr/>
          </p:nvSpPr>
          <p:spPr>
            <a:xfrm>
              <a:off x="8957174" y="997252"/>
              <a:ext cx="2532359" cy="1680269"/>
            </a:xfrm>
            <a:prstGeom prst="snip1Rect">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5" name="ïŝ1ïde"/>
            <p:cNvSpPr/>
            <p:nvPr/>
          </p:nvSpPr>
          <p:spPr>
            <a:xfrm>
              <a:off x="6201372" y="997252"/>
              <a:ext cx="2444026" cy="1680269"/>
            </a:xfrm>
            <a:prstGeom prst="snip1Rect">
              <a:avLst/>
            </a:prstGeom>
            <a:solidFill>
              <a:schemeClr val="accent1"/>
            </a:solidFill>
            <a:ln w="38100">
              <a:solidFill>
                <a:schemeClr val="bg1"/>
              </a:solidFill>
            </a:ln>
          </p:spPr>
          <p:style>
            <a:lnRef idx="0">
              <a:scrgbClr r="0" g="0" b="0"/>
            </a:lnRef>
            <a:fillRef idx="0">
              <a:scrgbClr r="0" g="0" b="0"/>
            </a:fillRef>
            <a:effectRef idx="0">
              <a:scrgbClr r="0" g="0" b="0"/>
            </a:effectRef>
            <a:fontRef idx="minor">
              <a:schemeClr val="lt1"/>
            </a:fontRef>
          </p:style>
          <p:txBody>
            <a:bodyPr wrap="square" lIns="91440" tIns="45720" rIns="91440" bIns="45720" anchor="ctr">
              <a:normAutofit/>
            </a:bodyPr>
            <a:lstStyle/>
            <a:p>
              <a:pPr algn="ctr"/>
              <a:endParaRPr dirty="0"/>
            </a:p>
          </p:txBody>
        </p:sp>
      </p:grpSp>
      <p:sp>
        <p:nvSpPr>
          <p:cNvPr id="32" name="矩形 31"/>
          <p:cNvSpPr/>
          <p:nvPr/>
        </p:nvSpPr>
        <p:spPr>
          <a:xfrm>
            <a:off x="3041650" y="3159494"/>
            <a:ext cx="6096000" cy="429895"/>
          </a:xfrm>
          <a:prstGeom prst="rect">
            <a:avLst/>
          </a:prstGeom>
        </p:spPr>
        <p:txBody>
          <a:bodyPr>
            <a:spAutoFit/>
          </a:bodyPr>
          <a:lstStyle/>
          <a:p>
            <a:pPr algn="ct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中国特色社会主义理论体系</a:t>
            </a:r>
            <a:endParaRPr lang="zh-CN" altLang="en-US" sz="2200" b="1" dirty="0">
              <a:solidFill>
                <a:schemeClr val="bg1"/>
              </a:solidFill>
              <a:effectLst>
                <a:outerShdw blurRad="38100" dist="38100" dir="2700000" algn="tl">
                  <a:srgbClr val="000000">
                    <a:alpha val="43137"/>
                  </a:srgbClr>
                </a:outerShdw>
              </a:effectLst>
            </a:endParaRPr>
          </a:p>
        </p:txBody>
      </p:sp>
      <p:sp>
        <p:nvSpPr>
          <p:cNvPr id="33" name="矩形 32"/>
          <p:cNvSpPr/>
          <p:nvPr/>
        </p:nvSpPr>
        <p:spPr>
          <a:xfrm>
            <a:off x="1501934" y="1772443"/>
            <a:ext cx="1452880" cy="398780"/>
          </a:xfrm>
          <a:prstGeom prst="rect">
            <a:avLst/>
          </a:prstGeom>
        </p:spPr>
        <p:txBody>
          <a:bodyPr wrap="none">
            <a:spAutoFit/>
          </a:bodyPr>
          <a:lstStyle/>
          <a:p>
            <a:pPr lvl="0">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邓小平理论</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4" name="矩形 33"/>
          <p:cNvSpPr/>
          <p:nvPr/>
        </p:nvSpPr>
        <p:spPr>
          <a:xfrm>
            <a:off x="3955171" y="1491853"/>
            <a:ext cx="1706880" cy="922020"/>
          </a:xfrm>
          <a:prstGeom prst="rect">
            <a:avLst/>
          </a:prstGeom>
        </p:spPr>
        <p:txBody>
          <a:bodyPr wrap="none">
            <a:spAutoFit/>
          </a:bodyPr>
          <a:lstStyle/>
          <a:p>
            <a:pPr lvl="0" algn="ctr">
              <a:lnSpc>
                <a:spcPct val="150000"/>
              </a:lnSpc>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“三个代表”</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lvl="0" algn="ctr">
              <a:lnSpc>
                <a:spcPct val="120000"/>
              </a:lnSpc>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重要思想</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矩形 34"/>
          <p:cNvSpPr/>
          <p:nvPr/>
        </p:nvSpPr>
        <p:spPr>
          <a:xfrm>
            <a:off x="6664840" y="1772443"/>
            <a:ext cx="1452880" cy="398780"/>
          </a:xfrm>
          <a:prstGeom prst="rect">
            <a:avLst/>
          </a:prstGeom>
        </p:spPr>
        <p:txBody>
          <a:bodyPr wrap="none">
            <a:spAutoFit/>
          </a:bodyPr>
          <a:lstStyle/>
          <a:p>
            <a:pPr lvl="0">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科学发展观</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矩形 35"/>
          <p:cNvSpPr/>
          <p:nvPr/>
        </p:nvSpPr>
        <p:spPr>
          <a:xfrm>
            <a:off x="8881514" y="1568796"/>
            <a:ext cx="2214880" cy="860425"/>
          </a:xfrm>
          <a:prstGeom prst="rect">
            <a:avLst/>
          </a:prstGeom>
        </p:spPr>
        <p:txBody>
          <a:bodyPr wrap="none">
            <a:spAutoFit/>
          </a:bodyPr>
          <a:lstStyle/>
          <a:p>
            <a:pPr lvl="0" algn="ctr">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习近平新时代中国</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lvl="0" algn="ctr">
              <a:lnSpc>
                <a:spcPct val="150000"/>
              </a:lnSpc>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特色社会主义思想</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7" name="组合 36"/>
          <p:cNvGrpSpPr/>
          <p:nvPr/>
        </p:nvGrpSpPr>
        <p:grpSpPr>
          <a:xfrm>
            <a:off x="1054662" y="4232016"/>
            <a:ext cx="10052547" cy="1862714"/>
            <a:chOff x="1210487" y="4780996"/>
            <a:chExt cx="9667840" cy="1862714"/>
          </a:xfrm>
        </p:grpSpPr>
        <p:grpSp>
          <p:nvGrpSpPr>
            <p:cNvPr id="38" name="组合 37"/>
            <p:cNvGrpSpPr/>
            <p:nvPr/>
          </p:nvGrpSpPr>
          <p:grpSpPr>
            <a:xfrm>
              <a:off x="1210487" y="4780996"/>
              <a:ext cx="9667840" cy="1862714"/>
              <a:chOff x="1175987" y="4780996"/>
              <a:chExt cx="9667840" cy="1862714"/>
            </a:xfrm>
          </p:grpSpPr>
          <p:sp>
            <p:nvSpPr>
              <p:cNvPr id="40" name="圆角矩形 29"/>
              <p:cNvSpPr/>
              <p:nvPr/>
            </p:nvSpPr>
            <p:spPr bwMode="auto">
              <a:xfrm>
                <a:off x="1175987" y="4780996"/>
                <a:ext cx="9667840" cy="1862714"/>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solidFill>
                    <a:schemeClr val="tx1">
                      <a:lumMod val="85000"/>
                      <a:lumOff val="15000"/>
                    </a:schemeClr>
                  </a:solidFill>
                </a:endParaRPr>
              </a:p>
            </p:txBody>
          </p:sp>
          <p:pic>
            <p:nvPicPr>
              <p:cNvPr id="41" name="图片 12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114793" y="4901460"/>
                <a:ext cx="1534830" cy="143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2756" y="4962666"/>
                <a:ext cx="649461" cy="75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3"/>
              <p:cNvSpPr txBox="1">
                <a:spLocks noChangeArrowheads="1"/>
              </p:cNvSpPr>
              <p:nvPr/>
            </p:nvSpPr>
            <p:spPr bwMode="auto">
              <a:xfrm>
                <a:off x="1967101" y="5386891"/>
                <a:ext cx="355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rgbClr val="FF0000"/>
                    </a:solidFill>
                    <a:latin typeface="黑体" panose="02010609060101010101" charset="-122"/>
                    <a:ea typeface="黑体" panose="02010609060101010101" charset="-122"/>
                  </a:rPr>
                  <a:t>语</a:t>
                </a:r>
                <a:endParaRPr lang="zh-CN" altLang="en-US" sz="2400" dirty="0">
                  <a:solidFill>
                    <a:srgbClr val="FF0000"/>
                  </a:solidFill>
                  <a:latin typeface="黑体" panose="02010609060101010101" charset="-122"/>
                  <a:ea typeface="黑体" panose="02010609060101010101" charset="-122"/>
                </a:endParaRPr>
              </a:p>
            </p:txBody>
          </p:sp>
        </p:grpSp>
        <p:sp>
          <p:nvSpPr>
            <p:cNvPr id="39" name="矩形 146"/>
            <p:cNvSpPr>
              <a:spLocks noChangeArrowheads="1"/>
            </p:cNvSpPr>
            <p:nvPr/>
          </p:nvSpPr>
          <p:spPr bwMode="auto">
            <a:xfrm>
              <a:off x="2357379" y="4868626"/>
              <a:ext cx="6921050" cy="170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just">
                <a:lnSpc>
                  <a:spcPct val="150000"/>
                </a:lnSpc>
                <a:spcBef>
                  <a:spcPct val="0"/>
                </a:spcBef>
                <a:buNone/>
              </a:pPr>
              <a:r>
                <a:rPr lang="zh-CN" altLang="en-US" sz="1800" dirty="0">
                  <a:solidFill>
                    <a:schemeClr val="tx1">
                      <a:lumMod val="85000"/>
                      <a:lumOff val="15000"/>
                    </a:schemeClr>
                  </a:solidFill>
                  <a:latin typeface="Helvetica" panose="020B0604020202020204" pitchFamily="34" charset="0"/>
                  <a:ea typeface="微软雅黑" panose="020B0503020204020204" pitchFamily="34" charset="-122"/>
                </a:rPr>
                <a:t>中国特色社会主义理论体系是指导党和人</a:t>
              </a:r>
              <a:r>
                <a:rPr lang="zh-CN" altLang="en-US" sz="1800" dirty="0" smtClean="0">
                  <a:solidFill>
                    <a:schemeClr val="tx1">
                      <a:lumMod val="85000"/>
                      <a:lumOff val="15000"/>
                    </a:schemeClr>
                  </a:solidFill>
                  <a:latin typeface="Helvetica" panose="020B0604020202020204" pitchFamily="34" charset="0"/>
                  <a:ea typeface="微软雅黑" panose="020B0503020204020204" pitchFamily="34" charset="-122"/>
                </a:rPr>
                <a:t>民</a:t>
              </a:r>
              <a:r>
                <a:rPr lang="zh-CN" altLang="en-US" sz="1800" dirty="0" smtClean="0">
                  <a:latin typeface="Helvetica" panose="020B0604020202020204" pitchFamily="34" charset="0"/>
                  <a:ea typeface="微软雅黑" panose="020B0503020204020204" pitchFamily="34" charset="-122"/>
                </a:rPr>
                <a:t>沿着中国特色社会主义道路</a:t>
              </a:r>
              <a:r>
                <a:rPr lang="zh-CN" altLang="en-US" sz="1800" dirty="0" smtClean="0">
                  <a:solidFill>
                    <a:schemeClr val="tx1">
                      <a:lumMod val="85000"/>
                      <a:lumOff val="15000"/>
                    </a:schemeClr>
                  </a:solidFill>
                  <a:latin typeface="Helvetica" panose="020B0604020202020204" pitchFamily="34" charset="0"/>
                  <a:ea typeface="微软雅黑" panose="020B0503020204020204" pitchFamily="34" charset="-122"/>
                </a:rPr>
                <a:t>实</a:t>
              </a:r>
              <a:r>
                <a:rPr lang="zh-CN" altLang="en-US" sz="1800" dirty="0">
                  <a:solidFill>
                    <a:schemeClr val="tx1">
                      <a:lumMod val="85000"/>
                      <a:lumOff val="15000"/>
                    </a:schemeClr>
                  </a:solidFill>
                  <a:latin typeface="Helvetica" panose="020B0604020202020204" pitchFamily="34" charset="0"/>
                  <a:ea typeface="微软雅黑" panose="020B0503020204020204" pitchFamily="34" charset="-122"/>
                </a:rPr>
                <a:t>现中华民族伟大复兴的正确理论，是立于时代前沿、与时俱进的科学理论</a:t>
              </a:r>
              <a:r>
                <a:rPr lang="zh-CN" altLang="en-US" sz="1800" dirty="0" smtClean="0">
                  <a:solidFill>
                    <a:schemeClr val="tx1">
                      <a:lumMod val="85000"/>
                      <a:lumOff val="15000"/>
                    </a:schemeClr>
                  </a:solidFill>
                  <a:latin typeface="Helvetica" panose="020B0604020202020204" pitchFamily="34" charset="0"/>
                  <a:ea typeface="微软雅黑" panose="020B0503020204020204" pitchFamily="34" charset="-122"/>
                </a:rPr>
                <a:t>。</a:t>
              </a:r>
              <a:endParaRPr lang="en-US" altLang="zh-CN" sz="1800" dirty="0" smtClean="0">
                <a:solidFill>
                  <a:schemeClr val="tx1">
                    <a:lumMod val="85000"/>
                    <a:lumOff val="15000"/>
                  </a:schemeClr>
                </a:solidFill>
                <a:latin typeface="Helvetica" panose="020B0604020202020204" pitchFamily="34" charset="0"/>
                <a:ea typeface="微软雅黑" panose="020B0503020204020204" pitchFamily="34" charset="-122"/>
              </a:endParaRPr>
            </a:p>
            <a:p>
              <a:pPr algn="r">
                <a:lnSpc>
                  <a:spcPct val="150000"/>
                </a:lnSpc>
                <a:spcBef>
                  <a:spcPct val="0"/>
                </a:spcBef>
                <a:buNone/>
              </a:pPr>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2016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日，习近平</a:t>
              </a:r>
              <a:r>
                <a:rPr lang="zh-CN" altLang="en-US" sz="1600" dirty="0" smtClean="0">
                  <a:solidFill>
                    <a:srgbClr val="2C2C2C"/>
                  </a:solidFill>
                  <a:latin typeface="微软雅黑" panose="020B0503020204020204" pitchFamily="34" charset="-122"/>
                  <a:ea typeface="微软雅黑" panose="020B0503020204020204" pitchFamily="34" charset="-122"/>
                </a:rPr>
                <a:t>在</a:t>
              </a:r>
              <a:r>
                <a:rPr lang="zh-CN" altLang="en-US" sz="1600" dirty="0">
                  <a:solidFill>
                    <a:srgbClr val="2C2C2C"/>
                  </a:solidFill>
                  <a:latin typeface="微软雅黑" panose="020B0503020204020204" pitchFamily="34" charset="-122"/>
                  <a:ea typeface="微软雅黑" panose="020B0503020204020204" pitchFamily="34" charset="-122"/>
                </a:rPr>
                <a:t>庆祝中国共产党成立</a:t>
              </a:r>
              <a:r>
                <a:rPr lang="en-US" altLang="zh-CN" sz="1600" dirty="0">
                  <a:solidFill>
                    <a:srgbClr val="2C2C2C"/>
                  </a:solidFill>
                  <a:latin typeface="微软雅黑" panose="020B0503020204020204" pitchFamily="34" charset="-122"/>
                  <a:ea typeface="微软雅黑" panose="020B0503020204020204" pitchFamily="34" charset="-122"/>
                </a:rPr>
                <a:t>95</a:t>
              </a:r>
              <a:r>
                <a:rPr lang="zh-CN" altLang="en-US" sz="1600" dirty="0">
                  <a:solidFill>
                    <a:srgbClr val="2C2C2C"/>
                  </a:solidFill>
                  <a:latin typeface="微软雅黑" panose="020B0503020204020204" pitchFamily="34" charset="-122"/>
                  <a:ea typeface="微软雅黑" panose="020B0503020204020204" pitchFamily="34" charset="-122"/>
                </a:rPr>
                <a:t>周年大会上的</a:t>
              </a:r>
              <a:r>
                <a:rPr lang="zh-CN" altLang="en-US" sz="1600" dirty="0" smtClean="0">
                  <a:solidFill>
                    <a:srgbClr val="2C2C2C"/>
                  </a:solidFill>
                  <a:latin typeface="微软雅黑" panose="020B0503020204020204" pitchFamily="34" charset="-122"/>
                  <a:ea typeface="微软雅黑" panose="020B0503020204020204" pitchFamily="34" charset="-122"/>
                </a:rPr>
                <a:t>讲话</a:t>
              </a:r>
              <a:endParaRPr lang="zh-CN" altLang="en-US" sz="1600" dirty="0" smtClean="0">
                <a:solidFill>
                  <a:srgbClr val="2C2C2C"/>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1549"/>
                            </p:stCondLst>
                            <p:childTnLst>
                              <p:par>
                                <p:cTn id="14" presetID="22" presetClass="entr" presetSubtype="8"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2049"/>
                            </p:stCondLst>
                            <p:childTnLst>
                              <p:par>
                                <p:cTn id="18" presetID="10" presetClass="entr" presetSubtype="0" fill="hold" grpId="0" nodeType="afterEffect">
                                  <p:stCondLst>
                                    <p:cond delay="0"/>
                                  </p:stCondLst>
                                  <p:iterate type="wd">
                                    <p:tmPct val="10000"/>
                                  </p:iterate>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2750"/>
                            </p:stCondLst>
                            <p:childTnLst>
                              <p:par>
                                <p:cTn id="22" presetID="10" presetClass="entr" presetSubtype="0" fill="hold" grpId="0" nodeType="afterEffect">
                                  <p:stCondLst>
                                    <p:cond delay="0"/>
                                  </p:stCondLst>
                                  <p:iterate type="wd">
                                    <p:tmPct val="10000"/>
                                  </p:iterate>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37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par>
                          <p:cTn id="29" fill="hold">
                            <p:stCondLst>
                              <p:cond delay="4399"/>
                            </p:stCondLst>
                            <p:childTnLst>
                              <p:par>
                                <p:cTn id="30" presetID="10" presetClass="entr" presetSubtype="0" fill="hold" grpId="0" nodeType="afterEffect">
                                  <p:stCondLst>
                                    <p:cond delay="0"/>
                                  </p:stCondLst>
                                  <p:iterate type="wd">
                                    <p:tmPct val="10000"/>
                                  </p:iterate>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5650"/>
                            </p:stCondLst>
                            <p:childTnLst>
                              <p:par>
                                <p:cTn id="34" presetID="10" presetClass="entr" presetSubtype="0"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2" grpId="0"/>
      <p:bldP spid="33" grpId="0"/>
      <p:bldP spid="34" grpId="0"/>
      <p:bldP spid="35" grpId="0"/>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304334"/>
            <a:ext cx="12192000" cy="1027018"/>
          </a:xfrm>
          <a:prstGeom prst="rect">
            <a:avLst/>
          </a:prstGeom>
          <a:solidFill>
            <a:srgbClr val="E6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对角圆角矩形 12"/>
          <p:cNvSpPr/>
          <p:nvPr/>
        </p:nvSpPr>
        <p:spPr>
          <a:xfrm>
            <a:off x="3335484" y="677961"/>
            <a:ext cx="5613420" cy="758984"/>
          </a:xfrm>
          <a:prstGeom prst="round2DiagRect">
            <a:avLst>
              <a:gd name="adj1" fmla="val 50000"/>
              <a:gd name="adj2" fmla="val 0"/>
            </a:avLst>
          </a:prstGeom>
          <a:solidFill>
            <a:schemeClr val="accent1"/>
          </a:solidFill>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27290" y="3994377"/>
            <a:ext cx="9286795" cy="1087755"/>
          </a:xfrm>
          <a:prstGeom prst="rect">
            <a:avLst/>
          </a:prstGeom>
        </p:spPr>
        <p:txBody>
          <a:bodyPr wrap="square">
            <a:spAutoFit/>
          </a:bodyPr>
          <a:lstStyle/>
          <a:p>
            <a:pPr lvl="0" algn="just" fontAlgn="base">
              <a:lnSpc>
                <a:spcPct val="180000"/>
              </a:lnSpc>
              <a:spcBef>
                <a:spcPct val="0"/>
              </a:spcBef>
              <a:spcAft>
                <a:spcPct val="0"/>
              </a:spcAft>
              <a:defRPr/>
            </a:pPr>
            <a:r>
              <a:rPr lang="zh-CN" altLang="en-US"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　　中国特色社会主义制度是当代中国发展进步的根本制度保障，是具有</a:t>
            </a:r>
            <a:r>
              <a:rPr lang="zh-CN" altLang="en-US"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鲜明中国特色、明显制度优势、强大自我完善能力</a:t>
            </a:r>
            <a:r>
              <a:rPr lang="zh-CN" altLang="en-US"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rPr>
              <a:t>的先进制度。</a:t>
            </a:r>
            <a:endParaRPr lang="en-US" altLang="zh-CN" dirty="0">
              <a:solidFill>
                <a:srgbClr val="000000"/>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4" name="矩形 3"/>
          <p:cNvSpPr/>
          <p:nvPr/>
        </p:nvSpPr>
        <p:spPr>
          <a:xfrm>
            <a:off x="1493186" y="1629038"/>
            <a:ext cx="9281776" cy="2084070"/>
          </a:xfrm>
          <a:prstGeom prst="rect">
            <a:avLst/>
          </a:prstGeom>
        </p:spPr>
        <p:txBody>
          <a:bodyPr wrap="square">
            <a:spAutoFit/>
          </a:bodyPr>
          <a:lstStyle/>
          <a:p>
            <a:pPr algn="just">
              <a:lnSpc>
                <a:spcPct val="180000"/>
              </a:lnSpc>
              <a:spcAft>
                <a:spcPts val="0"/>
              </a:spcAft>
            </a:pPr>
            <a:r>
              <a:rPr lang="zh-CN" altLang="en-US" dirty="0">
                <a:solidFill>
                  <a:srgbClr val="000000"/>
                </a:solidFill>
                <a:latin typeface="微软雅黑" panose="020B0503020204020204" pitchFamily="34" charset="-122"/>
                <a:ea typeface="微软雅黑" panose="020B0503020204020204" pitchFamily="34" charset="-122"/>
              </a:rPr>
              <a:t>　　</a:t>
            </a:r>
            <a:r>
              <a:rPr lang="zh-CN" altLang="zh-CN" dirty="0">
                <a:solidFill>
                  <a:srgbClr val="000000"/>
                </a:solidFill>
                <a:latin typeface="微软雅黑" panose="020B0503020204020204" pitchFamily="34" charset="-122"/>
                <a:ea typeface="微软雅黑" panose="020B0503020204020204" pitchFamily="34" charset="-122"/>
              </a:rPr>
              <a:t>中国特色社会主义制度，就是人民代表大会制度的</a:t>
            </a:r>
            <a:r>
              <a:rPr lang="zh-CN" altLang="zh-CN" b="1" dirty="0">
                <a:solidFill>
                  <a:srgbClr val="C00000"/>
                </a:solidFill>
                <a:latin typeface="微软雅黑" panose="020B0503020204020204" pitchFamily="34" charset="-122"/>
                <a:ea typeface="微软雅黑" panose="020B0503020204020204" pitchFamily="34" charset="-122"/>
              </a:rPr>
              <a:t>根本政治制度</a:t>
            </a:r>
            <a:r>
              <a:rPr lang="zh-CN" altLang="zh-CN" dirty="0">
                <a:solidFill>
                  <a:srgbClr val="000000"/>
                </a:solidFill>
                <a:latin typeface="微软雅黑" panose="020B0503020204020204" pitchFamily="34" charset="-122"/>
                <a:ea typeface="微软雅黑" panose="020B0503020204020204" pitchFamily="34" charset="-122"/>
              </a:rPr>
              <a:t>，中国共产党领导的多党合作和政治协商制度、民族区域自治制度以及基层群众自治制度等</a:t>
            </a:r>
            <a:r>
              <a:rPr lang="zh-CN" altLang="zh-CN" b="1" dirty="0">
                <a:solidFill>
                  <a:srgbClr val="C00000"/>
                </a:solidFill>
                <a:latin typeface="微软雅黑" panose="020B0503020204020204" pitchFamily="34" charset="-122"/>
                <a:ea typeface="微软雅黑" panose="020B0503020204020204" pitchFamily="34" charset="-122"/>
              </a:rPr>
              <a:t>基本政治制度</a:t>
            </a:r>
            <a:r>
              <a:rPr lang="zh-CN" altLang="zh-CN" dirty="0">
                <a:solidFill>
                  <a:srgbClr val="000000"/>
                </a:solidFill>
                <a:latin typeface="微软雅黑" panose="020B0503020204020204" pitchFamily="34" charset="-122"/>
                <a:ea typeface="微软雅黑" panose="020B0503020204020204" pitchFamily="34" charset="-122"/>
              </a:rPr>
              <a:t>，中国特色社会主义</a:t>
            </a:r>
            <a:r>
              <a:rPr lang="zh-CN" altLang="zh-CN" b="1" dirty="0">
                <a:solidFill>
                  <a:srgbClr val="C00000"/>
                </a:solidFill>
                <a:latin typeface="微软雅黑" panose="020B0503020204020204" pitchFamily="34" charset="-122"/>
                <a:ea typeface="微软雅黑" panose="020B0503020204020204" pitchFamily="34" charset="-122"/>
              </a:rPr>
              <a:t>法律体系</a:t>
            </a:r>
            <a:r>
              <a:rPr lang="zh-CN" altLang="zh-CN" dirty="0">
                <a:solidFill>
                  <a:srgbClr val="000000"/>
                </a:solidFill>
                <a:latin typeface="微软雅黑" panose="020B0503020204020204" pitchFamily="34" charset="-122"/>
                <a:ea typeface="微软雅黑" panose="020B0503020204020204" pitchFamily="34" charset="-122"/>
              </a:rPr>
              <a:t>，公有制为主体、多种所有制经济共同发展的</a:t>
            </a:r>
            <a:r>
              <a:rPr lang="zh-CN" altLang="zh-CN" b="1" dirty="0">
                <a:solidFill>
                  <a:srgbClr val="C00000"/>
                </a:solidFill>
                <a:latin typeface="微软雅黑" panose="020B0503020204020204" pitchFamily="34" charset="-122"/>
                <a:ea typeface="微软雅黑" panose="020B0503020204020204" pitchFamily="34" charset="-122"/>
              </a:rPr>
              <a:t>基本经济制度</a:t>
            </a:r>
            <a:r>
              <a:rPr lang="zh-CN" altLang="zh-CN" dirty="0">
                <a:solidFill>
                  <a:srgbClr val="000000"/>
                </a:solidFill>
                <a:latin typeface="微软雅黑" panose="020B0503020204020204" pitchFamily="34" charset="-122"/>
                <a:ea typeface="微软雅黑" panose="020B0503020204020204" pitchFamily="34" charset="-122"/>
              </a:rPr>
              <a:t>，以及建立在这些制度基础上的经济体制、政治体制、文化体制、社会体制等</a:t>
            </a:r>
            <a:r>
              <a:rPr lang="zh-CN" altLang="zh-CN" b="1" dirty="0">
                <a:solidFill>
                  <a:srgbClr val="C00000"/>
                </a:solidFill>
                <a:latin typeface="微软雅黑" panose="020B0503020204020204" pitchFamily="34" charset="-122"/>
                <a:ea typeface="微软雅黑" panose="020B0503020204020204" pitchFamily="34" charset="-122"/>
              </a:rPr>
              <a:t>各项具体制度</a:t>
            </a:r>
            <a:r>
              <a:rPr lang="zh-CN" altLang="zh-CN" dirty="0">
                <a:solidFill>
                  <a:srgbClr val="000000"/>
                </a:solidFill>
                <a:latin typeface="微软雅黑" panose="020B0503020204020204" pitchFamily="34" charset="-122"/>
                <a:ea typeface="微软雅黑" panose="020B0503020204020204" pitchFamily="34" charset="-122"/>
              </a:rPr>
              <a:t>。</a:t>
            </a:r>
            <a:endParaRPr lang="zh-CN" altLang="zh-CN"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a:xfrm>
            <a:off x="1599728" y="5304334"/>
            <a:ext cx="9262577" cy="1014730"/>
          </a:xfrm>
          <a:prstGeom prst="rect">
            <a:avLst/>
          </a:prstGeom>
        </p:spPr>
        <p:txBody>
          <a:bodyPr wrap="square">
            <a:spAutoFit/>
          </a:bodyPr>
          <a:lstStyle/>
          <a:p>
            <a:pPr algn="just">
              <a:lnSpc>
                <a:spcPct val="150000"/>
              </a:lnSpc>
            </a:pPr>
            <a:r>
              <a:rPr lang="zh-CN" altLang="en-US" sz="2000" b="1" dirty="0">
                <a:solidFill>
                  <a:schemeClr val="bg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sym typeface="Helvetica" panose="020B0604020202020204" pitchFamily="34" charset="0"/>
              </a:rPr>
              <a:t>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这一制度符合我国国情，既坚持了社会主义的根本性质，又借鉴了古今中外制度建设的有益成果，集中体现了中国特色社会主义的特点和优势。</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3365740" y="815654"/>
            <a:ext cx="5498918" cy="4603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lvl="0" algn="ctr">
              <a:defRPr/>
            </a:pPr>
            <a:r>
              <a:rPr lang="zh-CN" altLang="en-US" sz="2400" kern="0" dirty="0">
                <a:solidFill>
                  <a:schemeClr val="bg1"/>
                </a:solidFill>
              </a:rPr>
              <a:t>中国特色社会主义制度</a:t>
            </a:r>
            <a:endParaRPr lang="zh-CN" altLang="en-US" sz="2400" kern="0" dirty="0">
              <a:solidFill>
                <a:schemeClr val="bg1"/>
              </a:solidFill>
            </a:endParaRPr>
          </a:p>
        </p:txBody>
      </p:sp>
      <p:cxnSp>
        <p:nvCxnSpPr>
          <p:cNvPr id="7" name="直接箭头连接符 6"/>
          <p:cNvCxnSpPr/>
          <p:nvPr/>
        </p:nvCxnSpPr>
        <p:spPr>
          <a:xfrm>
            <a:off x="1512385" y="3907609"/>
            <a:ext cx="9437265" cy="0"/>
          </a:xfrm>
          <a:prstGeom prst="straightConnector1">
            <a:avLst/>
          </a:prstGeom>
          <a:ln>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949"/>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9199"/>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iterate type="wd">
                                    <p:tmPct val="10000"/>
                                  </p:iterate>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3450"/>
                            </p:stCondLst>
                            <p:childTnLst>
                              <p:par>
                                <p:cTn id="27" presetID="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5" grpId="0" bldLvl="0" animBg="1"/>
      <p:bldP spid="2" grpId="0"/>
      <p:bldP spid="4" grpId="0"/>
      <p:bldP spid="3"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Sliďe"/>
          <p:cNvSpPr/>
          <p:nvPr/>
        </p:nvSpPr>
        <p:spPr>
          <a:xfrm>
            <a:off x="1313815" y="5820410"/>
            <a:ext cx="9565005" cy="725805"/>
          </a:xfrm>
          <a:prstGeom prst="snip2DiagRect">
            <a:avLst/>
          </a:prstGeom>
          <a:solidFill>
            <a:srgbClr val="C00000"/>
          </a:solidFill>
          <a:ln w="38100" cmpd="sng">
            <a:solidFill>
              <a:schemeClr val="bg1"/>
            </a:solidFill>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spcBef>
                <a:spcPct val="0"/>
              </a:spcBef>
            </a:pPr>
            <a:endParaRPr lang="en-US" altLang="zh-CN" sz="2000" b="1" i="1" dirty="0">
              <a:solidFill>
                <a:schemeClr val="bg1"/>
              </a:solidFill>
            </a:endParaRPr>
          </a:p>
          <a:p>
            <a:pPr algn="ctr">
              <a:spcBef>
                <a:spcPct val="0"/>
              </a:spcBef>
            </a:pPr>
            <a:endParaRPr lang="en-US" altLang="zh-CN" sz="2000" b="1" i="1" dirty="0">
              <a:solidFill>
                <a:schemeClr val="bg1"/>
              </a:solidFill>
            </a:endParaRPr>
          </a:p>
          <a:p>
            <a:pPr algn="ctr">
              <a:spcBef>
                <a:spcPct val="0"/>
              </a:spcBef>
            </a:pPr>
            <a:endParaRPr lang="en-US" altLang="zh-CN" sz="2000" b="1" i="1" dirty="0">
              <a:solidFill>
                <a:schemeClr val="bg1"/>
              </a:solidFill>
            </a:endParaRPr>
          </a:p>
        </p:txBody>
      </p:sp>
      <p:sp>
        <p:nvSpPr>
          <p:cNvPr id="2" name="işḻïḓè"/>
          <p:cNvSpPr/>
          <p:nvPr/>
        </p:nvSpPr>
        <p:spPr>
          <a:xfrm>
            <a:off x="1324316" y="595046"/>
            <a:ext cx="2379307" cy="2379307"/>
          </a:xfrm>
          <a:prstGeom prst="diamond">
            <a:avLst/>
          </a:prstGeom>
          <a:solidFill>
            <a:srgbClr val="C00000"/>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b="1" dirty="0"/>
          </a:p>
        </p:txBody>
      </p:sp>
      <p:sp>
        <p:nvSpPr>
          <p:cNvPr id="6" name="矩形 5"/>
          <p:cNvSpPr/>
          <p:nvPr/>
        </p:nvSpPr>
        <p:spPr>
          <a:xfrm>
            <a:off x="1141730" y="3319780"/>
            <a:ext cx="10281920" cy="2491740"/>
          </a:xfrm>
          <a:prstGeom prst="rect">
            <a:avLst/>
          </a:prstGeom>
        </p:spPr>
        <p:txBody>
          <a:bodyPr wrap="square">
            <a:spAutoFit/>
          </a:bodyPr>
          <a:lstStyle/>
          <a:p>
            <a:pPr lvl="0" indent="457200" algn="just" fontAlgn="base">
              <a:lnSpc>
                <a:spcPct val="130000"/>
              </a:lnSpc>
              <a:spcBef>
                <a:spcPct val="0"/>
              </a:spcBef>
              <a:spcAft>
                <a:spcPct val="0"/>
              </a:spcAft>
              <a:defRPr/>
            </a:pPr>
            <a:r>
              <a:rPr lang="zh-CN" altLang="en-US" sz="2000" dirty="0">
                <a:solidFill>
                  <a:schemeClr val="tx1">
                    <a:lumMod val="85000"/>
                    <a:lumOff val="15000"/>
                  </a:schemeClr>
                </a:solidFill>
                <a:latin typeface="黑体" panose="02010609060101010101" charset="-122"/>
                <a:ea typeface="黑体" panose="02010609060101010101" charset="-122"/>
                <a:sym typeface="Helvetica" panose="020B0604020202020204" pitchFamily="34" charset="0"/>
              </a:rPr>
              <a:t>我们的文化自信</a:t>
            </a:r>
            <a:r>
              <a:rPr lang="zh-CN" altLang="en-US" sz="2000" dirty="0">
                <a:solidFill>
                  <a:srgbClr val="C00000"/>
                </a:solidFill>
                <a:latin typeface="黑体" panose="02010609060101010101" charset="-122"/>
                <a:ea typeface="黑体" panose="02010609060101010101" charset="-122"/>
                <a:sym typeface="Helvetica" panose="020B0604020202020204" pitchFamily="34" charset="0"/>
              </a:rPr>
              <a:t>从历史传承中来、从革命奋斗中来、从改革创新中来</a:t>
            </a:r>
            <a:r>
              <a:rPr lang="zh-CN" altLang="en-US" sz="2000" dirty="0">
                <a:solidFill>
                  <a:schemeClr val="tx1">
                    <a:lumMod val="85000"/>
                    <a:lumOff val="15000"/>
                  </a:schemeClr>
                </a:solidFill>
                <a:latin typeface="黑体" panose="02010609060101010101" charset="-122"/>
                <a:ea typeface="黑体" panose="02010609060101010101" charset="-122"/>
                <a:sym typeface="Helvetica" panose="020B0604020202020204" pitchFamily="34" charset="0"/>
              </a:rPr>
              <a:t>。中华文化博大精深、源远流长，为中华民族生生不息、薪火相传提供了丰富精神滋养。革命文化和社会主义先进文化是在长期艰苦奋斗中不断淬炼的文化精华，是推动党和国家事业从胜利走向胜利的强大精神动力。文化自信是</a:t>
            </a:r>
            <a:r>
              <a:rPr lang="zh-CN" altLang="en-US" sz="2000" dirty="0">
                <a:solidFill>
                  <a:srgbClr val="C00000"/>
                </a:solidFill>
                <a:latin typeface="黑体" panose="02010609060101010101" charset="-122"/>
                <a:ea typeface="黑体" panose="02010609060101010101" charset="-122"/>
                <a:sym typeface="Helvetica" panose="020B0604020202020204" pitchFamily="34" charset="0"/>
              </a:rPr>
              <a:t>更基础、更广泛、更深厚的自信</a:t>
            </a:r>
            <a:r>
              <a:rPr lang="zh-CN" altLang="en-US" sz="2000" dirty="0">
                <a:solidFill>
                  <a:schemeClr val="tx1">
                    <a:lumMod val="85000"/>
                    <a:lumOff val="15000"/>
                  </a:schemeClr>
                </a:solidFill>
                <a:latin typeface="黑体" panose="02010609060101010101" charset="-122"/>
                <a:ea typeface="黑体" panose="02010609060101010101" charset="-122"/>
                <a:sym typeface="Helvetica" panose="020B0604020202020204" pitchFamily="34" charset="0"/>
              </a:rPr>
              <a:t>，是一个国家、一个民族发展中</a:t>
            </a:r>
            <a:r>
              <a:rPr lang="zh-CN" altLang="en-US" sz="2000" dirty="0">
                <a:solidFill>
                  <a:srgbClr val="C00000"/>
                </a:solidFill>
                <a:latin typeface="黑体" panose="02010609060101010101" charset="-122"/>
                <a:ea typeface="黑体" panose="02010609060101010101" charset="-122"/>
                <a:sym typeface="Helvetica" panose="020B0604020202020204" pitchFamily="34" charset="0"/>
              </a:rPr>
              <a:t>更基本、更深沉、更持久的力量</a:t>
            </a:r>
            <a:r>
              <a:rPr lang="zh-CN" altLang="en-US" sz="2000" dirty="0">
                <a:solidFill>
                  <a:schemeClr val="tx1">
                    <a:lumMod val="85000"/>
                    <a:lumOff val="15000"/>
                  </a:schemeClr>
                </a:solidFill>
                <a:latin typeface="黑体" panose="02010609060101010101" charset="-122"/>
                <a:ea typeface="黑体" panose="02010609060101010101" charset="-122"/>
                <a:sym typeface="Helvetica" panose="020B0604020202020204" pitchFamily="34" charset="0"/>
              </a:rPr>
              <a:t>。没有高度的文化自信，没有文化的繁荣兴盛，就没有中华民族伟大复兴。必须始终坚定文化自信，不断激发全民族文化创造活力。</a:t>
            </a:r>
            <a:endParaRPr lang="zh-CN" altLang="en-US" sz="2000" dirty="0">
              <a:solidFill>
                <a:schemeClr val="tx1">
                  <a:lumMod val="85000"/>
                  <a:lumOff val="15000"/>
                </a:schemeClr>
              </a:solidFill>
              <a:latin typeface="黑体" panose="02010609060101010101" charset="-122"/>
              <a:ea typeface="黑体" panose="02010609060101010101" charset="-122"/>
              <a:sym typeface="Helvetica" panose="020B0604020202020204" pitchFamily="34" charset="0"/>
            </a:endParaRPr>
          </a:p>
        </p:txBody>
      </p:sp>
      <p:sp>
        <p:nvSpPr>
          <p:cNvPr id="7" name="矩形 6"/>
          <p:cNvSpPr/>
          <p:nvPr/>
        </p:nvSpPr>
        <p:spPr>
          <a:xfrm>
            <a:off x="1006279" y="5968111"/>
            <a:ext cx="10179440" cy="429895"/>
          </a:xfrm>
          <a:prstGeom prst="rect">
            <a:avLst/>
          </a:prstGeom>
        </p:spPr>
        <p:txBody>
          <a:bodyPr wrap="square">
            <a:spAutoFit/>
          </a:bodyPr>
          <a:lstStyle/>
          <a:p>
            <a:pPr lvl="0" algn="ctr" eaLnBrk="0" fontAlgn="base" hangingPunct="0">
              <a:spcBef>
                <a:spcPct val="0"/>
              </a:spcBef>
              <a:spcAft>
                <a:spcPct val="0"/>
              </a:spcAft>
              <a:defRPr/>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更好的构筑中国精神、中国价值、中国力量，为人民提供精神指引</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p:txBody>
      </p:sp>
      <p:sp>
        <p:nvSpPr>
          <p:cNvPr id="9" name="矩形 8"/>
          <p:cNvSpPr/>
          <p:nvPr/>
        </p:nvSpPr>
        <p:spPr>
          <a:xfrm>
            <a:off x="1617103" y="1396868"/>
            <a:ext cx="1793732" cy="808990"/>
          </a:xfrm>
          <a:prstGeom prst="rect">
            <a:avLst/>
          </a:prstGeom>
        </p:spPr>
        <p:txBody>
          <a:bodyPr wrap="square">
            <a:spAutoFit/>
          </a:bodyPr>
          <a:lstStyle/>
          <a:p>
            <a:pPr lvl="0" algn="ctr" eaLnBrk="0" fontAlgn="base" hangingPunct="0">
              <a:lnSpc>
                <a:spcPts val="2800"/>
              </a:lnSpc>
              <a:spcBef>
                <a:spcPct val="0"/>
              </a:spcBef>
              <a:spcAft>
                <a:spcPct val="0"/>
              </a:spcAft>
              <a:defRPr/>
            </a:pPr>
            <a:r>
              <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中国特色社会</a:t>
            </a:r>
            <a:endParaRPr lang="en-US" altLang="zh-CN"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a:p>
            <a:pPr lvl="0" algn="ctr" eaLnBrk="0" fontAlgn="base" hangingPunct="0">
              <a:lnSpc>
                <a:spcPts val="2800"/>
              </a:lnSpc>
              <a:spcBef>
                <a:spcPct val="0"/>
              </a:spcBef>
              <a:spcAft>
                <a:spcPct val="0"/>
              </a:spcAft>
              <a:defRPr/>
            </a:pPr>
            <a:r>
              <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主义文化</a:t>
            </a:r>
            <a:endParaRPr lang="zh-CN" altLang="en-US"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p:txBody>
      </p:sp>
      <p:sp>
        <p:nvSpPr>
          <p:cNvPr id="10" name="Rectangle 1"/>
          <p:cNvSpPr>
            <a:spLocks noChangeArrowheads="1"/>
          </p:cNvSpPr>
          <p:nvPr/>
        </p:nvSpPr>
        <p:spPr bwMode="auto">
          <a:xfrm>
            <a:off x="4204754" y="736479"/>
            <a:ext cx="7622436" cy="506730"/>
          </a:xfrm>
          <a:prstGeom prst="rect">
            <a:avLst/>
          </a:prstGeom>
          <a:noFill/>
          <a:ln w="9525">
            <a:noFill/>
            <a:miter lim="800000"/>
          </a:ln>
          <a:effectLst/>
        </p:spPr>
        <p:txBody>
          <a:bodyPr vert="horz" wrap="square" lIns="91440" tIns="45720" rIns="91440" bIns="45720" numCol="1" anchor="ctr" anchorCtr="0" compatLnSpc="1">
            <a:spAutoFit/>
          </a:bodyPr>
          <a:lstStyle/>
          <a:p>
            <a:pPr marL="342900" lvl="0" indent="-342900" fontAlgn="base">
              <a:lnSpc>
                <a:spcPct val="150000"/>
              </a:lnSpc>
              <a:spcBef>
                <a:spcPct val="0"/>
              </a:spcBef>
              <a:spcAft>
                <a:spcPct val="0"/>
              </a:spcAft>
              <a:buClr>
                <a:srgbClr val="C00000"/>
              </a:buClr>
              <a:buSzPct val="80000"/>
              <a:buFont typeface="Wingdings" panose="05000000000000000000" pitchFamily="2" charset="2"/>
              <a:buChar char="u"/>
              <a:defRPr/>
            </a:pPr>
            <a:r>
              <a:rPr lang="zh-CN" altLang="en-US"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源自于</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中华民族五千多年文明历史所孕育的中华优秀传统文化</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11" name="Rectangle 1"/>
          <p:cNvSpPr>
            <a:spLocks noChangeArrowheads="1"/>
          </p:cNvSpPr>
          <p:nvPr/>
        </p:nvSpPr>
        <p:spPr bwMode="auto">
          <a:xfrm>
            <a:off x="4204754" y="1431472"/>
            <a:ext cx="6684517" cy="922020"/>
          </a:xfrm>
          <a:prstGeom prst="rect">
            <a:avLst/>
          </a:prstGeom>
          <a:noFill/>
          <a:ln w="9525">
            <a:noFill/>
            <a:miter lim="800000"/>
          </a:ln>
          <a:effectLst/>
        </p:spPr>
        <p:txBody>
          <a:bodyPr vert="horz" wrap="square" lIns="91440" tIns="45720" rIns="91440" bIns="45720" numCol="1" anchor="ctr" anchorCtr="0" compatLnSpc="1">
            <a:spAutoFit/>
          </a:bodyPr>
          <a:lstStyle/>
          <a:p>
            <a:pPr marL="342900" lvl="0" indent="-342900" fontAlgn="base">
              <a:lnSpc>
                <a:spcPct val="150000"/>
              </a:lnSpc>
              <a:spcBef>
                <a:spcPct val="0"/>
              </a:spcBef>
              <a:spcAft>
                <a:spcPct val="0"/>
              </a:spcAft>
              <a:buClr>
                <a:srgbClr val="C00000"/>
              </a:buClr>
              <a:buSzPct val="80000"/>
              <a:buFont typeface="Wingdings" panose="05000000000000000000" pitchFamily="2" charset="2"/>
              <a:buChar char="u"/>
              <a:defRPr/>
            </a:pPr>
            <a:r>
              <a:rPr lang="zh-CN" altLang="en-US"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熔铸于</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党领导人民在革命、建设、改革中创造的革命文化和社会主义先进文化</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12" name="Rectangle 1"/>
          <p:cNvSpPr>
            <a:spLocks noChangeArrowheads="1"/>
          </p:cNvSpPr>
          <p:nvPr/>
        </p:nvSpPr>
        <p:spPr bwMode="auto">
          <a:xfrm>
            <a:off x="4204754" y="2536836"/>
            <a:ext cx="7607459" cy="506730"/>
          </a:xfrm>
          <a:prstGeom prst="rect">
            <a:avLst/>
          </a:prstGeom>
          <a:noFill/>
          <a:ln w="9525">
            <a:noFill/>
            <a:miter lim="800000"/>
          </a:ln>
          <a:effectLst/>
        </p:spPr>
        <p:txBody>
          <a:bodyPr vert="horz" wrap="square" lIns="91440" tIns="45720" rIns="91440" bIns="45720" numCol="1" anchor="ctr" anchorCtr="0" compatLnSpc="1">
            <a:spAutoFit/>
          </a:bodyPr>
          <a:lstStyle/>
          <a:p>
            <a:pPr marL="342900" lvl="0" indent="-342900" fontAlgn="base">
              <a:lnSpc>
                <a:spcPct val="150000"/>
              </a:lnSpc>
              <a:spcBef>
                <a:spcPct val="0"/>
              </a:spcBef>
              <a:spcAft>
                <a:spcPct val="0"/>
              </a:spcAft>
              <a:buClr>
                <a:srgbClr val="C00000"/>
              </a:buClr>
              <a:buSzPct val="80000"/>
              <a:buFont typeface="Wingdings" panose="05000000000000000000" pitchFamily="2" charset="2"/>
              <a:buChar char="u"/>
              <a:defRPr/>
            </a:pPr>
            <a:r>
              <a:rPr lang="zh-CN" altLang="en-US"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植根于</a:t>
            </a: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中国特色社会主义伟大实践</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p:txBody>
      </p:sp>
      <p:cxnSp>
        <p:nvCxnSpPr>
          <p:cNvPr id="13" name="直接箭头连接符 12"/>
          <p:cNvCxnSpPr/>
          <p:nvPr/>
        </p:nvCxnSpPr>
        <p:spPr>
          <a:xfrm>
            <a:off x="1324316" y="3319736"/>
            <a:ext cx="9564955" cy="0"/>
          </a:xfrm>
          <a:prstGeom prst="straightConnector1">
            <a:avLst/>
          </a:prstGeom>
          <a:ln>
            <a:solidFill>
              <a:schemeClr val="bg1">
                <a:lumMod val="6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4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32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54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6599"/>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type="wd">
                                    <p:tmPct val="10000"/>
                                  </p:iterate>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1949"/>
                            </p:stCondLst>
                            <p:childTnLst>
                              <p:par>
                                <p:cTn id="34" presetID="53" presetClass="entr" presetSubtype="16"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iterate type="wd">
                                    <p:tmPct val="10000"/>
                                  </p:iterate>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 grpId="0" bldLvl="0" animBg="1"/>
      <p:bldP spid="6" grpId="0"/>
      <p:bldP spid="7" grpId="0"/>
      <p:bldP spid="9" grpId="0"/>
      <p:bldP spid="10" grpId="0" bldLvl="0" animBg="1"/>
      <p:bldP spid="11" grpId="0" bldLvl="0" animBg="1"/>
      <p:bldP spid="12"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859753" y="2984242"/>
            <a:ext cx="8160153" cy="1014730"/>
          </a:xfrm>
          <a:prstGeom prst="rect">
            <a:avLst/>
          </a:prstGeom>
        </p:spPr>
        <p:txBody>
          <a:bodyPr wrap="square">
            <a:spAutoFit/>
          </a:bodyPr>
          <a:lstStyle/>
          <a:p>
            <a:pPr lvl="0" algn="ctr" fontAlgn="base">
              <a:lnSpc>
                <a:spcPct val="150000"/>
              </a:lnSpc>
              <a:spcBef>
                <a:spcPct val="0"/>
              </a:spcBef>
              <a:spcAft>
                <a:spcPct val="0"/>
              </a:spcAft>
              <a:defRPr/>
            </a:pPr>
            <a:r>
              <a:rPr lang="zh-CN" altLang="en-US" sz="2000" b="1" dirty="0">
                <a:solidFill>
                  <a:srgbClr val="262626"/>
                </a:solidFill>
                <a:latin typeface="微软雅黑" panose="020B0503020204020204" pitchFamily="34" charset="-122"/>
                <a:ea typeface="微软雅黑" panose="020B0503020204020204" pitchFamily="34" charset="-122"/>
                <a:sym typeface="Helvetica" panose="020B0604020202020204" pitchFamily="34" charset="0"/>
              </a:rPr>
              <a:t>　　中国特色社会主义的道路自信、理论自信、制度自信、文化自信，来源于实践、来源于人民、来源于真理。</a:t>
            </a:r>
            <a:endParaRPr lang="zh-CN" altLang="en-US" sz="2000" b="1" dirty="0">
              <a:solidFill>
                <a:srgbClr val="262626"/>
              </a:solidFill>
              <a:latin typeface="微软雅黑" panose="020B0503020204020204" pitchFamily="34" charset="-122"/>
              <a:ea typeface="微软雅黑" panose="020B0503020204020204" pitchFamily="34" charset="-122"/>
              <a:sym typeface="Helvetica" panose="020B0604020202020204" pitchFamily="34" charset="0"/>
            </a:endParaRPr>
          </a:p>
        </p:txBody>
      </p:sp>
      <p:grpSp>
        <p:nvGrpSpPr>
          <p:cNvPr id="14" name="íṧļiḋe"/>
          <p:cNvGrpSpPr/>
          <p:nvPr/>
        </p:nvGrpSpPr>
        <p:grpSpPr>
          <a:xfrm>
            <a:off x="1055687" y="4107562"/>
            <a:ext cx="10080624" cy="2083894"/>
            <a:chOff x="866775" y="1754229"/>
            <a:chExt cx="10446959" cy="2626970"/>
          </a:xfrm>
        </p:grpSpPr>
        <p:sp>
          <p:nvSpPr>
            <p:cNvPr id="15" name="íśḷîďe"/>
            <p:cNvSpPr/>
            <p:nvPr/>
          </p:nvSpPr>
          <p:spPr>
            <a:xfrm>
              <a:off x="6512517" y="2182582"/>
              <a:ext cx="1772289" cy="1770261"/>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lIns="91440" tIns="45720" rIns="91440" bIns="45720" anchor="ctr">
              <a:normAutofit/>
            </a:bodyPr>
            <a:lstStyle/>
            <a:p>
              <a:pPr algn="ctr">
                <a:defRPr/>
              </a:pPr>
              <a:r>
                <a:rPr lang="zh-CN" altLang="en-US" sz="20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制度自信</a:t>
              </a:r>
              <a:endParaRPr lang="zh-CN" altLang="en-US" sz="20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îṧľiḑè"/>
            <p:cNvSpPr/>
            <p:nvPr/>
          </p:nvSpPr>
          <p:spPr>
            <a:xfrm>
              <a:off x="3883523" y="2182582"/>
              <a:ext cx="1772288" cy="1770261"/>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lIns="91440" tIns="45720" rIns="91440" bIns="45720" anchor="ctr">
              <a:normAutofit/>
            </a:bodyPr>
            <a:lstStyle/>
            <a:p>
              <a:pPr algn="ctr">
                <a:defRPr/>
              </a:pPr>
              <a:r>
                <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理论自信</a:t>
              </a:r>
              <a:endPar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íṩľiḋè"/>
            <p:cNvSpPr/>
            <p:nvPr/>
          </p:nvSpPr>
          <p:spPr>
            <a:xfrm>
              <a:off x="1270765" y="2166340"/>
              <a:ext cx="1770258" cy="1770261"/>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defRPr/>
              </a:pPr>
              <a:r>
                <a:rPr lang="zh-CN" altLang="en-US" sz="20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道路自信</a:t>
              </a:r>
              <a:endParaRPr lang="zh-CN" altLang="en-US" sz="20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îś1iḑé"/>
            <p:cNvSpPr/>
            <p:nvPr/>
          </p:nvSpPr>
          <p:spPr bwMode="auto">
            <a:xfrm>
              <a:off x="866775" y="1760316"/>
              <a:ext cx="4998137" cy="2608700"/>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12700" cap="flat" cmpd="sng">
              <a:solidFill>
                <a:schemeClr val="bg1">
                  <a:lumMod val="65000"/>
                </a:schemeClr>
              </a:solidFill>
              <a:prstDash val="solid"/>
              <a:round/>
            </a:ln>
            <a:effectLst/>
          </p:spPr>
          <p:txBody>
            <a:bodyPr wrap="square" lIns="91440" tIns="45720" rIns="91440" bIns="45720" anchor="ctr">
              <a:normAutofit/>
            </a:bodyPr>
            <a:lstStyle/>
            <a:p>
              <a:pPr algn="ctr"/>
            </a:p>
          </p:txBody>
        </p:sp>
        <p:sp>
          <p:nvSpPr>
            <p:cNvPr id="22" name="îsḷîḓè"/>
            <p:cNvSpPr/>
            <p:nvPr/>
          </p:nvSpPr>
          <p:spPr>
            <a:xfrm>
              <a:off x="3684571" y="1754229"/>
              <a:ext cx="4797155" cy="2626970"/>
            </a:xfrm>
            <a:custGeom>
              <a:avLst/>
              <a:gdLst>
                <a:gd name="connsiteX0" fmla="*/ 0 w 3902075"/>
                <a:gd name="connsiteY0" fmla="*/ 1047871 h 2096659"/>
                <a:gd name="connsiteX1" fmla="*/ 1019175 w 3902075"/>
                <a:gd name="connsiteY1" fmla="*/ 2067046 h 2096659"/>
                <a:gd name="connsiteX2" fmla="*/ 3063875 w 3902075"/>
                <a:gd name="connsiteY2" fmla="*/ 25521 h 2096659"/>
                <a:gd name="connsiteX3" fmla="*/ 3902075 w 3902075"/>
                <a:gd name="connsiteY3" fmla="*/ 866896 h 2096659"/>
                <a:gd name="connsiteX4" fmla="*/ 3902075 w 3902075"/>
                <a:gd name="connsiteY4" fmla="*/ 866896 h 2096659"/>
                <a:gd name="connsiteX0-1" fmla="*/ 0 w 3902075"/>
                <a:gd name="connsiteY0-2" fmla="*/ 1047871 h 2096659"/>
                <a:gd name="connsiteX1-3" fmla="*/ 1019175 w 3902075"/>
                <a:gd name="connsiteY1-4" fmla="*/ 2067046 h 2096659"/>
                <a:gd name="connsiteX2-5" fmla="*/ 3063875 w 3902075"/>
                <a:gd name="connsiteY2-6" fmla="*/ 25521 h 2096659"/>
                <a:gd name="connsiteX3-7" fmla="*/ 3902075 w 3902075"/>
                <a:gd name="connsiteY3-8" fmla="*/ 866896 h 2096659"/>
                <a:gd name="connsiteX4-9" fmla="*/ 3902075 w 3902075"/>
                <a:gd name="connsiteY4-10" fmla="*/ 866896 h 2096659"/>
                <a:gd name="connsiteX0-11" fmla="*/ 0 w 3902075"/>
                <a:gd name="connsiteY0-12" fmla="*/ 1047871 h 2067046"/>
                <a:gd name="connsiteX1-13" fmla="*/ 1019175 w 3902075"/>
                <a:gd name="connsiteY1-14" fmla="*/ 2067046 h 2067046"/>
                <a:gd name="connsiteX2-15" fmla="*/ 3063875 w 3902075"/>
                <a:gd name="connsiteY2-16" fmla="*/ 25521 h 2067046"/>
                <a:gd name="connsiteX3-17" fmla="*/ 3902075 w 3902075"/>
                <a:gd name="connsiteY3-18" fmla="*/ 866896 h 2067046"/>
                <a:gd name="connsiteX4-19" fmla="*/ 3902075 w 3902075"/>
                <a:gd name="connsiteY4-20" fmla="*/ 866896 h 2067046"/>
                <a:gd name="connsiteX0-21" fmla="*/ 0 w 3902075"/>
                <a:gd name="connsiteY0-22" fmla="*/ 1047871 h 2067046"/>
                <a:gd name="connsiteX1-23" fmla="*/ 1019175 w 3902075"/>
                <a:gd name="connsiteY1-24" fmla="*/ 2067046 h 2067046"/>
                <a:gd name="connsiteX2-25" fmla="*/ 3063875 w 3902075"/>
                <a:gd name="connsiteY2-26" fmla="*/ 25521 h 2067046"/>
                <a:gd name="connsiteX3-27" fmla="*/ 3902075 w 3902075"/>
                <a:gd name="connsiteY3-28" fmla="*/ 866896 h 2067046"/>
                <a:gd name="connsiteX4-29" fmla="*/ 3902075 w 3902075"/>
                <a:gd name="connsiteY4-30" fmla="*/ 866896 h 2067046"/>
                <a:gd name="connsiteX0-31" fmla="*/ 0 w 3902075"/>
                <a:gd name="connsiteY0-32" fmla="*/ 1047871 h 2067046"/>
                <a:gd name="connsiteX1-33" fmla="*/ 1019175 w 3902075"/>
                <a:gd name="connsiteY1-34" fmla="*/ 2067046 h 2067046"/>
                <a:gd name="connsiteX2-35" fmla="*/ 3063875 w 3902075"/>
                <a:gd name="connsiteY2-36" fmla="*/ 25521 h 2067046"/>
                <a:gd name="connsiteX3-37" fmla="*/ 3902075 w 3902075"/>
                <a:gd name="connsiteY3-38" fmla="*/ 866896 h 2067046"/>
                <a:gd name="connsiteX4-39" fmla="*/ 3902075 w 3902075"/>
                <a:gd name="connsiteY4-40" fmla="*/ 866896 h 2067046"/>
                <a:gd name="connsiteX0-41" fmla="*/ 0 w 3902075"/>
                <a:gd name="connsiteY0-42" fmla="*/ 1047871 h 2067046"/>
                <a:gd name="connsiteX1-43" fmla="*/ 1019175 w 3902075"/>
                <a:gd name="connsiteY1-44" fmla="*/ 2067046 h 2067046"/>
                <a:gd name="connsiteX2-45" fmla="*/ 3063875 w 3902075"/>
                <a:gd name="connsiteY2-46" fmla="*/ 25521 h 2067046"/>
                <a:gd name="connsiteX3-47" fmla="*/ 3902075 w 3902075"/>
                <a:gd name="connsiteY3-48" fmla="*/ 866896 h 2067046"/>
                <a:gd name="connsiteX4-49" fmla="*/ 3902075 w 3902075"/>
                <a:gd name="connsiteY4-50" fmla="*/ 866896 h 2067046"/>
                <a:gd name="connsiteX0-51" fmla="*/ 0 w 3902075"/>
                <a:gd name="connsiteY0-52" fmla="*/ 1047871 h 2067046"/>
                <a:gd name="connsiteX1-53" fmla="*/ 1019175 w 3902075"/>
                <a:gd name="connsiteY1-54" fmla="*/ 2067046 h 2067046"/>
                <a:gd name="connsiteX2-55" fmla="*/ 3063875 w 3902075"/>
                <a:gd name="connsiteY2-56" fmla="*/ 25521 h 2067046"/>
                <a:gd name="connsiteX3-57" fmla="*/ 3902075 w 3902075"/>
                <a:gd name="connsiteY3-58" fmla="*/ 866896 h 2067046"/>
                <a:gd name="connsiteX4-59" fmla="*/ 3902075 w 3902075"/>
                <a:gd name="connsiteY4-60" fmla="*/ 866896 h 2067046"/>
                <a:gd name="connsiteX0-61" fmla="*/ 0 w 3902075"/>
                <a:gd name="connsiteY0-62" fmla="*/ 1047871 h 2067046"/>
                <a:gd name="connsiteX1-63" fmla="*/ 1019175 w 3902075"/>
                <a:gd name="connsiteY1-64" fmla="*/ 2067046 h 2067046"/>
                <a:gd name="connsiteX2-65" fmla="*/ 3063875 w 3902075"/>
                <a:gd name="connsiteY2-66" fmla="*/ 25521 h 2067046"/>
                <a:gd name="connsiteX3-67" fmla="*/ 3902075 w 3902075"/>
                <a:gd name="connsiteY3-68" fmla="*/ 866896 h 2067046"/>
                <a:gd name="connsiteX4-69" fmla="*/ 3902075 w 3902075"/>
                <a:gd name="connsiteY4-70" fmla="*/ 866896 h 2067046"/>
                <a:gd name="connsiteX0-71" fmla="*/ 0 w 3902075"/>
                <a:gd name="connsiteY0-72" fmla="*/ 1022350 h 2041525"/>
                <a:gd name="connsiteX1-73" fmla="*/ 1019175 w 3902075"/>
                <a:gd name="connsiteY1-74" fmla="*/ 2041525 h 2041525"/>
                <a:gd name="connsiteX2-75" fmla="*/ 3063875 w 3902075"/>
                <a:gd name="connsiteY2-76" fmla="*/ 0 h 2041525"/>
                <a:gd name="connsiteX3-77" fmla="*/ 3902075 w 3902075"/>
                <a:gd name="connsiteY3-78" fmla="*/ 841375 h 2041525"/>
                <a:gd name="connsiteX4-79" fmla="*/ 3902075 w 3902075"/>
                <a:gd name="connsiteY4-80" fmla="*/ 841375 h 2041525"/>
                <a:gd name="connsiteX0-81" fmla="*/ 0 w 3902075"/>
                <a:gd name="connsiteY0-82" fmla="*/ 1022350 h 1879600"/>
                <a:gd name="connsiteX1-83" fmla="*/ 847725 w 3902075"/>
                <a:gd name="connsiteY1-84" fmla="*/ 1879600 h 1879600"/>
                <a:gd name="connsiteX2-85" fmla="*/ 3063875 w 3902075"/>
                <a:gd name="connsiteY2-86" fmla="*/ 0 h 1879600"/>
                <a:gd name="connsiteX3-87" fmla="*/ 3902075 w 3902075"/>
                <a:gd name="connsiteY3-88" fmla="*/ 841375 h 1879600"/>
                <a:gd name="connsiteX4-89" fmla="*/ 3902075 w 3902075"/>
                <a:gd name="connsiteY4-90" fmla="*/ 841375 h 1879600"/>
                <a:gd name="connsiteX0-91" fmla="*/ 0 w 3902075"/>
                <a:gd name="connsiteY0-92" fmla="*/ 1196975 h 2054225"/>
                <a:gd name="connsiteX1-93" fmla="*/ 847725 w 3902075"/>
                <a:gd name="connsiteY1-94" fmla="*/ 2054225 h 2054225"/>
                <a:gd name="connsiteX2-95" fmla="*/ 2895600 w 3902075"/>
                <a:gd name="connsiteY2-96" fmla="*/ 0 h 2054225"/>
                <a:gd name="connsiteX3-97" fmla="*/ 3902075 w 3902075"/>
                <a:gd name="connsiteY3-98" fmla="*/ 1016000 h 2054225"/>
                <a:gd name="connsiteX4-99" fmla="*/ 3902075 w 3902075"/>
                <a:gd name="connsiteY4-100" fmla="*/ 1016000 h 2054225"/>
                <a:gd name="connsiteX0-101" fmla="*/ 0 w 3902075"/>
                <a:gd name="connsiteY0-102" fmla="*/ 1196975 h 2054225"/>
                <a:gd name="connsiteX1-103" fmla="*/ 847725 w 3902075"/>
                <a:gd name="connsiteY1-104" fmla="*/ 2054225 h 2054225"/>
                <a:gd name="connsiteX2-105" fmla="*/ 2895600 w 3902075"/>
                <a:gd name="connsiteY2-106" fmla="*/ 0 h 2054225"/>
                <a:gd name="connsiteX3-107" fmla="*/ 3751060 w 3902075"/>
                <a:gd name="connsiteY3-108" fmla="*/ 864864 h 2054225"/>
                <a:gd name="connsiteX4-109" fmla="*/ 3902075 w 3902075"/>
                <a:gd name="connsiteY4-110" fmla="*/ 1016000 h 2054225"/>
                <a:gd name="connsiteX5" fmla="*/ 3902075 w 3902075"/>
                <a:gd name="connsiteY5" fmla="*/ 1016000 h 2054225"/>
                <a:gd name="connsiteX0-111" fmla="*/ 0 w 3902075"/>
                <a:gd name="connsiteY0-112" fmla="*/ 1196975 h 2054225"/>
                <a:gd name="connsiteX1-113" fmla="*/ 847725 w 3902075"/>
                <a:gd name="connsiteY1-114" fmla="*/ 2054225 h 2054225"/>
                <a:gd name="connsiteX2-115" fmla="*/ 2895600 w 3902075"/>
                <a:gd name="connsiteY2-116" fmla="*/ 0 h 2054225"/>
                <a:gd name="connsiteX3-117" fmla="*/ 3751060 w 3902075"/>
                <a:gd name="connsiteY3-118" fmla="*/ 864864 h 2054225"/>
                <a:gd name="connsiteX4-119" fmla="*/ 3902075 w 3902075"/>
                <a:gd name="connsiteY4-120" fmla="*/ 1016000 h 2054225"/>
                <a:gd name="connsiteX0-121" fmla="*/ 0 w 3751060"/>
                <a:gd name="connsiteY0-122" fmla="*/ 1196975 h 2054225"/>
                <a:gd name="connsiteX1-123" fmla="*/ 847725 w 3751060"/>
                <a:gd name="connsiteY1-124" fmla="*/ 2054225 h 2054225"/>
                <a:gd name="connsiteX2-125" fmla="*/ 2895600 w 3751060"/>
                <a:gd name="connsiteY2-126" fmla="*/ 0 h 2054225"/>
                <a:gd name="connsiteX3-127" fmla="*/ 3751060 w 3751060"/>
                <a:gd name="connsiteY3-128" fmla="*/ 864864 h 2054225"/>
              </a:gdLst>
              <a:ahLst/>
              <a:cxnLst>
                <a:cxn ang="0">
                  <a:pos x="connsiteX0-1" y="connsiteY0-2"/>
                </a:cxn>
                <a:cxn ang="0">
                  <a:pos x="connsiteX1-3" y="connsiteY1-4"/>
                </a:cxn>
                <a:cxn ang="0">
                  <a:pos x="connsiteX2-5" y="connsiteY2-6"/>
                </a:cxn>
                <a:cxn ang="0">
                  <a:pos x="connsiteX3-7" y="connsiteY3-8"/>
                </a:cxn>
              </a:cxnLst>
              <a:rect l="l" t="t" r="r" b="b"/>
              <a:pathLst>
                <a:path w="3751060" h="2054225">
                  <a:moveTo>
                    <a:pt x="0" y="1196975"/>
                  </a:moveTo>
                  <a:cubicBezTo>
                    <a:pt x="339725" y="1536700"/>
                    <a:pt x="508000" y="1714500"/>
                    <a:pt x="847725" y="2054225"/>
                  </a:cubicBezTo>
                  <a:lnTo>
                    <a:pt x="2895600" y="0"/>
                  </a:lnTo>
                  <a:lnTo>
                    <a:pt x="3751060" y="864864"/>
                  </a:ln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3" name="ïŝľíḑê"/>
            <p:cNvSpPr/>
            <p:nvPr/>
          </p:nvSpPr>
          <p:spPr bwMode="auto">
            <a:xfrm flipH="1" flipV="1">
              <a:off x="6315597" y="1766410"/>
              <a:ext cx="4998137" cy="2610730"/>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12700" cap="flat" cmpd="sng">
              <a:solidFill>
                <a:schemeClr val="bg1">
                  <a:lumMod val="65000"/>
                </a:schemeClr>
              </a:solidFill>
              <a:prstDash val="solid"/>
              <a:round/>
            </a:ln>
            <a:effectLst/>
          </p:spPr>
          <p:txBody>
            <a:bodyPr wrap="square" lIns="91440" tIns="45720" rIns="91440" bIns="45720" anchor="ctr">
              <a:normAutofit/>
            </a:bodyPr>
            <a:lstStyle/>
            <a:p>
              <a:pPr algn="ctr"/>
            </a:p>
          </p:txBody>
        </p:sp>
        <p:sp>
          <p:nvSpPr>
            <p:cNvPr id="24" name="iśļïḑè"/>
            <p:cNvSpPr/>
            <p:nvPr/>
          </p:nvSpPr>
          <p:spPr>
            <a:xfrm>
              <a:off x="9157755" y="2182582"/>
              <a:ext cx="1772288" cy="1770261"/>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lIns="91440" tIns="45720" rIns="91440" bIns="45720" anchor="ctr">
              <a:normAutofit/>
            </a:bodyPr>
            <a:lstStyle/>
            <a:p>
              <a:pPr algn="ctr" defTabSz="914400">
                <a:defRPr/>
              </a:pPr>
              <a:r>
                <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文化自信</a:t>
              </a:r>
              <a:endPar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055687" y="881986"/>
            <a:ext cx="10036406" cy="2425700"/>
            <a:chOff x="1055687" y="881986"/>
            <a:chExt cx="10036406" cy="2425700"/>
          </a:xfrm>
        </p:grpSpPr>
        <p:grpSp>
          <p:nvGrpSpPr>
            <p:cNvPr id="4" name="组合 3"/>
            <p:cNvGrpSpPr/>
            <p:nvPr/>
          </p:nvGrpSpPr>
          <p:grpSpPr>
            <a:xfrm>
              <a:off x="1055687" y="881986"/>
              <a:ext cx="10036406" cy="2003692"/>
              <a:chOff x="1055688" y="881986"/>
              <a:chExt cx="10036406" cy="2003692"/>
            </a:xfrm>
          </p:grpSpPr>
          <p:sp>
            <p:nvSpPr>
              <p:cNvPr id="38" name="圆角矩形 29"/>
              <p:cNvSpPr/>
              <p:nvPr/>
            </p:nvSpPr>
            <p:spPr bwMode="auto">
              <a:xfrm>
                <a:off x="1055688" y="881986"/>
                <a:ext cx="10036406" cy="2003692"/>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pic>
            <p:nvPicPr>
              <p:cNvPr id="37" name="图片 12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89144" y="1000854"/>
                <a:ext cx="1534830" cy="143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矩形 146"/>
            <p:cNvSpPr>
              <a:spLocks noChangeArrowheads="1"/>
            </p:cNvSpPr>
            <p:nvPr/>
          </p:nvSpPr>
          <p:spPr bwMode="auto">
            <a:xfrm>
              <a:off x="2615882" y="1000731"/>
              <a:ext cx="667385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indent="0" algn="just">
                <a:lnSpc>
                  <a:spcPct val="150000"/>
                </a:lnSpc>
                <a:spcBef>
                  <a:spcPct val="0"/>
                </a:spcBef>
                <a:buNone/>
              </a:pPr>
              <a:r>
                <a:rPr lang="zh-CN" altLang="en-US" sz="2000" dirty="0">
                  <a:solidFill>
                    <a:schemeClr val="tx1">
                      <a:lumMod val="85000"/>
                      <a:lumOff val="15000"/>
                    </a:schemeClr>
                  </a:solidFill>
                  <a:latin typeface="Helvetica" panose="020B0604020202020204" pitchFamily="34" charset="0"/>
                  <a:ea typeface="微软雅黑" panose="020B0503020204020204" pitchFamily="34" charset="-122"/>
                </a:rPr>
                <a:t>　　当今世界，要说哪个政党、哪个国家、哪个民族能够自信的话，那中国共产党、中华人民共和国、中华民族是最有理由自信的</a:t>
              </a:r>
              <a:r>
                <a:rPr lang="zh-CN" altLang="en-US" sz="2000" dirty="0" smtClean="0">
                  <a:solidFill>
                    <a:schemeClr val="tx1">
                      <a:lumMod val="85000"/>
                      <a:lumOff val="15000"/>
                    </a:schemeClr>
                  </a:solidFill>
                  <a:latin typeface="Helvetica" panose="020B0604020202020204" pitchFamily="34" charset="0"/>
                  <a:ea typeface="微软雅黑" panose="020B0503020204020204" pitchFamily="34" charset="-122"/>
                </a:rPr>
                <a:t>。</a:t>
              </a:r>
              <a:endParaRPr lang="en-US" altLang="zh-CN" sz="2000" dirty="0" smtClean="0">
                <a:solidFill>
                  <a:schemeClr val="tx1">
                    <a:lumMod val="85000"/>
                    <a:lumOff val="15000"/>
                  </a:schemeClr>
                </a:solidFill>
                <a:latin typeface="Helvetica" panose="020B0604020202020204" pitchFamily="34" charset="0"/>
                <a:ea typeface="微软雅黑" panose="020B0503020204020204" pitchFamily="34" charset="-122"/>
              </a:endParaRPr>
            </a:p>
            <a:p>
              <a:pPr indent="0" algn="r">
                <a:lnSpc>
                  <a:spcPct val="150000"/>
                </a:lnSpc>
                <a:spcBef>
                  <a:spcPct val="0"/>
                </a:spcBef>
                <a:buNone/>
              </a:pPr>
              <a:r>
                <a:rPr lang="en-US" altLang="zh-CN" sz="1600" dirty="0" smtClean="0">
                  <a:solidFill>
                    <a:srgbClr val="2C2C2C"/>
                  </a:solidFill>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2016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日，习近平</a:t>
              </a:r>
              <a:r>
                <a:rPr lang="zh-CN" altLang="en-US" sz="1600" dirty="0" smtClean="0">
                  <a:solidFill>
                    <a:srgbClr val="2C2C2C"/>
                  </a:solidFill>
                  <a:latin typeface="微软雅黑" panose="020B0503020204020204" pitchFamily="34" charset="-122"/>
                  <a:ea typeface="微软雅黑" panose="020B0503020204020204" pitchFamily="34" charset="-122"/>
                </a:rPr>
                <a:t>在</a:t>
              </a:r>
              <a:r>
                <a:rPr lang="zh-CN" altLang="en-US" sz="1600" dirty="0">
                  <a:solidFill>
                    <a:srgbClr val="2C2C2C"/>
                  </a:solidFill>
                  <a:latin typeface="微软雅黑" panose="020B0503020204020204" pitchFamily="34" charset="-122"/>
                  <a:ea typeface="微软雅黑" panose="020B0503020204020204" pitchFamily="34" charset="-122"/>
                </a:rPr>
                <a:t>庆祝中国共产党成立</a:t>
              </a:r>
              <a:r>
                <a:rPr lang="en-US" altLang="zh-CN" sz="1600" dirty="0">
                  <a:solidFill>
                    <a:srgbClr val="2C2C2C"/>
                  </a:solidFill>
                  <a:latin typeface="微软雅黑" panose="020B0503020204020204" pitchFamily="34" charset="-122"/>
                  <a:ea typeface="微软雅黑" panose="020B0503020204020204" pitchFamily="34" charset="-122"/>
                </a:rPr>
                <a:t>95</a:t>
              </a:r>
              <a:r>
                <a:rPr lang="zh-CN" altLang="en-US" sz="1600" dirty="0">
                  <a:solidFill>
                    <a:srgbClr val="2C2C2C"/>
                  </a:solidFill>
                  <a:latin typeface="微软雅黑" panose="020B0503020204020204" pitchFamily="34" charset="-122"/>
                  <a:ea typeface="微软雅黑" panose="020B0503020204020204" pitchFamily="34" charset="-122"/>
                </a:rPr>
                <a:t>周年大会上的讲</a:t>
              </a:r>
              <a:r>
                <a:rPr lang="zh-CN" altLang="en-US" sz="1600" dirty="0" smtClean="0">
                  <a:solidFill>
                    <a:srgbClr val="2C2C2C"/>
                  </a:solidFill>
                  <a:latin typeface="微软雅黑" panose="020B0503020204020204" pitchFamily="34" charset="-122"/>
                  <a:ea typeface="微软雅黑" panose="020B0503020204020204" pitchFamily="34" charset="-122"/>
                </a:rPr>
                <a:t>话</a:t>
              </a:r>
              <a:endParaRPr lang="zh-CN" altLang="en-US" sz="1200" dirty="0">
                <a:solidFill>
                  <a:srgbClr val="2C2C2C"/>
                </a:solidFill>
                <a:latin typeface="微软雅黑" panose="020B0503020204020204" pitchFamily="34" charset="-122"/>
                <a:ea typeface="微软雅黑" panose="020B0503020204020204" pitchFamily="34" charset="-122"/>
              </a:endParaRPr>
            </a:p>
            <a:p>
              <a:pPr indent="0" algn="just">
                <a:lnSpc>
                  <a:spcPct val="150000"/>
                </a:lnSpc>
                <a:spcBef>
                  <a:spcPct val="0"/>
                </a:spcBef>
                <a:buNone/>
              </a:pPr>
              <a:endParaRPr lang="zh-CN" altLang="en-US" sz="2000" dirty="0">
                <a:solidFill>
                  <a:schemeClr val="tx1">
                    <a:lumMod val="85000"/>
                    <a:lumOff val="15000"/>
                  </a:schemeClr>
                </a:solidFill>
                <a:latin typeface="Helvetica" panose="020B0604020202020204" pitchFamily="34" charset="0"/>
                <a:ea typeface="微软雅黑" panose="020B0503020204020204" pitchFamily="34" charset="-122"/>
              </a:endParaRPr>
            </a:p>
          </p:txBody>
        </p:sp>
        <p:grpSp>
          <p:nvGrpSpPr>
            <p:cNvPr id="21" name="组合 20"/>
            <p:cNvGrpSpPr/>
            <p:nvPr/>
          </p:nvGrpSpPr>
          <p:grpSpPr>
            <a:xfrm>
              <a:off x="1474086" y="1050524"/>
              <a:ext cx="1038210" cy="699958"/>
              <a:chOff x="593908" y="1112794"/>
              <a:chExt cx="1038210" cy="699958"/>
            </a:xfrm>
          </p:grpSpPr>
          <p:pic>
            <p:nvPicPr>
              <p:cNvPr id="25"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908" y="1112794"/>
                <a:ext cx="704033" cy="69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3"/>
              <p:cNvSpPr txBox="1">
                <a:spLocks noChangeArrowheads="1"/>
              </p:cNvSpPr>
              <p:nvPr/>
            </p:nvSpPr>
            <p:spPr bwMode="auto">
              <a:xfrm>
                <a:off x="1246619" y="1422054"/>
                <a:ext cx="385499" cy="39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dirty="0">
                    <a:solidFill>
                      <a:srgbClr val="FF0000"/>
                    </a:solidFill>
                    <a:latin typeface="黑体" panose="02010609060101010101" charset="-122"/>
                    <a:ea typeface="黑体" panose="02010609060101010101" charset="-122"/>
                  </a:rPr>
                  <a:t>语</a:t>
                </a:r>
                <a:endParaRPr lang="zh-CN" altLang="en-US" sz="2400" dirty="0">
                  <a:solidFill>
                    <a:srgbClr val="FF0000"/>
                  </a:solidFill>
                  <a:latin typeface="黑体" panose="02010609060101010101" charset="-122"/>
                  <a:ea typeface="黑体" panose="02010609060101010101"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34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551940" y="2444115"/>
            <a:ext cx="9088120" cy="2676525"/>
          </a:xfrm>
          <a:prstGeom prst="rect">
            <a:avLst/>
          </a:prstGeom>
          <a:noFill/>
        </p:spPr>
        <p:txBody>
          <a:bodyPr wrap="square" rtlCol="0">
            <a:spAutoFit/>
          </a:bodyPr>
          <a:lstStyle/>
          <a:p>
            <a:pPr fontAlgn="auto">
              <a:lnSpc>
                <a:spcPct val="200000"/>
              </a:lnSpc>
            </a:pPr>
            <a:r>
              <a:rPr kumimoji="1" lang="zh-CN" altLang="en-US" sz="2800" b="1" kern="0" dirty="0">
                <a:solidFill>
                  <a:schemeClr val="tx1"/>
                </a:solidFill>
                <a:effectLst/>
                <a:latin typeface="黑体" panose="02010609060101010101" charset="-122"/>
                <a:ea typeface="黑体" panose="02010609060101010101" charset="-122"/>
                <a:cs typeface="黑体" panose="02010609060101010101" charset="-122"/>
                <a:sym typeface="+mn-ea"/>
              </a:rPr>
              <a:t>（一</a:t>
            </a:r>
            <a:r>
              <a:rPr kumimoji="1" lang="zh-CN" altLang="en-US" sz="2800" b="1" kern="0" dirty="0" smtClean="0">
                <a:solidFill>
                  <a:schemeClr val="tx1"/>
                </a:solidFill>
                <a:effectLst/>
                <a:latin typeface="黑体" panose="02010609060101010101" charset="-122"/>
                <a:ea typeface="黑体" panose="02010609060101010101" charset="-122"/>
                <a:cs typeface="黑体" panose="02010609060101010101" charset="-122"/>
                <a:sym typeface="+mn-ea"/>
              </a:rPr>
              <a:t>）</a:t>
            </a:r>
            <a:r>
              <a:rPr lang="zh-CN" altLang="en-US" sz="2800" b="1" dirty="0" smtClean="0">
                <a:solidFill>
                  <a:schemeClr val="tx1"/>
                </a:solidFill>
                <a:effectLst/>
                <a:latin typeface="黑体" panose="02010609060101010101" charset="-122"/>
                <a:ea typeface="黑体" panose="02010609060101010101" charset="-122"/>
                <a:cs typeface="黑体" panose="02010609060101010101" charset="-122"/>
              </a:rPr>
              <a:t>中国共产党的初心和使命</a:t>
            </a:r>
            <a:endParaRPr kumimoji="1" lang="zh-CN" altLang="en-US" sz="2800" b="1" kern="0" dirty="0">
              <a:solidFill>
                <a:schemeClr val="tx1"/>
              </a:solidFill>
              <a:effectLst/>
              <a:latin typeface="黑体" panose="02010609060101010101" charset="-122"/>
              <a:ea typeface="黑体" panose="02010609060101010101" charset="-122"/>
              <a:cs typeface="黑体" panose="02010609060101010101" charset="-122"/>
              <a:sym typeface="+mn-ea"/>
            </a:endParaRPr>
          </a:p>
          <a:p>
            <a:pPr fontAlgn="auto">
              <a:lnSpc>
                <a:spcPct val="200000"/>
              </a:lnSpc>
            </a:pPr>
            <a:r>
              <a:rPr kumimoji="1" lang="zh-CN" altLang="en-US" sz="2800" b="1" kern="0" dirty="0">
                <a:solidFill>
                  <a:schemeClr val="tx1"/>
                </a:solidFill>
                <a:effectLst/>
                <a:latin typeface="黑体" panose="02010609060101010101" charset="-122"/>
                <a:ea typeface="黑体" panose="02010609060101010101" charset="-122"/>
                <a:cs typeface="黑体" panose="02010609060101010101" charset="-122"/>
                <a:sym typeface="+mn-ea"/>
              </a:rPr>
              <a:t>（二</a:t>
            </a:r>
            <a:r>
              <a:rPr kumimoji="1" lang="zh-CN" altLang="en-US" sz="2800" b="1" kern="0" dirty="0" smtClean="0">
                <a:solidFill>
                  <a:schemeClr val="tx1"/>
                </a:solidFill>
                <a:effectLst/>
                <a:latin typeface="黑体" panose="02010609060101010101" charset="-122"/>
                <a:ea typeface="黑体" panose="02010609060101010101" charset="-122"/>
                <a:cs typeface="黑体" panose="02010609060101010101" charset="-122"/>
                <a:sym typeface="+mn-ea"/>
              </a:rPr>
              <a:t>）</a:t>
            </a:r>
            <a:r>
              <a:rPr lang="zh-CN" altLang="zh-CN" sz="2800" b="1" dirty="0" smtClean="0">
                <a:solidFill>
                  <a:schemeClr val="tx1"/>
                </a:solidFill>
                <a:effectLst/>
                <a:latin typeface="黑体" panose="02010609060101010101" charset="-122"/>
                <a:ea typeface="黑体" panose="02010609060101010101" charset="-122"/>
                <a:cs typeface="黑体" panose="02010609060101010101" charset="-122"/>
              </a:rPr>
              <a:t>实现中华民族伟大复兴的中国梦</a:t>
            </a:r>
            <a:endParaRPr lang="zh-CN" altLang="en-US" sz="1600" kern="0" dirty="0">
              <a:solidFill>
                <a:schemeClr val="tx1"/>
              </a:solidFill>
              <a:effectLst/>
              <a:latin typeface="黑体" panose="02010609060101010101" charset="-122"/>
              <a:ea typeface="黑体" panose="02010609060101010101" charset="-122"/>
              <a:cs typeface="黑体" panose="02010609060101010101" charset="-122"/>
              <a:sym typeface="+mn-ea"/>
            </a:endParaRPr>
          </a:p>
          <a:p>
            <a:pPr fontAlgn="auto">
              <a:lnSpc>
                <a:spcPct val="200000"/>
              </a:lnSpc>
            </a:pPr>
            <a:r>
              <a:rPr kumimoji="1" lang="zh-CN" altLang="en-US" sz="2800" b="1" kern="0" dirty="0">
                <a:solidFill>
                  <a:schemeClr val="tx1"/>
                </a:solidFill>
                <a:effectLst/>
                <a:latin typeface="黑体" panose="02010609060101010101" charset="-122"/>
                <a:ea typeface="黑体" panose="02010609060101010101" charset="-122"/>
                <a:cs typeface="黑体" panose="02010609060101010101" charset="-122"/>
                <a:sym typeface="+mn-ea"/>
              </a:rPr>
              <a:t>（三</a:t>
            </a:r>
            <a:r>
              <a:rPr kumimoji="1" lang="zh-CN" altLang="en-US" sz="2800" b="1" kern="0" dirty="0" smtClean="0">
                <a:solidFill>
                  <a:schemeClr val="tx1"/>
                </a:solidFill>
                <a:effectLst/>
                <a:latin typeface="黑体" panose="02010609060101010101" charset="-122"/>
                <a:ea typeface="黑体" panose="02010609060101010101" charset="-122"/>
                <a:cs typeface="黑体" panose="02010609060101010101" charset="-122"/>
                <a:sym typeface="+mn-ea"/>
              </a:rPr>
              <a:t>）</a:t>
            </a:r>
            <a:r>
              <a:rPr lang="zh-CN" altLang="en-US" sz="2800" b="1" dirty="0" smtClean="0">
                <a:solidFill>
                  <a:schemeClr val="tx1"/>
                </a:solidFill>
                <a:effectLst/>
                <a:latin typeface="黑体" panose="02010609060101010101" charset="-122"/>
                <a:ea typeface="黑体" panose="02010609060101010101" charset="-122"/>
                <a:cs typeface="黑体" panose="02010609060101010101" charset="-122"/>
              </a:rPr>
              <a:t>在推进</a:t>
            </a:r>
            <a:r>
              <a:rPr lang="zh-CN" altLang="zh-CN" sz="2800" b="1" dirty="0" smtClean="0">
                <a:solidFill>
                  <a:schemeClr val="tx1"/>
                </a:solidFill>
                <a:effectLst/>
                <a:latin typeface="黑体" panose="02010609060101010101" charset="-122"/>
                <a:ea typeface="黑体" panose="02010609060101010101" charset="-122"/>
                <a:cs typeface="黑体" panose="02010609060101010101" charset="-122"/>
              </a:rPr>
              <a:t>“四个伟大”</a:t>
            </a:r>
            <a:r>
              <a:rPr lang="zh-CN" altLang="en-US" sz="2800" b="1" dirty="0" smtClean="0">
                <a:solidFill>
                  <a:schemeClr val="tx1"/>
                </a:solidFill>
                <a:effectLst/>
                <a:latin typeface="黑体" panose="02010609060101010101" charset="-122"/>
                <a:ea typeface="黑体" panose="02010609060101010101" charset="-122"/>
                <a:cs typeface="黑体" panose="02010609060101010101" charset="-122"/>
              </a:rPr>
              <a:t>中勇担</a:t>
            </a:r>
            <a:r>
              <a:rPr lang="zh-CN" altLang="zh-CN" sz="2800" b="1" dirty="0" smtClean="0">
                <a:solidFill>
                  <a:schemeClr val="tx1"/>
                </a:solidFill>
                <a:effectLst/>
                <a:latin typeface="黑体" panose="02010609060101010101" charset="-122"/>
                <a:ea typeface="黑体" panose="02010609060101010101" charset="-122"/>
                <a:cs typeface="黑体" panose="02010609060101010101" charset="-122"/>
              </a:rPr>
              <a:t>历史使命</a:t>
            </a:r>
            <a:endParaRPr kumimoji="1" lang="zh-CN" altLang="zh-CN" sz="2800" b="1" kern="0" dirty="0" smtClean="0">
              <a:solidFill>
                <a:schemeClr val="tx1"/>
              </a:solidFill>
              <a:effectLst/>
              <a:latin typeface="黑体" panose="02010609060101010101" charset="-122"/>
              <a:ea typeface="黑体" panose="02010609060101010101" charset="-122"/>
              <a:cs typeface="黑体" panose="02010609060101010101" charset="-122"/>
              <a:sym typeface="+mn-ea"/>
            </a:endParaRPr>
          </a:p>
        </p:txBody>
      </p:sp>
      <p:grpSp>
        <p:nvGrpSpPr>
          <p:cNvPr id="2" name="组合 19"/>
          <p:cNvGrpSpPr/>
          <p:nvPr/>
        </p:nvGrpSpPr>
        <p:grpSpPr>
          <a:xfrm>
            <a:off x="3710940" y="1529715"/>
            <a:ext cx="4761865" cy="521970"/>
            <a:chOff x="4607414" y="1248728"/>
            <a:chExt cx="2977172" cy="521970"/>
          </a:xfrm>
        </p:grpSpPr>
        <p:sp>
          <p:nvSpPr>
            <p:cNvPr id="21" name="文本框 20"/>
            <p:cNvSpPr txBox="1"/>
            <p:nvPr/>
          </p:nvSpPr>
          <p:spPr>
            <a:xfrm>
              <a:off x="5634896" y="1248728"/>
              <a:ext cx="1022761" cy="521970"/>
            </a:xfrm>
            <a:prstGeom prst="rect">
              <a:avLst/>
            </a:prstGeom>
            <a:noFill/>
          </p:spPr>
          <p:txBody>
            <a:bodyPr wrap="square" rtlCol="0">
              <a:spAutoFit/>
              <a:scene3d>
                <a:camera prst="orthographicFront"/>
                <a:lightRig rig="threePt" dir="t">
                  <a:rot lat="0" lon="0" rev="0"/>
                </a:lightRig>
              </a:scene3d>
              <a:sp3d contourW="12700"/>
            </a:bodyPr>
            <a:lstStyle/>
            <a:p>
              <a:pPr eaLnBrk="1" hangingPunct="1"/>
              <a:r>
                <a:rPr lang="zh-CN" altLang="en-US" sz="2800" dirty="0">
                  <a:solidFill>
                    <a:srgbClr val="C00000"/>
                  </a:solidFill>
                  <a:latin typeface="黑体" panose="02010609060101010101" charset="-122"/>
                  <a:ea typeface="黑体" panose="02010609060101010101" charset="-122"/>
                  <a:sym typeface="+mn-ea"/>
                </a:rPr>
                <a:t>主要内容</a:t>
              </a:r>
              <a:endParaRPr kumimoji="0" lang="zh-CN" altLang="en-US" sz="2800" b="1"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sym typeface="+mn-ea"/>
              </a:endParaRPr>
            </a:p>
          </p:txBody>
        </p:sp>
        <p:grpSp>
          <p:nvGrpSpPr>
            <p:cNvPr id="3" name="组合 22"/>
            <p:cNvGrpSpPr/>
            <p:nvPr/>
          </p:nvGrpSpPr>
          <p:grpSpPr>
            <a:xfrm>
              <a:off x="4607414" y="1541036"/>
              <a:ext cx="2977172" cy="0"/>
              <a:chOff x="4647925" y="1030147"/>
              <a:chExt cx="2977172" cy="0"/>
            </a:xfrm>
          </p:grpSpPr>
          <p:cxnSp>
            <p:nvCxnSpPr>
              <p:cNvPr id="24" name="直接连接符 23"/>
              <p:cNvCxnSpPr/>
              <p:nvPr/>
            </p:nvCxnSpPr>
            <p:spPr>
              <a:xfrm>
                <a:off x="4647925"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52"/>
              <p:cNvCxnSpPr/>
              <p:nvPr/>
            </p:nvCxnSpPr>
            <p:spPr>
              <a:xfrm>
                <a:off x="6870264"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1494154" y="457200"/>
            <a:ext cx="9489531" cy="565150"/>
          </a:xfrm>
          <a:prstGeom prst="rect">
            <a:avLst/>
          </a:prstGeom>
          <a:noFill/>
        </p:spPr>
        <p:txBody>
          <a:bodyPr wrap="square" rtlCol="0">
            <a:spAutoFit/>
          </a:bodyPr>
          <a:lstStyle/>
          <a:p>
            <a:pPr>
              <a:lnSpc>
                <a:spcPct val="88000"/>
              </a:lnSpc>
            </a:pPr>
            <a:r>
              <a:rPr lang="zh-CN" altLang="en-US" sz="3500" b="1" dirty="0" smtClean="0">
                <a:solidFill>
                  <a:srgbClr val="C00000"/>
                </a:solidFill>
                <a:latin typeface="黑体" panose="02010609060101010101" charset="-122"/>
                <a:ea typeface="黑体" panose="02010609060101010101" charset="-122"/>
                <a:sym typeface="微软雅黑" panose="020B0503020204020204" pitchFamily="34" charset="-122"/>
              </a:rPr>
              <a:t>二</a:t>
            </a:r>
            <a:r>
              <a:rPr lang="zh-CN" altLang="en-US" sz="3500" b="1" dirty="0" smtClean="0">
                <a:solidFill>
                  <a:srgbClr val="C00000"/>
                </a:solidFill>
                <a:uFillTx/>
                <a:latin typeface="黑体" panose="02010609060101010101" charset="-122"/>
                <a:ea typeface="黑体" panose="02010609060101010101" charset="-122"/>
                <a:sym typeface="微软雅黑" panose="020B0503020204020204" pitchFamily="34" charset="-122"/>
              </a:rPr>
              <a:t>、</a:t>
            </a:r>
            <a:r>
              <a:rPr lang="zh-CN" altLang="en-US" sz="3500" b="1" kern="0" spc="-400" dirty="0" smtClean="0">
                <a:solidFill>
                  <a:srgbClr val="C00000"/>
                </a:solidFill>
                <a:latin typeface="黑体" panose="02010609060101010101" charset="-122"/>
                <a:ea typeface="黑体" panose="02010609060101010101" charset="-122"/>
              </a:rPr>
              <a:t>新时代坚持和发展中国特色社会主义的奋斗目标</a:t>
            </a:r>
            <a:endParaRPr lang="en-US" altLang="zh-CN" sz="3500" b="1" kern="0" spc="-400" dirty="0">
              <a:solidFill>
                <a:srgbClr val="C00000"/>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4" presetClass="entr" presetSubtype="0" accel="100000" fill="hold"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 calcmode="lin" valueType="num">
                                      <p:cBhvr>
                                        <p:cTn id="13" dur="500" fill="hold"/>
                                        <p:tgtEl>
                                          <p:spTgt spid="22">
                                            <p:txEl>
                                              <p:pRg st="0" end="0"/>
                                            </p:txEl>
                                          </p:spTgt>
                                        </p:tgtEl>
                                        <p:attrNameLst>
                                          <p:attrName>ppt_w</p:attrName>
                                        </p:attrNameLst>
                                      </p:cBhvr>
                                      <p:tavLst>
                                        <p:tav tm="0">
                                          <p:val>
                                            <p:strVal val="#ppt_w*0.05"/>
                                          </p:val>
                                        </p:tav>
                                        <p:tav tm="100000">
                                          <p:val>
                                            <p:strVal val="#ppt_w"/>
                                          </p:val>
                                        </p:tav>
                                      </p:tavLst>
                                    </p:anim>
                                    <p:anim calcmode="lin" valueType="num">
                                      <p:cBhvr>
                                        <p:cTn id="14" dur="500" fill="hold"/>
                                        <p:tgtEl>
                                          <p:spTgt spid="22">
                                            <p:txEl>
                                              <p:pRg st="0" end="0"/>
                                            </p:txEl>
                                          </p:spTgt>
                                        </p:tgtEl>
                                        <p:attrNameLst>
                                          <p:attrName>ppt_h</p:attrName>
                                        </p:attrNameLst>
                                      </p:cBhvr>
                                      <p:tavLst>
                                        <p:tav tm="0">
                                          <p:val>
                                            <p:strVal val="#ppt_h"/>
                                          </p:val>
                                        </p:tav>
                                        <p:tav tm="100000">
                                          <p:val>
                                            <p:strVal val="#ppt_h"/>
                                          </p:val>
                                        </p:tav>
                                      </p:tavLst>
                                    </p:anim>
                                    <p:anim calcmode="lin" valueType="num">
                                      <p:cBhvr>
                                        <p:cTn id="15" dur="5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16" dur="500" fill="hold"/>
                                        <p:tgtEl>
                                          <p:spTgt spid="22">
                                            <p:txEl>
                                              <p:pRg st="0" end="0"/>
                                            </p:txEl>
                                          </p:spTgt>
                                        </p:tgtEl>
                                        <p:attrNameLst>
                                          <p:attrName>ppt_y</p:attrName>
                                        </p:attrNameLst>
                                      </p:cBhvr>
                                      <p:tavLst>
                                        <p:tav tm="0">
                                          <p:val>
                                            <p:strVal val="#ppt_y"/>
                                          </p:val>
                                        </p:tav>
                                        <p:tav tm="100000">
                                          <p:val>
                                            <p:strVal val="#ppt_y"/>
                                          </p:val>
                                        </p:tav>
                                      </p:tavLst>
                                    </p:anim>
                                    <p:animEffect transition="in" filter="fade">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4" presetClass="entr" presetSubtype="0" accel="100000" fill="hold" nodeType="clickEffect">
                                  <p:stCondLst>
                                    <p:cond delay="0"/>
                                  </p:stCondLst>
                                  <p:childTnLst>
                                    <p:set>
                                      <p:cBhvr>
                                        <p:cTn id="21" dur="1" fill="hold">
                                          <p:stCondLst>
                                            <p:cond delay="0"/>
                                          </p:stCondLst>
                                        </p:cTn>
                                        <p:tgtEl>
                                          <p:spTgt spid="22">
                                            <p:txEl>
                                              <p:pRg st="1" end="1"/>
                                            </p:txEl>
                                          </p:spTgt>
                                        </p:tgtEl>
                                        <p:attrNameLst>
                                          <p:attrName>style.visibility</p:attrName>
                                        </p:attrNameLst>
                                      </p:cBhvr>
                                      <p:to>
                                        <p:strVal val="visible"/>
                                      </p:to>
                                    </p:set>
                                    <p:anim calcmode="lin" valueType="num">
                                      <p:cBhvr>
                                        <p:cTn id="22" dur="500" fill="hold"/>
                                        <p:tgtEl>
                                          <p:spTgt spid="22">
                                            <p:txEl>
                                              <p:pRg st="1" end="1"/>
                                            </p:txEl>
                                          </p:spTgt>
                                        </p:tgtEl>
                                        <p:attrNameLst>
                                          <p:attrName>ppt_w</p:attrName>
                                        </p:attrNameLst>
                                      </p:cBhvr>
                                      <p:tavLst>
                                        <p:tav tm="0">
                                          <p:val>
                                            <p:strVal val="#ppt_w*0.05"/>
                                          </p:val>
                                        </p:tav>
                                        <p:tav tm="100000">
                                          <p:val>
                                            <p:strVal val="#ppt_w"/>
                                          </p:val>
                                        </p:tav>
                                      </p:tavLst>
                                    </p:anim>
                                    <p:anim calcmode="lin" valueType="num">
                                      <p:cBhvr>
                                        <p:cTn id="23" dur="500" fill="hold"/>
                                        <p:tgtEl>
                                          <p:spTgt spid="22">
                                            <p:txEl>
                                              <p:pRg st="1" end="1"/>
                                            </p:txEl>
                                          </p:spTgt>
                                        </p:tgtEl>
                                        <p:attrNameLst>
                                          <p:attrName>ppt_h</p:attrName>
                                        </p:attrNameLst>
                                      </p:cBhvr>
                                      <p:tavLst>
                                        <p:tav tm="0">
                                          <p:val>
                                            <p:strVal val="#ppt_h"/>
                                          </p:val>
                                        </p:tav>
                                        <p:tav tm="100000">
                                          <p:val>
                                            <p:strVal val="#ppt_h"/>
                                          </p:val>
                                        </p:tav>
                                      </p:tavLst>
                                    </p:anim>
                                    <p:anim calcmode="lin" valueType="num">
                                      <p:cBhvr>
                                        <p:cTn id="24" dur="500" fill="hold"/>
                                        <p:tgtEl>
                                          <p:spTgt spid="22">
                                            <p:txEl>
                                              <p:pRg st="1" end="1"/>
                                            </p:txEl>
                                          </p:spTgt>
                                        </p:tgtEl>
                                        <p:attrNameLst>
                                          <p:attrName>ppt_x</p:attrName>
                                        </p:attrNameLst>
                                      </p:cBhvr>
                                      <p:tavLst>
                                        <p:tav tm="0">
                                          <p:val>
                                            <p:strVal val="#ppt_x-.2"/>
                                          </p:val>
                                        </p:tav>
                                        <p:tav tm="100000">
                                          <p:val>
                                            <p:strVal val="#ppt_x"/>
                                          </p:val>
                                        </p:tav>
                                      </p:tavLst>
                                    </p:anim>
                                    <p:anim calcmode="lin" valueType="num">
                                      <p:cBhvr>
                                        <p:cTn id="25" dur="500" fill="hold"/>
                                        <p:tgtEl>
                                          <p:spTgt spid="22">
                                            <p:txEl>
                                              <p:pRg st="1" end="1"/>
                                            </p:txEl>
                                          </p:spTgt>
                                        </p:tgtEl>
                                        <p:attrNameLst>
                                          <p:attrName>ppt_y</p:attrName>
                                        </p:attrNameLst>
                                      </p:cBhvr>
                                      <p:tavLst>
                                        <p:tav tm="0">
                                          <p:val>
                                            <p:strVal val="#ppt_y"/>
                                          </p:val>
                                        </p:tav>
                                        <p:tav tm="100000">
                                          <p:val>
                                            <p:strVal val="#ppt_y"/>
                                          </p:val>
                                        </p:tav>
                                      </p:tavLst>
                                    </p:anim>
                                    <p:animEffect transition="in" filter="fade">
                                      <p:cBhvr>
                                        <p:cTn id="26" dur="500"/>
                                        <p:tgtEl>
                                          <p:spTgt spid="2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4" presetClass="entr" presetSubtype="0" accel="100000" fill="hold" nodeType="click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anim calcmode="lin" valueType="num">
                                      <p:cBhvr>
                                        <p:cTn id="31" dur="500" fill="hold"/>
                                        <p:tgtEl>
                                          <p:spTgt spid="22">
                                            <p:txEl>
                                              <p:pRg st="2" end="2"/>
                                            </p:txEl>
                                          </p:spTgt>
                                        </p:tgtEl>
                                        <p:attrNameLst>
                                          <p:attrName>ppt_w</p:attrName>
                                        </p:attrNameLst>
                                      </p:cBhvr>
                                      <p:tavLst>
                                        <p:tav tm="0">
                                          <p:val>
                                            <p:strVal val="#ppt_w*0.05"/>
                                          </p:val>
                                        </p:tav>
                                        <p:tav tm="100000">
                                          <p:val>
                                            <p:strVal val="#ppt_w"/>
                                          </p:val>
                                        </p:tav>
                                      </p:tavLst>
                                    </p:anim>
                                    <p:anim calcmode="lin" valueType="num">
                                      <p:cBhvr>
                                        <p:cTn id="32" dur="500" fill="hold"/>
                                        <p:tgtEl>
                                          <p:spTgt spid="22">
                                            <p:txEl>
                                              <p:pRg st="2" end="2"/>
                                            </p:txEl>
                                          </p:spTgt>
                                        </p:tgtEl>
                                        <p:attrNameLst>
                                          <p:attrName>ppt_h</p:attrName>
                                        </p:attrNameLst>
                                      </p:cBhvr>
                                      <p:tavLst>
                                        <p:tav tm="0">
                                          <p:val>
                                            <p:strVal val="#ppt_h"/>
                                          </p:val>
                                        </p:tav>
                                        <p:tav tm="100000">
                                          <p:val>
                                            <p:strVal val="#ppt_h"/>
                                          </p:val>
                                        </p:tav>
                                      </p:tavLst>
                                    </p:anim>
                                    <p:anim calcmode="lin" valueType="num">
                                      <p:cBhvr>
                                        <p:cTn id="33" dur="500" fill="hold"/>
                                        <p:tgtEl>
                                          <p:spTgt spid="22">
                                            <p:txEl>
                                              <p:pRg st="2" end="2"/>
                                            </p:txEl>
                                          </p:spTgt>
                                        </p:tgtEl>
                                        <p:attrNameLst>
                                          <p:attrName>ppt_x</p:attrName>
                                        </p:attrNameLst>
                                      </p:cBhvr>
                                      <p:tavLst>
                                        <p:tav tm="0">
                                          <p:val>
                                            <p:strVal val="#ppt_x-.2"/>
                                          </p:val>
                                        </p:tav>
                                        <p:tav tm="100000">
                                          <p:val>
                                            <p:strVal val="#ppt_x"/>
                                          </p:val>
                                        </p:tav>
                                      </p:tavLst>
                                    </p:anim>
                                    <p:anim calcmode="lin" valueType="num">
                                      <p:cBhvr>
                                        <p:cTn id="34" dur="500" fill="hold"/>
                                        <p:tgtEl>
                                          <p:spTgt spid="22">
                                            <p:txEl>
                                              <p:pRg st="2" end="2"/>
                                            </p:txEl>
                                          </p:spTgt>
                                        </p:tgtEl>
                                        <p:attrNameLst>
                                          <p:attrName>ppt_y</p:attrName>
                                        </p:attrNameLst>
                                      </p:cBhvr>
                                      <p:tavLst>
                                        <p:tav tm="0">
                                          <p:val>
                                            <p:strVal val="#ppt_y"/>
                                          </p:val>
                                        </p:tav>
                                        <p:tav tm="100000">
                                          <p:val>
                                            <p:strVal val="#ppt_y"/>
                                          </p:val>
                                        </p:tav>
                                      </p:tavLst>
                                    </p:anim>
                                    <p:animEffect transition="in" filter="fade">
                                      <p:cBhvr>
                                        <p:cTn id="35"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38805" y="258527"/>
            <a:ext cx="10753195" cy="1006475"/>
          </a:xfrm>
          <a:prstGeom prst="rect">
            <a:avLst/>
          </a:prstGeom>
          <a:effectLst/>
        </p:spPr>
        <p:txBody>
          <a:bodyPr wrap="square" lIns="121917" tIns="60958" rIns="121917" bIns="60958">
            <a:spAutoFit/>
          </a:bodyPr>
          <a:lstStyle/>
          <a:p>
            <a:pPr>
              <a:lnSpc>
                <a:spcPct val="88000"/>
              </a:lnSpc>
            </a:pPr>
            <a:endParaRPr lang="en-US" altLang="zh-CN" sz="3550" b="1" dirty="0" smtClean="0">
              <a:solidFill>
                <a:srgbClr val="C00000"/>
              </a:solidFill>
              <a:latin typeface="黑体" panose="02010609060101010101" charset="-122"/>
              <a:ea typeface="黑体" panose="02010609060101010101" charset="-122"/>
            </a:endParaRPr>
          </a:p>
          <a:p>
            <a:pPr>
              <a:lnSpc>
                <a:spcPct val="88000"/>
              </a:lnSpc>
            </a:pPr>
            <a:r>
              <a:rPr lang="zh-CN" altLang="en-US" sz="3000" b="1" kern="0" spc="-400" dirty="0" smtClean="0">
                <a:solidFill>
                  <a:srgbClr val="C00000"/>
                </a:solidFill>
                <a:latin typeface="黑体" panose="02010609060101010101" charset="-122"/>
                <a:ea typeface="黑体" panose="02010609060101010101" charset="-122"/>
              </a:rPr>
              <a:t>二、新时代坚持和发展中国特色社会主义的奋斗目标</a:t>
            </a:r>
            <a:endParaRPr lang="en-US" altLang="zh-CN" sz="3000" b="1" kern="0" spc="-400" dirty="0">
              <a:solidFill>
                <a:srgbClr val="C00000"/>
              </a:solidFill>
              <a:latin typeface="黑体" panose="02010609060101010101" charset="-122"/>
              <a:ea typeface="黑体" panose="02010609060101010101" charset="-122"/>
            </a:endParaRPr>
          </a:p>
        </p:txBody>
      </p:sp>
      <p:sp>
        <p:nvSpPr>
          <p:cNvPr id="10" name="矩形 9"/>
          <p:cNvSpPr/>
          <p:nvPr/>
        </p:nvSpPr>
        <p:spPr>
          <a:xfrm>
            <a:off x="1438910" y="1660525"/>
            <a:ext cx="9573895" cy="3752215"/>
          </a:xfrm>
          <a:prstGeom prst="rect">
            <a:avLst/>
          </a:prstGeom>
        </p:spPr>
        <p:txBody>
          <a:bodyPr wrap="square" lIns="121917" tIns="60958" rIns="121917" bIns="60958">
            <a:spAutoFit/>
          </a:bodyPr>
          <a:lstStyle/>
          <a:p>
            <a:r>
              <a:rPr lang="zh-CN" altLang="en-US" sz="30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（一）中国共产党的初心和使命</a:t>
            </a:r>
            <a:endParaRPr lang="en-US" altLang="zh-CN" sz="30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endParaRPr>
          </a:p>
          <a:p>
            <a:r>
              <a:rPr lang="en-US" altLang="zh-CN" sz="3000" b="1" dirty="0" smtClean="0">
                <a:solidFill>
                  <a:srgbClr val="FF0000"/>
                </a:solidFill>
                <a:latin typeface="黑体" panose="02010609060101010101" charset="-122"/>
                <a:ea typeface="黑体" panose="02010609060101010101" charset="-122"/>
                <a:cs typeface="黑体" panose="02010609060101010101" charset="-122"/>
              </a:rPr>
              <a:t>    </a:t>
            </a:r>
            <a:r>
              <a:rPr lang="en-US" altLang="zh-CN" sz="3000" b="1" dirty="0" smtClean="0">
                <a:solidFill>
                  <a:srgbClr val="C00000"/>
                </a:solidFill>
                <a:latin typeface="黑体" panose="02010609060101010101" charset="-122"/>
                <a:ea typeface="黑体" panose="02010609060101010101" charset="-122"/>
                <a:cs typeface="黑体" panose="02010609060101010101" charset="-122"/>
              </a:rPr>
              <a:t> </a:t>
            </a:r>
            <a:endParaRPr lang="en-US" altLang="zh-CN" sz="3000" b="1" dirty="0" smtClean="0">
              <a:solidFill>
                <a:srgbClr val="C00000"/>
              </a:solidFill>
              <a:latin typeface="黑体" panose="02010609060101010101" charset="-122"/>
              <a:ea typeface="黑体" panose="02010609060101010101" charset="-122"/>
              <a:cs typeface="黑体" panose="02010609060101010101" charset="-122"/>
            </a:endParaRPr>
          </a:p>
          <a:p>
            <a:r>
              <a:rPr lang="zh-CN" altLang="zh-CN" sz="2800" b="1" dirty="0" smtClean="0">
                <a:solidFill>
                  <a:srgbClr val="C00000"/>
                </a:solidFill>
                <a:latin typeface="黑体" panose="02010609060101010101" charset="-122"/>
                <a:ea typeface="黑体" panose="02010609060101010101" charset="-122"/>
                <a:cs typeface="黑体" panose="02010609060101010101" charset="-122"/>
              </a:rPr>
              <a:t>为</a:t>
            </a:r>
            <a:r>
              <a:rPr lang="zh-CN" altLang="zh-CN" sz="2800" b="1" dirty="0">
                <a:solidFill>
                  <a:srgbClr val="C00000"/>
                </a:solidFill>
                <a:latin typeface="黑体" panose="02010609060101010101" charset="-122"/>
                <a:ea typeface="黑体" panose="02010609060101010101" charset="-122"/>
                <a:cs typeface="黑体" panose="02010609060101010101" charset="-122"/>
              </a:rPr>
              <a:t>中国人民谋</a:t>
            </a:r>
            <a:r>
              <a:rPr lang="zh-CN" altLang="zh-CN" sz="2800" b="1" dirty="0" smtClean="0">
                <a:solidFill>
                  <a:srgbClr val="C00000"/>
                </a:solidFill>
                <a:latin typeface="黑体" panose="02010609060101010101" charset="-122"/>
                <a:ea typeface="黑体" panose="02010609060101010101" charset="-122"/>
                <a:cs typeface="黑体" panose="02010609060101010101" charset="-122"/>
              </a:rPr>
              <a:t>幸福</a:t>
            </a:r>
            <a:r>
              <a:rPr lang="en-US" altLang="zh-CN" sz="2800" b="1" dirty="0" smtClean="0">
                <a:solidFill>
                  <a:srgbClr val="C00000"/>
                </a:solidFill>
                <a:latin typeface="黑体" panose="02010609060101010101" charset="-122"/>
                <a:ea typeface="黑体" panose="02010609060101010101" charset="-122"/>
                <a:cs typeface="黑体" panose="02010609060101010101" charset="-122"/>
              </a:rPr>
              <a:t> · </a:t>
            </a:r>
            <a:r>
              <a:rPr lang="zh-CN" altLang="zh-CN" sz="2800" b="1" dirty="0" smtClean="0">
                <a:solidFill>
                  <a:srgbClr val="C00000"/>
                </a:solidFill>
                <a:latin typeface="黑体" panose="02010609060101010101" charset="-122"/>
                <a:ea typeface="黑体" panose="02010609060101010101" charset="-122"/>
                <a:cs typeface="黑体" panose="02010609060101010101" charset="-122"/>
              </a:rPr>
              <a:t>为</a:t>
            </a:r>
            <a:r>
              <a:rPr lang="zh-CN" altLang="zh-CN" sz="2800" b="1" dirty="0">
                <a:solidFill>
                  <a:srgbClr val="C00000"/>
                </a:solidFill>
                <a:latin typeface="黑体" panose="02010609060101010101" charset="-122"/>
                <a:ea typeface="黑体" panose="02010609060101010101" charset="-122"/>
                <a:cs typeface="黑体" panose="02010609060101010101" charset="-122"/>
              </a:rPr>
              <a:t>中华民族谋</a:t>
            </a:r>
            <a:r>
              <a:rPr lang="zh-CN" altLang="zh-CN" sz="2800" b="1" dirty="0" smtClean="0">
                <a:solidFill>
                  <a:srgbClr val="C00000"/>
                </a:solidFill>
                <a:latin typeface="黑体" panose="02010609060101010101" charset="-122"/>
                <a:ea typeface="黑体" panose="02010609060101010101" charset="-122"/>
                <a:cs typeface="黑体" panose="02010609060101010101" charset="-122"/>
              </a:rPr>
              <a:t>复兴</a:t>
            </a:r>
            <a:endParaRPr lang="en-US" altLang="zh-CN" sz="2800" b="1" dirty="0" smtClean="0">
              <a:solidFill>
                <a:srgbClr val="C00000"/>
              </a:solidFill>
              <a:latin typeface="黑体" panose="02010609060101010101" charset="-122"/>
              <a:ea typeface="黑体" panose="02010609060101010101" charset="-122"/>
              <a:cs typeface="黑体" panose="02010609060101010101" charset="-122"/>
            </a:endParaRPr>
          </a:p>
          <a:p>
            <a:endParaRPr lang="en-US" altLang="zh-CN" sz="32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endParaRPr>
          </a:p>
          <a:p>
            <a:r>
              <a:rPr lang="zh-CN" altLang="en-US" sz="28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激励一代又一代中国共产党人前赴后继、英勇奋斗</a:t>
            </a:r>
            <a:endParaRPr lang="en-US" altLang="zh-CN" sz="28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endParaRPr>
          </a:p>
          <a:p>
            <a:endParaRPr lang="en-US" altLang="zh-CN" sz="32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endParaRPr>
          </a:p>
          <a:p>
            <a:r>
              <a:rPr lang="zh-CN" altLang="en-US" sz="2800" b="1" dirty="0" smtClean="0">
                <a:latin typeface="黑体" panose="02010609060101010101" charset="-122"/>
                <a:ea typeface="黑体" panose="02010609060101010101" charset="-122"/>
                <a:cs typeface="黑体" panose="02010609060101010101" charset="-122"/>
              </a:rPr>
              <a:t>为什么说只有</a:t>
            </a:r>
            <a:r>
              <a:rPr lang="zh-CN" altLang="en-US" sz="2800" b="1" dirty="0" smtClean="0">
                <a:solidFill>
                  <a:srgbClr val="C00000"/>
                </a:solidFill>
                <a:latin typeface="黑体" panose="02010609060101010101" charset="-122"/>
                <a:ea typeface="黑体" panose="02010609060101010101" charset="-122"/>
                <a:cs typeface="黑体" panose="02010609060101010101" charset="-122"/>
              </a:rPr>
              <a:t>中国共产党</a:t>
            </a:r>
            <a:r>
              <a:rPr lang="zh-CN" altLang="en-US" sz="2800" b="1" dirty="0" smtClean="0">
                <a:latin typeface="黑体" panose="02010609060101010101" charset="-122"/>
                <a:ea typeface="黑体" panose="02010609060101010101" charset="-122"/>
                <a:cs typeface="黑体" panose="02010609060101010101" charset="-122"/>
              </a:rPr>
              <a:t>才能肩负起实现中华民族伟大复兴的历史使命？</a:t>
            </a:r>
            <a:endParaRPr lang="zh-CN" altLang="en-US" sz="2800" b="1" dirty="0" smtClean="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 calcmode="lin" valueType="num">
                                      <p:cBhvr additive="base">
                                        <p:cTn id="13"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0">
                                            <p:txEl>
                                              <p:pRg st="0" end="0"/>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p:tgtEl>
                                          <p:spTgt spid="10">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 calcmode="lin" valueType="num">
                                      <p:cBhvr additive="base">
                                        <p:cTn id="23" dur="500"/>
                                        <p:tgtEl>
                                          <p:spTgt spid="10">
                                            <p:txEl>
                                              <p:pRg st="4" end="4"/>
                                            </p:txEl>
                                          </p:spTgt>
                                        </p:tgtEl>
                                        <p:attrNameLst>
                                          <p:attrName>ppt_y</p:attrName>
                                        </p:attrNameLst>
                                      </p:cBhvr>
                                      <p:tavLst>
                                        <p:tav tm="0">
                                          <p:val>
                                            <p:strVal val="#ppt_y+#ppt_h*1.125000"/>
                                          </p:val>
                                        </p:tav>
                                        <p:tav tm="100000">
                                          <p:val>
                                            <p:strVal val="#ppt_y"/>
                                          </p:val>
                                        </p:tav>
                                      </p:tavLst>
                                    </p:anim>
                                    <p:animEffect transition="in" filter="wipe(up)">
                                      <p:cBhvr>
                                        <p:cTn id="24" dur="500"/>
                                        <p:tgtEl>
                                          <p:spTgt spid="10">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anim calcmode="lin" valueType="num">
                                      <p:cBhvr additive="base">
                                        <p:cTn id="29" dur="500"/>
                                        <p:tgtEl>
                                          <p:spTgt spid="10">
                                            <p:txEl>
                                              <p:pRg st="6" end="6"/>
                                            </p:txEl>
                                          </p:spTgt>
                                        </p:tgtEl>
                                        <p:attrNameLst>
                                          <p:attrName>ppt_y</p:attrName>
                                        </p:attrNameLst>
                                      </p:cBhvr>
                                      <p:tavLst>
                                        <p:tav tm="0">
                                          <p:val>
                                            <p:strVal val="#ppt_y+#ppt_h*1.125000"/>
                                          </p:val>
                                        </p:tav>
                                        <p:tav tm="100000">
                                          <p:val>
                                            <p:strVal val="#ppt_y"/>
                                          </p:val>
                                        </p:tav>
                                      </p:tavLst>
                                    </p:anim>
                                    <p:animEffect transition="in" filter="wipe(up)">
                                      <p:cBhvr>
                                        <p:cTn id="30"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SubTitle_1"/>
          <p:cNvSpPr/>
          <p:nvPr>
            <p:custDataLst>
              <p:tags r:id="rId1"/>
            </p:custDataLst>
          </p:nvPr>
        </p:nvSpPr>
        <p:spPr>
          <a:xfrm>
            <a:off x="3058795" y="2412365"/>
            <a:ext cx="7531735" cy="723900"/>
          </a:xfrm>
          <a:custGeom>
            <a:avLst/>
            <a:gdLst>
              <a:gd name="connsiteX0" fmla="*/ 0 w 2286028"/>
              <a:gd name="connsiteY0" fmla="*/ 0 h 449944"/>
              <a:gd name="connsiteX1" fmla="*/ 2061028 w 2286028"/>
              <a:gd name="connsiteY1" fmla="*/ 0 h 449944"/>
              <a:gd name="connsiteX2" fmla="*/ 2286028 w 2286028"/>
              <a:gd name="connsiteY2" fmla="*/ 224972 h 449944"/>
              <a:gd name="connsiteX3" fmla="*/ 2061028 w 2286028"/>
              <a:gd name="connsiteY3" fmla="*/ 449944 h 449944"/>
              <a:gd name="connsiteX4" fmla="*/ 2061018 w 2286028"/>
              <a:gd name="connsiteY4" fmla="*/ 449943 h 449944"/>
              <a:gd name="connsiteX5" fmla="*/ 0 w 2286028"/>
              <a:gd name="connsiteY5" fmla="*/ 449943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28" h="449944">
                <a:moveTo>
                  <a:pt x="0" y="0"/>
                </a:moveTo>
                <a:lnTo>
                  <a:pt x="2061028" y="0"/>
                </a:lnTo>
                <a:cubicBezTo>
                  <a:pt x="2185292" y="0"/>
                  <a:pt x="2286028" y="100723"/>
                  <a:pt x="2286028" y="224972"/>
                </a:cubicBezTo>
                <a:cubicBezTo>
                  <a:pt x="2286028" y="349221"/>
                  <a:pt x="2185292" y="449944"/>
                  <a:pt x="2061028" y="449944"/>
                </a:cubicBezTo>
                <a:lnTo>
                  <a:pt x="2061018" y="449943"/>
                </a:lnTo>
                <a:lnTo>
                  <a:pt x="0" y="449943"/>
                </a:lnTo>
                <a:close/>
              </a:path>
            </a:pathLst>
          </a:custGeom>
        </p:spPr>
        <p:style>
          <a:lnRef idx="1">
            <a:schemeClr val="accent4"/>
          </a:lnRef>
          <a:fillRef idx="3">
            <a:schemeClr val="accent4"/>
          </a:fillRef>
          <a:effectRef idx="2">
            <a:schemeClr val="accent4"/>
          </a:effectRef>
          <a:fontRef idx="minor">
            <a:schemeClr val="lt1"/>
          </a:fontRef>
        </p:style>
        <p:txBody>
          <a:bodyPr lIns="0" tIns="0" rIns="0" bIns="0" anchor="ctr">
            <a:normAutofit/>
          </a:bodyPr>
          <a:lstStyle/>
          <a:p>
            <a:pPr algn="ctr">
              <a:defRPr/>
            </a:pPr>
            <a:r>
              <a:rPr lang="zh-CN" altLang="en-US" sz="2800" b="1" dirty="0" smtClean="0">
                <a:solidFill>
                  <a:schemeClr val="bg1"/>
                </a:solidFill>
                <a:latin typeface="黑体" panose="02010609060101010101" charset="-122"/>
                <a:ea typeface="黑体" panose="02010609060101010101" charset="-122"/>
                <a:cs typeface="黑体" panose="02010609060101010101" charset="-122"/>
              </a:rPr>
              <a:t>初心回答：“我是谁”、从哪里来、到哪里去</a:t>
            </a:r>
            <a:endParaRPr lang="zh-CN" altLang="en-US" sz="2800" b="1" dirty="0" smtClean="0">
              <a:solidFill>
                <a:schemeClr val="bg1"/>
              </a:solidFill>
              <a:latin typeface="黑体" panose="02010609060101010101" charset="-122"/>
              <a:ea typeface="黑体" panose="02010609060101010101" charset="-122"/>
              <a:cs typeface="黑体" panose="02010609060101010101" charset="-122"/>
            </a:endParaRPr>
          </a:p>
        </p:txBody>
      </p:sp>
      <p:sp>
        <p:nvSpPr>
          <p:cNvPr id="27" name="MH_SubTitle_2"/>
          <p:cNvSpPr/>
          <p:nvPr>
            <p:custDataLst>
              <p:tags r:id="rId2"/>
            </p:custDataLst>
          </p:nvPr>
        </p:nvSpPr>
        <p:spPr>
          <a:xfrm>
            <a:off x="3072765" y="4194175"/>
            <a:ext cx="7517765" cy="819785"/>
          </a:xfrm>
          <a:custGeom>
            <a:avLst/>
            <a:gdLst>
              <a:gd name="connsiteX0" fmla="*/ 0 w 2286028"/>
              <a:gd name="connsiteY0" fmla="*/ 0 h 449944"/>
              <a:gd name="connsiteX1" fmla="*/ 2061028 w 2286028"/>
              <a:gd name="connsiteY1" fmla="*/ 0 h 449944"/>
              <a:gd name="connsiteX2" fmla="*/ 2286028 w 2286028"/>
              <a:gd name="connsiteY2" fmla="*/ 224972 h 449944"/>
              <a:gd name="connsiteX3" fmla="*/ 2061028 w 2286028"/>
              <a:gd name="connsiteY3" fmla="*/ 449944 h 449944"/>
              <a:gd name="connsiteX4" fmla="*/ 2061018 w 2286028"/>
              <a:gd name="connsiteY4" fmla="*/ 449943 h 449944"/>
              <a:gd name="connsiteX5" fmla="*/ 0 w 2286028"/>
              <a:gd name="connsiteY5" fmla="*/ 449943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28" h="449944">
                <a:moveTo>
                  <a:pt x="0" y="0"/>
                </a:moveTo>
                <a:lnTo>
                  <a:pt x="2061028" y="0"/>
                </a:lnTo>
                <a:cubicBezTo>
                  <a:pt x="2185292" y="0"/>
                  <a:pt x="2286028" y="100723"/>
                  <a:pt x="2286028" y="224972"/>
                </a:cubicBezTo>
                <a:cubicBezTo>
                  <a:pt x="2286028" y="349221"/>
                  <a:pt x="2185292" y="449944"/>
                  <a:pt x="2061028" y="449944"/>
                </a:cubicBezTo>
                <a:lnTo>
                  <a:pt x="2061018" y="449943"/>
                </a:lnTo>
                <a:lnTo>
                  <a:pt x="0" y="44994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600" b="1" dirty="0" smtClean="0">
                <a:solidFill>
                  <a:schemeClr val="bg1"/>
                </a:solidFill>
                <a:latin typeface="黑体" panose="02010609060101010101" charset="-122"/>
                <a:ea typeface="黑体" panose="02010609060101010101" charset="-122"/>
                <a:cs typeface="黑体" panose="02010609060101010101" charset="-122"/>
              </a:rPr>
              <a:t>使命回答：“为了谁”、我要干什么、应该干什么</a:t>
            </a:r>
            <a:endParaRPr lang="zh-CN" altLang="en-US" sz="2600" b="1"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2" name="组合 1"/>
          <p:cNvGrpSpPr/>
          <p:nvPr/>
        </p:nvGrpSpPr>
        <p:grpSpPr>
          <a:xfrm>
            <a:off x="2054965" y="1600829"/>
            <a:ext cx="986807" cy="4333973"/>
            <a:chOff x="2641601" y="1111251"/>
            <a:chExt cx="1150938" cy="5673725"/>
          </a:xfrm>
          <a:solidFill>
            <a:schemeClr val="accent5">
              <a:lumMod val="20000"/>
              <a:lumOff val="80000"/>
            </a:schemeClr>
          </a:solidFill>
        </p:grpSpPr>
        <p:pic>
          <p:nvPicPr>
            <p:cNvPr id="33" name="MH_Other_5"/>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t="20860" r="87917" b="19460"/>
            <a:stretch>
              <a:fillRect/>
            </a:stretch>
          </p:blipFill>
          <p:spPr bwMode="auto">
            <a:xfrm>
              <a:off x="2641601" y="1111251"/>
              <a:ext cx="155575" cy="5673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4" name="MH_Other_6"/>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rcRect l="87917" t="20860" b="19460"/>
            <a:stretch>
              <a:fillRect/>
            </a:stretch>
          </p:blipFill>
          <p:spPr bwMode="auto">
            <a:xfrm>
              <a:off x="3636964" y="1111251"/>
              <a:ext cx="155575" cy="5673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5" name="MH_Title_1"/>
            <p:cNvSpPr/>
            <p:nvPr>
              <p:custDataLst>
                <p:tags r:id="rId7"/>
              </p:custDataLst>
            </p:nvPr>
          </p:nvSpPr>
          <p:spPr>
            <a:xfrm>
              <a:off x="2786279" y="1230082"/>
              <a:ext cx="861232" cy="5437414"/>
            </a:xfrm>
            <a:prstGeom prst="rect">
              <a:avLst/>
            </a:prstGeom>
            <a:gradFill>
              <a:gsLst>
                <a:gs pos="0">
                  <a:srgbClr val="E30000"/>
                </a:gs>
                <a:gs pos="100000">
                  <a:srgbClr val="760303"/>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lIns="0" tIns="0" rIns="0" bIns="0" anchor="ctr">
              <a:normAutofit/>
            </a:bodyPr>
            <a:lstStyle/>
            <a:p>
              <a:pPr algn="ctr">
                <a:defRPr/>
              </a:pPr>
              <a:r>
                <a:rPr lang="zh-CN" altLang="en-US" sz="2800" b="1" spc="133" dirty="0" smtClean="0">
                  <a:solidFill>
                    <a:schemeClr val="bg1"/>
                  </a:solidFill>
                  <a:latin typeface="黑体" panose="02010609060101010101" charset="-122"/>
                  <a:ea typeface="黑体" panose="02010609060101010101" charset="-122"/>
                  <a:cs typeface="黑体" panose="02010609060101010101" charset="-122"/>
                </a:rPr>
                <a:t>不忘初心  牢记使命</a:t>
              </a:r>
              <a:endParaRPr lang="zh-CN" altLang="en-US" sz="2800" b="1" spc="133" dirty="0" smtClean="0">
                <a:solidFill>
                  <a:schemeClr val="bg1"/>
                </a:solidFill>
                <a:latin typeface="黑体" panose="02010609060101010101" charset="-122"/>
                <a:ea typeface="黑体" panose="02010609060101010101" charset="-122"/>
                <a:cs typeface="黑体" panose="02010609060101010101" charset="-122"/>
              </a:endParaRPr>
            </a:p>
          </p:txBody>
        </p:sp>
      </p:grpSp>
      <p:sp>
        <p:nvSpPr>
          <p:cNvPr id="3" name="矩形 2"/>
          <p:cNvSpPr/>
          <p:nvPr/>
        </p:nvSpPr>
        <p:spPr>
          <a:xfrm>
            <a:off x="2917281" y="918119"/>
            <a:ext cx="6780736" cy="612775"/>
          </a:xfrm>
          <a:prstGeom prst="rect">
            <a:avLst/>
          </a:prstGeom>
        </p:spPr>
        <p:txBody>
          <a:bodyPr wrap="square" lIns="121917" tIns="60958" rIns="121917" bIns="60958">
            <a:spAutoFit/>
          </a:bodyPr>
          <a:lstStyle/>
          <a:p>
            <a:pPr algn="ctr">
              <a:defRPr/>
            </a:pPr>
            <a:r>
              <a:rPr lang="zh-CN" altLang="en-US" sz="3200" b="1" dirty="0" smtClean="0">
                <a:solidFill>
                  <a:srgbClr val="C00000"/>
                </a:solidFill>
                <a:effectLst/>
                <a:latin typeface="微软雅黑" panose="020B0503020204020204" pitchFamily="34" charset="-122"/>
                <a:ea typeface="微软雅黑" panose="020B0503020204020204" pitchFamily="34" charset="-122"/>
              </a:rPr>
              <a:t>中国共产党的初心和使命</a:t>
            </a:r>
            <a:endParaRPr lang="zh-CN" altLang="en-US" sz="3200" b="1" dirty="0" smtClean="0">
              <a:solidFill>
                <a:srgbClr val="C00000"/>
              </a:solidFill>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8" cstate="print"/>
          <a:stretch>
            <a:fillRect/>
          </a:stretch>
        </p:blipFill>
        <p:spPr>
          <a:xfrm>
            <a:off x="9774767" y="6211993"/>
            <a:ext cx="2349500" cy="50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bldLvl="0" animBg="1"/>
      <p:bldP spid="27"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98196" y="346736"/>
            <a:ext cx="8995410" cy="689610"/>
          </a:xfrm>
          <a:prstGeom prst="rect">
            <a:avLst/>
          </a:prstGeom>
        </p:spPr>
        <p:txBody>
          <a:bodyPr wrap="none" lIns="121917" tIns="60958" rIns="121917" bIns="60958">
            <a:spAutoFit/>
          </a:bodyPr>
          <a:lstStyle/>
          <a:p>
            <a:pPr algn="l">
              <a:defRPr/>
            </a:pPr>
            <a:r>
              <a:rPr lang="zh-CN" altLang="zh-CN" sz="3090" b="1" dirty="0">
                <a:solidFill>
                  <a:srgbClr val="C00000"/>
                </a:solidFill>
                <a:latin typeface="黑体" panose="02010609060101010101" charset="-122"/>
                <a:ea typeface="黑体" panose="02010609060101010101" charset="-122"/>
                <a:cs typeface="黑体" panose="02010609060101010101" charset="-122"/>
                <a:sym typeface="+mn-ea"/>
              </a:rPr>
              <a:t>不忘初心</a:t>
            </a:r>
            <a:r>
              <a:rPr lang="zh-CN" altLang="zh-CN" sz="3090" b="1" dirty="0" smtClean="0">
                <a:solidFill>
                  <a:srgbClr val="C00000"/>
                </a:solidFill>
                <a:latin typeface="黑体" panose="02010609060101010101" charset="-122"/>
                <a:ea typeface="黑体" panose="02010609060101010101" charset="-122"/>
                <a:cs typeface="黑体" panose="02010609060101010101" charset="-122"/>
                <a:sym typeface="+mn-ea"/>
              </a:rPr>
              <a:t>，牢记</a:t>
            </a:r>
            <a:r>
              <a:rPr lang="zh-CN" altLang="en-US" sz="3090" b="1" dirty="0" smtClean="0">
                <a:solidFill>
                  <a:srgbClr val="C00000"/>
                </a:solidFill>
                <a:latin typeface="黑体" panose="02010609060101010101" charset="-122"/>
                <a:ea typeface="黑体" panose="02010609060101010101" charset="-122"/>
                <a:cs typeface="黑体" panose="02010609060101010101" charset="-122"/>
                <a:sym typeface="+mn-ea"/>
              </a:rPr>
              <a:t>使命就是回答</a:t>
            </a:r>
            <a:r>
              <a:rPr lang="en-US" altLang="zh-CN" sz="3090" b="1" dirty="0" smtClean="0">
                <a:solidFill>
                  <a:srgbClr val="C00000"/>
                </a:solidFill>
                <a:latin typeface="黑体" panose="02010609060101010101" charset="-122"/>
                <a:ea typeface="黑体" panose="02010609060101010101" charset="-122"/>
                <a:cs typeface="黑体" panose="02010609060101010101" charset="-122"/>
                <a:sym typeface="+mn-ea"/>
              </a:rPr>
              <a:t>“</a:t>
            </a:r>
            <a:r>
              <a:rPr lang="zh-CN" altLang="en-US" sz="3090" b="1" dirty="0" smtClean="0">
                <a:solidFill>
                  <a:srgbClr val="C00000"/>
                </a:solidFill>
                <a:latin typeface="黑体" panose="02010609060101010101" charset="-122"/>
                <a:ea typeface="黑体" panose="02010609060101010101" charset="-122"/>
                <a:cs typeface="黑体" panose="02010609060101010101" charset="-122"/>
                <a:sym typeface="+mn-ea"/>
              </a:rPr>
              <a:t>我是谁、为了谁</a:t>
            </a:r>
            <a:r>
              <a:rPr lang="en-US" altLang="zh-CN" sz="3700" b="1" dirty="0" smtClean="0">
                <a:solidFill>
                  <a:srgbClr val="C00000"/>
                </a:solidFill>
                <a:latin typeface="黑体" panose="02010609060101010101" charset="-122"/>
                <a:ea typeface="黑体" panose="02010609060101010101" charset="-122"/>
                <a:cs typeface="黑体" panose="02010609060101010101" charset="-122"/>
                <a:sym typeface="+mn-ea"/>
              </a:rPr>
              <a:t>”</a:t>
            </a:r>
            <a:endParaRPr lang="en-US" altLang="zh-CN" sz="3700" b="1" dirty="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sym typeface="+mn-ea"/>
            </a:endParaRPr>
          </a:p>
        </p:txBody>
      </p:sp>
      <p:pic>
        <p:nvPicPr>
          <p:cNvPr id="3" name="图片 2" descr="a8ec8a13632762d0641a025fa6ec08fa513dc62e.jpg"/>
          <p:cNvPicPr>
            <a:picLocks noChangeAspect="1"/>
          </p:cNvPicPr>
          <p:nvPr/>
        </p:nvPicPr>
        <p:blipFill rotWithShape="1">
          <a:blip r:embed="rId1" cstate="print"/>
          <a:srcRect l="1696" t="20040" r="2966" b="13574"/>
          <a:stretch>
            <a:fillRect/>
          </a:stretch>
        </p:blipFill>
        <p:spPr>
          <a:xfrm>
            <a:off x="792553" y="1186544"/>
            <a:ext cx="4878904" cy="2579914"/>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15925" y="2879105"/>
            <a:ext cx="4755379" cy="2880320"/>
          </a:xfrm>
          <a:prstGeom prst="rect">
            <a:avLst/>
          </a:prstGeom>
        </p:spPr>
      </p:pic>
      <p:grpSp>
        <p:nvGrpSpPr>
          <p:cNvPr id="11" name="组合 10"/>
          <p:cNvGrpSpPr/>
          <p:nvPr/>
        </p:nvGrpSpPr>
        <p:grpSpPr>
          <a:xfrm>
            <a:off x="5823859" y="1030891"/>
            <a:ext cx="5843630" cy="1569715"/>
            <a:chOff x="4188127" y="1171216"/>
            <a:chExt cx="4382722" cy="1077869"/>
          </a:xfrm>
        </p:grpSpPr>
        <p:sp>
          <p:nvSpPr>
            <p:cNvPr id="10" name="云形标注 9"/>
            <p:cNvSpPr/>
            <p:nvPr/>
          </p:nvSpPr>
          <p:spPr>
            <a:xfrm>
              <a:off x="4188127" y="1171216"/>
              <a:ext cx="2473777" cy="1077869"/>
            </a:xfrm>
            <a:prstGeom prst="cloudCallout">
              <a:avLst>
                <a:gd name="adj1" fmla="val -50016"/>
                <a:gd name="adj2" fmla="val 50834"/>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317257" y="1518850"/>
              <a:ext cx="4253592" cy="480754"/>
            </a:xfrm>
            <a:prstGeom prst="rect">
              <a:avLst/>
            </a:prstGeom>
          </p:spPr>
          <p:txBody>
            <a:bodyPr wrap="square">
              <a:spAutoFit/>
            </a:bodyPr>
            <a:lstStyle/>
            <a:p>
              <a:pPr>
                <a:lnSpc>
                  <a:spcPct val="110000"/>
                </a:lnSpc>
              </a:pPr>
              <a:r>
                <a:rPr lang="en-US" altLang="zh-CN" b="1" dirty="0" smtClean="0"/>
                <a:t> </a:t>
              </a:r>
              <a:r>
                <a:rPr lang="zh-CN" altLang="zh-CN" sz="1860" b="1" dirty="0" smtClean="0">
                  <a:solidFill>
                    <a:srgbClr val="C00000"/>
                  </a:solidFill>
                </a:rPr>
                <a:t>十月革命</a:t>
              </a:r>
              <a:r>
                <a:rPr lang="zh-CN" altLang="zh-CN" sz="1860" b="1" dirty="0">
                  <a:solidFill>
                    <a:srgbClr val="C00000"/>
                  </a:solidFill>
                </a:rPr>
                <a:t>一声炮响，给</a:t>
              </a:r>
              <a:r>
                <a:rPr lang="zh-CN" altLang="zh-CN" sz="1860" b="1" dirty="0" smtClean="0">
                  <a:solidFill>
                    <a:srgbClr val="C00000"/>
                  </a:solidFill>
                </a:rPr>
                <a:t>中国</a:t>
              </a:r>
              <a:endParaRPr lang="en-US" altLang="zh-CN" sz="1860" b="1" dirty="0" smtClean="0">
                <a:solidFill>
                  <a:srgbClr val="C00000"/>
                </a:solidFill>
              </a:endParaRPr>
            </a:p>
            <a:p>
              <a:pPr>
                <a:lnSpc>
                  <a:spcPct val="110000"/>
                </a:lnSpc>
              </a:pPr>
              <a:r>
                <a:rPr lang="zh-CN" altLang="zh-CN" sz="1860" b="1" dirty="0" smtClean="0">
                  <a:solidFill>
                    <a:srgbClr val="C00000"/>
                  </a:solidFill>
                </a:rPr>
                <a:t>送来</a:t>
              </a:r>
              <a:r>
                <a:rPr lang="zh-CN" altLang="zh-CN" sz="1860" b="1" dirty="0">
                  <a:solidFill>
                    <a:srgbClr val="C00000"/>
                  </a:solidFill>
                </a:rPr>
                <a:t>了</a:t>
              </a:r>
              <a:r>
                <a:rPr lang="zh-CN" altLang="zh-CN" sz="1860" b="1" dirty="0" smtClean="0">
                  <a:solidFill>
                    <a:srgbClr val="C00000"/>
                  </a:solidFill>
                </a:rPr>
                <a:t>马克思列宁主义</a:t>
              </a:r>
              <a:r>
                <a:rPr lang="zh-CN" altLang="en-US" b="1" dirty="0" smtClean="0">
                  <a:solidFill>
                    <a:srgbClr val="C00000"/>
                  </a:solidFill>
                </a:rPr>
                <a:t>。</a:t>
              </a:r>
              <a:endParaRPr lang="zh-CN" altLang="en-US" b="1" dirty="0" smtClean="0">
                <a:solidFill>
                  <a:srgbClr val="C00000"/>
                </a:solidFill>
              </a:endParaRPr>
            </a:p>
          </p:txBody>
        </p:sp>
      </p:grpSp>
      <p:sp>
        <p:nvSpPr>
          <p:cNvPr id="4" name="矩形 3"/>
          <p:cNvSpPr/>
          <p:nvPr/>
        </p:nvSpPr>
        <p:spPr>
          <a:xfrm>
            <a:off x="633730" y="3884295"/>
            <a:ext cx="5189220" cy="1153795"/>
          </a:xfrm>
          <a:prstGeom prst="rect">
            <a:avLst/>
          </a:prstGeom>
        </p:spPr>
        <p:txBody>
          <a:bodyPr wrap="square" lIns="121917" tIns="60958" rIns="121917" bIns="60958">
            <a:spAutoFit/>
          </a:bodyPr>
          <a:lstStyle/>
          <a:p>
            <a:pPr>
              <a:lnSpc>
                <a:spcPct val="120000"/>
              </a:lnSpc>
            </a:pPr>
            <a:r>
              <a:rPr lang="en-US" altLang="zh-CN" sz="2000" b="1" dirty="0" smtClean="0">
                <a:latin typeface="黑体" panose="02010609060101010101" charset="-122"/>
                <a:ea typeface="黑体" panose="02010609060101010101" charset="-122"/>
                <a:cs typeface="黑体" panose="02010609060101010101" charset="-122"/>
              </a:rPr>
              <a:t>  1920</a:t>
            </a:r>
            <a:r>
              <a:rPr lang="zh-CN" altLang="zh-CN" sz="2000" b="1" dirty="0">
                <a:latin typeface="黑体" panose="02010609060101010101" charset="-122"/>
                <a:ea typeface="黑体" panose="02010609060101010101" charset="-122"/>
                <a:cs typeface="黑体" panose="02010609060101010101" charset="-122"/>
              </a:rPr>
              <a:t>年</a:t>
            </a:r>
            <a:r>
              <a:rPr lang="en-US" altLang="zh-CN" sz="2000" b="1" dirty="0">
                <a:latin typeface="黑体" panose="02010609060101010101" charset="-122"/>
                <a:ea typeface="黑体" panose="02010609060101010101" charset="-122"/>
                <a:cs typeface="黑体" panose="02010609060101010101" charset="-122"/>
              </a:rPr>
              <a:t>8</a:t>
            </a:r>
            <a:r>
              <a:rPr lang="zh-CN" altLang="zh-CN" sz="2000" b="1" dirty="0">
                <a:latin typeface="黑体" panose="02010609060101010101" charset="-122"/>
                <a:ea typeface="黑体" panose="02010609060101010101" charset="-122"/>
                <a:cs typeface="黑体" panose="02010609060101010101" charset="-122"/>
              </a:rPr>
              <a:t>月，《共产党宣言》中文译本印刷</a:t>
            </a:r>
            <a:r>
              <a:rPr lang="zh-CN" altLang="zh-CN" sz="2000" b="1" dirty="0" smtClean="0">
                <a:latin typeface="黑体" panose="02010609060101010101" charset="-122"/>
                <a:ea typeface="黑体" panose="02010609060101010101" charset="-122"/>
                <a:cs typeface="黑体" panose="02010609060101010101" charset="-122"/>
              </a:rPr>
              <a:t>出版</a:t>
            </a:r>
            <a:r>
              <a:rPr lang="zh-CN" altLang="en-US" sz="2000" b="1" dirty="0" smtClean="0">
                <a:latin typeface="黑体" panose="02010609060101010101" charset="-122"/>
                <a:ea typeface="黑体" panose="02010609060101010101" charset="-122"/>
                <a:cs typeface="黑体" panose="02010609060101010101" charset="-122"/>
              </a:rPr>
              <a:t>。</a:t>
            </a:r>
            <a:r>
              <a:rPr lang="zh-CN" altLang="en-US" sz="1600" b="1" dirty="0" smtClean="0">
                <a:latin typeface="黑体" panose="02010609060101010101" charset="-122"/>
                <a:ea typeface="黑体" panose="02010609060101010101" charset="-122"/>
                <a:cs typeface="黑体" panose="02010609060101010101" charset="-122"/>
              </a:rPr>
              <a:t>（1848年2月21日在伦敦第一次以单行本问世。2月24日，《共产党宣言》正式出版）</a:t>
            </a:r>
            <a:endParaRPr lang="zh-CN" altLang="en-US" sz="1600" b="1" dirty="0" smtClean="0">
              <a:latin typeface="黑体" panose="02010609060101010101" charset="-122"/>
              <a:ea typeface="黑体" panose="02010609060101010101" charset="-122"/>
              <a:cs typeface="黑体" panose="02010609060101010101" charset="-122"/>
            </a:endParaRPr>
          </a:p>
        </p:txBody>
      </p:sp>
      <p:sp>
        <p:nvSpPr>
          <p:cNvPr id="9" name="矩形 8"/>
          <p:cNvSpPr/>
          <p:nvPr/>
        </p:nvSpPr>
        <p:spPr>
          <a:xfrm>
            <a:off x="6386286" y="2683016"/>
            <a:ext cx="3222172" cy="1477323"/>
          </a:xfrm>
          <a:prstGeom prst="rect">
            <a:avLst/>
          </a:prstGeom>
        </p:spPr>
        <p:txBody>
          <a:bodyPr wrap="square" lIns="121917" tIns="60958" rIns="121917" bIns="60958">
            <a:spAutoFit/>
          </a:bodyPr>
          <a:lstStyle/>
          <a:p>
            <a:pPr>
              <a:lnSpc>
                <a:spcPct val="110000"/>
              </a:lnSpc>
            </a:pPr>
            <a:r>
              <a:rPr lang="zh-CN" altLang="en-US" sz="2000" b="1" spc="400" dirty="0" smtClean="0">
                <a:solidFill>
                  <a:srgbClr val="C00000"/>
                </a:solidFill>
                <a:latin typeface="黑体" panose="02010609060101010101" charset="-122"/>
                <a:ea typeface="黑体" panose="02010609060101010101" charset="-122"/>
                <a:cs typeface="黑体" panose="02010609060101010101" charset="-122"/>
              </a:rPr>
              <a:t>翻译者陈望道先生的故事：</a:t>
            </a:r>
            <a:endParaRPr lang="en-US" altLang="zh-CN" sz="2000" b="1" spc="800" dirty="0">
              <a:latin typeface="黑体" panose="02010609060101010101" charset="-122"/>
              <a:ea typeface="黑体" panose="02010609060101010101" charset="-122"/>
              <a:cs typeface="黑体" panose="02010609060101010101" charset="-122"/>
            </a:endParaRPr>
          </a:p>
          <a:p>
            <a:pPr>
              <a:lnSpc>
                <a:spcPct val="110000"/>
              </a:lnSpc>
            </a:pPr>
            <a:r>
              <a:rPr lang="zh-CN" altLang="en-US" sz="20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a:t>
            </a:r>
            <a:r>
              <a:rPr lang="zh-CN" altLang="zh-CN" sz="20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蘸</a:t>
            </a:r>
            <a:r>
              <a:rPr lang="zh-CN" altLang="zh-CN" sz="2000" b="1" dirty="0">
                <a:solidFill>
                  <a:schemeClr val="tx1">
                    <a:lumMod val="85000"/>
                    <a:lumOff val="15000"/>
                  </a:schemeClr>
                </a:solidFill>
                <a:latin typeface="黑体" panose="02010609060101010101" charset="-122"/>
                <a:ea typeface="黑体" panose="02010609060101010101" charset="-122"/>
                <a:cs typeface="黑体" panose="02010609060101010101" charset="-122"/>
              </a:rPr>
              <a:t>着墨汁吃粽子，还说味道很甜</a:t>
            </a:r>
            <a:r>
              <a:rPr lang="en-US" altLang="zh-CN" sz="2000" b="1"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a:t>
            </a:r>
            <a:endParaRPr lang="zh-CN" altLang="en-US" sz="2000" b="1" dirty="0">
              <a:solidFill>
                <a:schemeClr val="tx1">
                  <a:lumMod val="85000"/>
                  <a:lumOff val="15000"/>
                </a:schemeClr>
              </a:solidFill>
              <a:latin typeface="黑体" panose="02010609060101010101" charset="-122"/>
              <a:ea typeface="黑体" panose="02010609060101010101" charset="-122"/>
              <a:cs typeface="黑体" panose="02010609060101010101" charset="-122"/>
            </a:endParaRPr>
          </a:p>
        </p:txBody>
      </p:sp>
      <p:sp>
        <p:nvSpPr>
          <p:cNvPr id="12" name="矩形 11"/>
          <p:cNvSpPr/>
          <p:nvPr/>
        </p:nvSpPr>
        <p:spPr>
          <a:xfrm>
            <a:off x="633832" y="5029923"/>
            <a:ext cx="5362669" cy="729615"/>
          </a:xfrm>
          <a:prstGeom prst="rect">
            <a:avLst/>
          </a:prstGeom>
        </p:spPr>
        <p:txBody>
          <a:bodyPr wrap="square" lIns="121917" tIns="60958" rIns="121917" bIns="60958">
            <a:spAutoFit/>
          </a:bodyPr>
          <a:lstStyle/>
          <a:p>
            <a:pPr>
              <a:lnSpc>
                <a:spcPct val="110000"/>
              </a:lnSpc>
            </a:pPr>
            <a:r>
              <a:rPr lang="en-US" altLang="zh-CN" b="1" dirty="0" smtClean="0">
                <a:solidFill>
                  <a:srgbClr val="C00000"/>
                </a:solidFill>
                <a:latin typeface="黑体" panose="02010609060101010101" charset="-122"/>
                <a:ea typeface="黑体" panose="02010609060101010101" charset="-122"/>
                <a:cs typeface="黑体" panose="02010609060101010101" charset="-122"/>
              </a:rPr>
              <a:t>——</a:t>
            </a:r>
            <a:r>
              <a:rPr lang="zh-CN" altLang="zh-CN" b="1" dirty="0" smtClean="0">
                <a:solidFill>
                  <a:srgbClr val="C00000"/>
                </a:solidFill>
                <a:latin typeface="黑体" panose="02010609060101010101" charset="-122"/>
                <a:ea typeface="黑体" panose="02010609060101010101" charset="-122"/>
                <a:cs typeface="黑体" panose="02010609060101010101" charset="-122"/>
              </a:rPr>
              <a:t>不管</a:t>
            </a:r>
            <a:r>
              <a:rPr lang="zh-CN" altLang="zh-CN" b="1" dirty="0">
                <a:solidFill>
                  <a:srgbClr val="C00000"/>
                </a:solidFill>
                <a:latin typeface="黑体" panose="02010609060101010101" charset="-122"/>
                <a:ea typeface="黑体" panose="02010609060101010101" charset="-122"/>
                <a:cs typeface="黑体" panose="02010609060101010101" charset="-122"/>
              </a:rPr>
              <a:t>走多远，真理的味道始终甘甜，吸引着一代代共产党人上下求索，为中国的未来寻求光明。</a:t>
            </a:r>
            <a:endParaRPr lang="zh-CN" altLang="zh-CN" b="1" dirty="0">
              <a:solidFill>
                <a:srgbClr val="C00000"/>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067187" y="1766440"/>
            <a:ext cx="598426" cy="3609601"/>
            <a:chOff x="1234107" y="1642393"/>
            <a:chExt cx="598426" cy="3609601"/>
          </a:xfrm>
        </p:grpSpPr>
        <p:sp>
          <p:nvSpPr>
            <p:cNvPr id="31" name="任意多边形 24610"/>
            <p:cNvSpPr>
              <a:spLocks noChangeArrowheads="1"/>
            </p:cNvSpPr>
            <p:nvPr/>
          </p:nvSpPr>
          <p:spPr bwMode="auto">
            <a:xfrm>
              <a:off x="1234107" y="2243738"/>
              <a:ext cx="409575" cy="2004695"/>
            </a:xfrm>
            <a:custGeom>
              <a:avLst/>
              <a:gdLst>
                <a:gd name="T0" fmla="*/ 10800 w 21600"/>
                <a:gd name="T1" fmla="*/ 10800 h 21600"/>
                <a:gd name="T2" fmla="*/ 10800 w 21600"/>
                <a:gd name="T3" fmla="*/ 10800 h 21600"/>
                <a:gd name="T4" fmla="*/ 10800 w 21600"/>
                <a:gd name="T5" fmla="*/ 10800 h 21600"/>
                <a:gd name="T6" fmla="*/ 10800 w 21600"/>
                <a:gd name="T7" fmla="*/ 108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cs typeface="+mn-cs"/>
                  <a:sym typeface="Songti SC Regular" charset="0"/>
                </a:rPr>
                <a:t>本讲内容</a:t>
              </a:r>
              <a:endParaRPr kumimoji="0" lang="zh-CN" altLang="en-US" sz="3200" b="0"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cs typeface="+mn-cs"/>
                <a:sym typeface="Songti SC Regular" charset="0"/>
              </a:endParaRPr>
            </a:p>
          </p:txBody>
        </p:sp>
        <p:cxnSp>
          <p:nvCxnSpPr>
            <p:cNvPr id="32" name="直接箭头连接符 31"/>
            <p:cNvCxnSpPr/>
            <p:nvPr/>
          </p:nvCxnSpPr>
          <p:spPr>
            <a:xfrm>
              <a:off x="1832533" y="1642393"/>
              <a:ext cx="0" cy="3609601"/>
            </a:xfrm>
            <a:prstGeom prst="straightConnector1">
              <a:avLst/>
            </a:prstGeom>
            <a:ln>
              <a:solidFill>
                <a:srgbClr val="C00000">
                  <a:alpha val="5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51" name="TextBox 100"/>
          <p:cNvSpPr txBox="1">
            <a:spLocks noChangeArrowheads="1"/>
          </p:cNvSpPr>
          <p:nvPr/>
        </p:nvSpPr>
        <p:spPr bwMode="auto">
          <a:xfrm>
            <a:off x="2157374" y="1749304"/>
            <a:ext cx="8589109" cy="95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defRPr/>
            </a:pPr>
            <a:r>
              <a:rPr lang="zh-CN" altLang="en-US" sz="2800" b="1" dirty="0">
                <a:solidFill>
                  <a:srgbClr val="C00000"/>
                </a:solidFill>
                <a:uFillTx/>
                <a:latin typeface="黑体" panose="02010609060101010101" charset="-122"/>
                <a:ea typeface="黑体" panose="02010609060101010101" charset="-122"/>
                <a:sym typeface="微软雅黑" panose="020B0503020204020204" pitchFamily="34" charset="-122"/>
              </a:rPr>
              <a:t>一、当代中国发展进步的根本方向</a:t>
            </a:r>
            <a:endParaRPr lang="zh-CN" altLang="en-US" sz="2800" b="1" dirty="0">
              <a:solidFill>
                <a:srgbClr val="C00000"/>
              </a:solidFill>
              <a:uFillTx/>
              <a:latin typeface="黑体" panose="02010609060101010101" charset="-122"/>
              <a:ea typeface="黑体" panose="02010609060101010101" charset="-122"/>
              <a:sym typeface="微软雅黑" panose="020B0503020204020204" pitchFamily="34" charset="-122"/>
            </a:endParaRPr>
          </a:p>
          <a:p>
            <a:pPr marL="0" marR="0" lvl="0" indent="0" algn="l" defTabSz="1828800" rtl="0" eaLnBrk="0" fontAlgn="base" latinLnBrk="0" hangingPunct="0">
              <a:lnSpc>
                <a:spcPct val="100000"/>
              </a:lnSpc>
              <a:spcBef>
                <a:spcPct val="0"/>
              </a:spcBef>
              <a:spcAft>
                <a:spcPct val="0"/>
              </a:spcAft>
              <a:buClrTx/>
              <a:buSzTx/>
              <a:buFontTx/>
              <a:buNone/>
              <a:defRPr/>
            </a:pPr>
            <a:r>
              <a:rPr kumimoji="0" lang="zh-CN" altLang="en-US" sz="2800" b="1" i="0" baseline="0" noProof="0" dirty="0">
                <a:ln>
                  <a:noFill/>
                </a:ln>
                <a:solidFill>
                  <a:schemeClr val="tx1"/>
                </a:solidFill>
                <a:effectLst/>
                <a:uLnTx/>
                <a:uFillTx/>
                <a:latin typeface="黑体" panose="02010609060101010101" charset="-122"/>
                <a:ea typeface="黑体" panose="02010609060101010101" charset="-122"/>
                <a:cs typeface="+mn-cs"/>
                <a:sym typeface="微软雅黑" panose="020B0503020204020204" pitchFamily="34" charset="-122"/>
              </a:rPr>
              <a:t>（历史必然性、科学真理性）</a:t>
            </a:r>
            <a:endParaRPr kumimoji="0" lang="zh-CN" altLang="en-US" sz="2800" b="1" i="0" baseline="0" noProof="0" dirty="0">
              <a:ln>
                <a:noFill/>
              </a:ln>
              <a:solidFill>
                <a:schemeClr val="tx1"/>
              </a:solidFill>
              <a:effectLst/>
              <a:uLnTx/>
              <a:uFillTx/>
              <a:latin typeface="黑体" panose="02010609060101010101" charset="-122"/>
              <a:ea typeface="黑体" panose="02010609060101010101" charset="-122"/>
              <a:cs typeface="+mn-cs"/>
              <a:sym typeface="微软雅黑" panose="020B0503020204020204" pitchFamily="34" charset="-122"/>
            </a:endParaRPr>
          </a:p>
        </p:txBody>
      </p:sp>
      <p:sp>
        <p:nvSpPr>
          <p:cNvPr id="52" name="TextBox 100"/>
          <p:cNvSpPr txBox="1">
            <a:spLocks noChangeArrowheads="1"/>
          </p:cNvSpPr>
          <p:nvPr/>
        </p:nvSpPr>
        <p:spPr bwMode="auto">
          <a:xfrm>
            <a:off x="2157095" y="2867660"/>
            <a:ext cx="9353550" cy="1123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marL="0" marR="0" lvl="0" indent="0" algn="l" defTabSz="1828800" rtl="0" fontAlgn="base" latinLnBrk="0">
              <a:lnSpc>
                <a:spcPct val="120000"/>
              </a:lnSpc>
              <a:spcBef>
                <a:spcPct val="0"/>
              </a:spcBef>
              <a:spcAft>
                <a:spcPct val="0"/>
              </a:spcAft>
              <a:buClrTx/>
              <a:buSzTx/>
              <a:buFontTx/>
              <a:buNone/>
              <a:defRPr/>
            </a:pPr>
            <a:r>
              <a:rPr lang="zh-CN" altLang="en-US" sz="2800" b="1" dirty="0">
                <a:solidFill>
                  <a:srgbClr val="C00000"/>
                </a:solidFill>
                <a:latin typeface="黑体" panose="02010609060101010101" charset="-122"/>
                <a:ea typeface="黑体" panose="02010609060101010101" charset="-122"/>
                <a:sym typeface="微软雅黑" panose="020B0503020204020204" pitchFamily="34" charset="-122"/>
              </a:rPr>
              <a:t>二、</a:t>
            </a:r>
            <a:r>
              <a:rPr lang="zh-CN" altLang="en-US" sz="2800" b="1" dirty="0">
                <a:solidFill>
                  <a:srgbClr val="C00000"/>
                </a:solidFill>
                <a:uFillTx/>
                <a:latin typeface="黑体" panose="02010609060101010101" charset="-122"/>
                <a:ea typeface="黑体" panose="02010609060101010101" charset="-122"/>
                <a:sym typeface="微软雅黑" panose="020B0503020204020204" pitchFamily="34" charset="-122"/>
              </a:rPr>
              <a:t>新时代坚持和发展中国特色社会主义的奋斗</a:t>
            </a:r>
            <a:r>
              <a:rPr lang="zh-CN" altLang="en-US" sz="2800" b="1" dirty="0" smtClean="0">
                <a:solidFill>
                  <a:srgbClr val="C00000"/>
                </a:solidFill>
                <a:uFillTx/>
                <a:latin typeface="黑体" panose="02010609060101010101" charset="-122"/>
                <a:ea typeface="黑体" panose="02010609060101010101" charset="-122"/>
                <a:sym typeface="微软雅黑" panose="020B0503020204020204" pitchFamily="34" charset="-122"/>
              </a:rPr>
              <a:t>目标</a:t>
            </a:r>
            <a:endParaRPr lang="zh-CN" altLang="en-US" sz="2800" b="1" dirty="0" smtClean="0">
              <a:solidFill>
                <a:srgbClr val="C00000"/>
              </a:solidFill>
              <a:uFillTx/>
              <a:latin typeface="黑体" panose="02010609060101010101" charset="-122"/>
              <a:ea typeface="黑体" panose="02010609060101010101" charset="-122"/>
              <a:sym typeface="微软雅黑" panose="020B0503020204020204" pitchFamily="34" charset="-122"/>
            </a:endParaRPr>
          </a:p>
          <a:p>
            <a:pPr marL="0" marR="0" lvl="0" indent="0" algn="l" defTabSz="1828800" rtl="0" fontAlgn="base" latinLnBrk="0">
              <a:lnSpc>
                <a:spcPct val="120000"/>
              </a:lnSpc>
              <a:spcBef>
                <a:spcPct val="0"/>
              </a:spcBef>
              <a:spcAft>
                <a:spcPct val="0"/>
              </a:spcAft>
              <a:buClrTx/>
              <a:buSzTx/>
              <a:buFontTx/>
              <a:buNone/>
              <a:defRPr/>
            </a:pPr>
            <a:r>
              <a:rPr kumimoji="0" lang="zh-CN" altLang="en-US" sz="2800" b="1" i="0" baseline="0" noProof="0" dirty="0">
                <a:ln>
                  <a:noFill/>
                </a:ln>
                <a:solidFill>
                  <a:schemeClr val="tx1"/>
                </a:solidFill>
                <a:effectLst/>
                <a:uLnTx/>
                <a:uFillTx/>
                <a:latin typeface="黑体" panose="02010609060101010101" charset="-122"/>
                <a:ea typeface="黑体" panose="02010609060101010101" charset="-122"/>
                <a:cs typeface="+mn-cs"/>
                <a:sym typeface="微软雅黑" panose="020B0503020204020204" pitchFamily="34" charset="-122"/>
              </a:rPr>
              <a:t>（中国共产党的初心和使命、中国梦的内涵和要求）</a:t>
            </a:r>
            <a:endParaRPr kumimoji="0" lang="zh-CN" altLang="en-US" sz="2800" b="1" i="0" baseline="0" noProof="0" dirty="0">
              <a:ln>
                <a:noFill/>
              </a:ln>
              <a:solidFill>
                <a:schemeClr val="tx1"/>
              </a:solidFill>
              <a:effectLst/>
              <a:uLnTx/>
              <a:uFillTx/>
              <a:latin typeface="黑体" panose="02010609060101010101" charset="-122"/>
              <a:ea typeface="黑体" panose="02010609060101010101" charset="-122"/>
              <a:cs typeface="+mn-cs"/>
              <a:sym typeface="微软雅黑" panose="020B0503020204020204" pitchFamily="34" charset="-122"/>
            </a:endParaRPr>
          </a:p>
        </p:txBody>
      </p:sp>
      <p:sp>
        <p:nvSpPr>
          <p:cNvPr id="53" name="TextBox 100"/>
          <p:cNvSpPr txBox="1">
            <a:spLocks noChangeArrowheads="1"/>
          </p:cNvSpPr>
          <p:nvPr/>
        </p:nvSpPr>
        <p:spPr bwMode="auto">
          <a:xfrm>
            <a:off x="2157374" y="4372886"/>
            <a:ext cx="8589109" cy="95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defRPr/>
            </a:pPr>
            <a:r>
              <a:rPr lang="zh-CN" altLang="en-US" sz="2800" b="1" dirty="0" smtClean="0">
                <a:solidFill>
                  <a:srgbClr val="C00000"/>
                </a:solidFill>
                <a:uFillTx/>
                <a:latin typeface="黑体" panose="02010609060101010101" charset="-122"/>
                <a:ea typeface="黑体" panose="02010609060101010101" charset="-122"/>
                <a:sym typeface="微软雅黑" panose="020B0503020204020204" pitchFamily="34" charset="-122"/>
              </a:rPr>
              <a:t>三、谱写新时代中国特色社会主义新篇章</a:t>
            </a:r>
            <a:endParaRPr lang="zh-CN" altLang="en-US" sz="2800" b="1" dirty="0" smtClean="0">
              <a:solidFill>
                <a:srgbClr val="C00000"/>
              </a:solidFill>
              <a:uFillTx/>
              <a:latin typeface="黑体" panose="02010609060101010101" charset="-122"/>
              <a:ea typeface="黑体" panose="02010609060101010101" charset="-122"/>
              <a:sym typeface="微软雅黑" panose="020B0503020204020204" pitchFamily="34" charset="-122"/>
            </a:endParaRPr>
          </a:p>
          <a:p>
            <a:pPr marL="0" marR="0" lvl="0" indent="0" algn="l" defTabSz="1828800" rtl="0" eaLnBrk="0" fontAlgn="base" latinLnBrk="0" hangingPunct="0">
              <a:lnSpc>
                <a:spcPct val="100000"/>
              </a:lnSpc>
              <a:spcBef>
                <a:spcPct val="0"/>
              </a:spcBef>
              <a:spcAft>
                <a:spcPct val="0"/>
              </a:spcAft>
              <a:buClrTx/>
              <a:buSzTx/>
              <a:buFontTx/>
              <a:buNone/>
              <a:defRPr/>
            </a:pPr>
            <a:r>
              <a:rPr kumimoji="0" lang="zh-CN" altLang="en-US" sz="2800" b="1" i="0" baseline="0" noProof="0" dirty="0" smtClean="0">
                <a:ln>
                  <a:noFill/>
                </a:ln>
                <a:solidFill>
                  <a:schemeClr val="tx1"/>
                </a:solidFill>
                <a:effectLst/>
                <a:uLnTx/>
                <a:uFillTx/>
                <a:latin typeface="黑体" panose="02010609060101010101" charset="-122"/>
                <a:ea typeface="黑体" panose="02010609060101010101" charset="-122"/>
                <a:cs typeface="+mn-cs"/>
                <a:sym typeface="微软雅黑" panose="020B0503020204020204" pitchFamily="34" charset="-122"/>
              </a:rPr>
              <a:t>（战略部署和重大要求）</a:t>
            </a:r>
            <a:endParaRPr kumimoji="0" lang="zh-CN" altLang="en-US" sz="2800" b="1" i="0" baseline="0" noProof="0" dirty="0" smtClean="0">
              <a:ln>
                <a:noFill/>
              </a:ln>
              <a:solidFill>
                <a:schemeClr val="tx1"/>
              </a:solidFill>
              <a:effectLst/>
              <a:uLnTx/>
              <a:uFillTx/>
              <a:latin typeface="黑体" panose="02010609060101010101" charset="-122"/>
              <a:ea typeface="黑体" panose="02010609060101010101" charset="-122"/>
              <a:cs typeface="+mn-cs"/>
              <a:sym typeface="微软雅黑" panose="020B0503020204020204" pitchFamily="34" charset="-122"/>
            </a:endParaRPr>
          </a:p>
        </p:txBody>
      </p:sp>
      <p:sp>
        <p:nvSpPr>
          <p:cNvPr id="37" name="文本框 36"/>
          <p:cNvSpPr txBox="1"/>
          <p:nvPr/>
        </p:nvSpPr>
        <p:spPr>
          <a:xfrm>
            <a:off x="2136830" y="533427"/>
            <a:ext cx="8609582" cy="706755"/>
          </a:xfrm>
          <a:prstGeom prst="rect">
            <a:avLst/>
          </a:prstGeom>
          <a:noFill/>
        </p:spPr>
        <p:txBody>
          <a:bodyPr wrap="square" rtlCol="0">
            <a:spAutoFit/>
          </a:bodyPr>
          <a:p>
            <a:pPr algn="ctr"/>
            <a:r>
              <a:rPr kumimoji="1" lang="zh-CN" altLang="en-US" sz="4000" b="1" dirty="0" smtClean="0">
                <a:solidFill>
                  <a:srgbClr val="C00000"/>
                </a:solidFill>
                <a:latin typeface="黑体" panose="02010609060101010101" charset="-122"/>
                <a:ea typeface="黑体" panose="02010609060101010101" charset="-122"/>
                <a:sym typeface="+mn-ea"/>
              </a:rPr>
              <a:t>新时代坚持和发展中国</a:t>
            </a:r>
            <a:r>
              <a:rPr kumimoji="1" lang="zh-CN" altLang="en-US" sz="4000" b="1" dirty="0">
                <a:solidFill>
                  <a:srgbClr val="C00000"/>
                </a:solidFill>
                <a:latin typeface="黑体" panose="02010609060101010101" charset="-122"/>
                <a:ea typeface="黑体" panose="02010609060101010101" charset="-122"/>
                <a:sym typeface="+mn-ea"/>
              </a:rPr>
              <a:t>特色社会主义</a:t>
            </a:r>
            <a:endParaRPr kumimoji="1" lang="zh-CN" altLang="en-US" sz="4000" b="1" dirty="0">
              <a:solidFill>
                <a:srgbClr val="C00000"/>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from="(-#ppt_w/2)" to="(#ppt_x)" calcmode="lin" valueType="num">
                                      <p:cBhvr>
                                        <p:cTn id="7" dur="600" fill="hold">
                                          <p:stCondLst>
                                            <p:cond delay="0"/>
                                          </p:stCondLst>
                                        </p:cTn>
                                        <p:tgtEl>
                                          <p:spTgt spid="37"/>
                                        </p:tgtEl>
                                        <p:attrNameLst>
                                          <p:attrName>ppt_x</p:attrName>
                                        </p:attrNameLst>
                                      </p:cBhvr>
                                    </p:anim>
                                    <p:anim from="0" to="-1.0" calcmode="lin" valueType="num">
                                      <p:cBhvr>
                                        <p:cTn id="8" dur="200" decel="50000" autoRev="1" fill="hold">
                                          <p:stCondLst>
                                            <p:cond delay="600"/>
                                          </p:stCondLst>
                                        </p:cTn>
                                        <p:tgtEl>
                                          <p:spTgt spid="37"/>
                                        </p:tgtEl>
                                        <p:attrNameLst>
                                          <p:attrName>xshear</p:attrName>
                                        </p:attrNameLst>
                                      </p:cBhvr>
                                    </p:anim>
                                    <p:animScale>
                                      <p:cBhvr>
                                        <p:cTn id="9" dur="200" decel="100000" autoRev="1" fill="hold">
                                          <p:stCondLst>
                                            <p:cond delay="600"/>
                                          </p:stCondLst>
                                        </p:cTn>
                                        <p:tgtEl>
                                          <p:spTgt spid="37"/>
                                        </p:tgtEl>
                                      </p:cBhvr>
                                      <p:from x="100000" y="100000"/>
                                      <p:to x="80000" y="100000"/>
                                    </p:animScale>
                                    <p:anim by="(#ppt_h/3+#ppt_w*0.1)" calcmode="lin" valueType="num">
                                      <p:cBhvr additive="sum">
                                        <p:cTn id="10" dur="200" decel="100000" autoRev="1" fill="hold">
                                          <p:stCondLst>
                                            <p:cond delay="600"/>
                                          </p:stCondLst>
                                        </p:cTn>
                                        <p:tgtEl>
                                          <p:spTgt spid="37"/>
                                        </p:tgtEl>
                                        <p:attrNameLst>
                                          <p:attrName>ppt_x</p:attrName>
                                        </p:attrNameLst>
                                      </p:cBhvr>
                                    </p:anim>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up)">
                                      <p:cBhvr>
                                        <p:cTn id="14" dur="500"/>
                                        <p:tgtEl>
                                          <p:spTgt spid="30"/>
                                        </p:tgtEl>
                                      </p:cBhvr>
                                    </p:animEffect>
                                  </p:childTnLst>
                                </p:cTn>
                              </p:par>
                            </p:childTnLst>
                          </p:cTn>
                        </p:par>
                        <p:par>
                          <p:cTn id="15" fill="hold">
                            <p:stCondLst>
                              <p:cond delay="150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par>
                          <p:cTn id="19" fill="hold">
                            <p:stCondLst>
                              <p:cond delay="3349"/>
                            </p:stCondLst>
                            <p:childTnLst>
                              <p:par>
                                <p:cTn id="20" presetID="10" presetClass="entr" presetSubtype="0" fill="hold" grpId="0" nodeType="afterEffect">
                                  <p:stCondLst>
                                    <p:cond delay="0"/>
                                  </p:stCondLst>
                                  <p:iterate type="wd">
                                    <p:tmPct val="10000"/>
                                  </p:iterate>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6099"/>
                            </p:stCondLst>
                            <p:childTnLst>
                              <p:par>
                                <p:cTn id="24" presetID="10" presetClass="entr" presetSubtype="0" fill="hold" grpId="0" nodeType="afterEffect">
                                  <p:stCondLst>
                                    <p:cond delay="0"/>
                                  </p:stCondLst>
                                  <p:iterate type="wd">
                                    <p:tmPct val="10000"/>
                                  </p:iterate>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ori_4dccad0870eef.jpeg"/>
          <p:cNvPicPr>
            <a:picLocks noChangeAspect="1"/>
          </p:cNvPicPr>
          <p:nvPr/>
        </p:nvPicPr>
        <p:blipFill rotWithShape="1">
          <a:blip r:embed="rId1" cstate="print"/>
          <a:srcRect l="626" t="14125" r="1" b="5041"/>
          <a:stretch>
            <a:fillRect/>
          </a:stretch>
        </p:blipFill>
        <p:spPr>
          <a:xfrm>
            <a:off x="737252" y="522514"/>
            <a:ext cx="3747662" cy="2231572"/>
          </a:xfrm>
          <a:prstGeom prst="rect">
            <a:avLst/>
          </a:prstGeom>
          <a:ln w="38100" cap="sq">
            <a:solidFill>
              <a:schemeClr val="bg1">
                <a:lumMod val="85000"/>
              </a:schemeClr>
            </a:solidFill>
            <a:prstDash val="solid"/>
            <a:miter lim="800000"/>
            <a:headEnd/>
            <a:tailEnd/>
          </a:ln>
          <a:effectLst>
            <a:outerShdw blurRad="50800" dist="38100" dir="2700000" algn="tl" rotWithShape="0">
              <a:srgbClr val="000000">
                <a:alpha val="43000"/>
              </a:srgbClr>
            </a:outerShdw>
          </a:effectLst>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10488" b="12771"/>
          <a:stretch>
            <a:fillRect/>
          </a:stretch>
        </p:blipFill>
        <p:spPr>
          <a:xfrm>
            <a:off x="762001" y="2808513"/>
            <a:ext cx="3712028" cy="1883230"/>
          </a:xfrm>
          <a:prstGeom prst="rect">
            <a:avLst/>
          </a:prstGeom>
          <a:ln w="38100" cap="sq">
            <a:solidFill>
              <a:schemeClr val="bg1">
                <a:lumMod val="85000"/>
              </a:schemeClr>
            </a:solidFill>
            <a:prstDash val="solid"/>
            <a:miter lim="800000"/>
            <a:headEnd/>
            <a:tailEnd/>
          </a:ln>
          <a:effectLst>
            <a:outerShdw blurRad="50800" dist="38100" dir="2700000" algn="tl" rotWithShape="0">
              <a:srgbClr val="000000">
                <a:alpha val="43000"/>
              </a:srgbClr>
            </a:outerShdw>
          </a:effectLst>
        </p:spPr>
      </p:pic>
      <p:sp>
        <p:nvSpPr>
          <p:cNvPr id="6" name="矩形 5"/>
          <p:cNvSpPr/>
          <p:nvPr/>
        </p:nvSpPr>
        <p:spPr>
          <a:xfrm>
            <a:off x="4736095" y="1351220"/>
            <a:ext cx="3634963" cy="523216"/>
          </a:xfrm>
          <a:prstGeom prst="rect">
            <a:avLst/>
          </a:prstGeom>
        </p:spPr>
        <p:txBody>
          <a:bodyPr wrap="none" lIns="121917" tIns="60958" rIns="121917" bIns="60958">
            <a:spAutoFit/>
          </a:bodyPr>
          <a:lstStyle/>
          <a:p>
            <a:r>
              <a:rPr lang="zh-CN" altLang="zh-CN" sz="2600" b="1" dirty="0">
                <a:solidFill>
                  <a:srgbClr val="C00000"/>
                </a:solidFill>
                <a:latin typeface="微软雅黑" panose="020B0503020204020204" pitchFamily="34" charset="-122"/>
                <a:ea typeface="微软雅黑" panose="020B0503020204020204" pitchFamily="34" charset="-122"/>
              </a:rPr>
              <a:t>中国共产党的诞生</a:t>
            </a:r>
            <a:r>
              <a:rPr lang="en-US" altLang="zh-CN" sz="2600" b="1" dirty="0">
                <a:solidFill>
                  <a:srgbClr val="C00000"/>
                </a:solidFill>
                <a:latin typeface="微软雅黑" panose="020B0503020204020204" pitchFamily="34" charset="-122"/>
                <a:ea typeface="微软雅黑" panose="020B0503020204020204" pitchFamily="34" charset="-122"/>
              </a:rPr>
              <a:t>——</a:t>
            </a:r>
            <a:endParaRPr lang="en-US" altLang="zh-CN" sz="2600" b="1"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4551987" y="1986936"/>
            <a:ext cx="7438672" cy="453775"/>
          </a:xfrm>
          <a:prstGeom prst="rect">
            <a:avLst/>
          </a:prstGeom>
        </p:spPr>
        <p:txBody>
          <a:bodyPr wrap="square" lIns="121917" tIns="60958" rIns="121917" bIns="60958">
            <a:spAutoFit/>
          </a:bodyPr>
          <a:lstStyle/>
          <a:p>
            <a:pPr marL="381000" indent="-381000">
              <a:lnSpc>
                <a:spcPct val="110000"/>
              </a:lnSpc>
            </a:pPr>
            <a:r>
              <a:rPr lang="en-US" altLang="zh-CN" sz="2100" dirty="0" smtClean="0"/>
              <a:t>1921</a:t>
            </a:r>
            <a:r>
              <a:rPr lang="zh-CN" altLang="zh-CN" sz="2100" dirty="0" smtClean="0"/>
              <a:t>年</a:t>
            </a:r>
            <a:r>
              <a:rPr lang="en-US" altLang="zh-CN" sz="2100" dirty="0" smtClean="0"/>
              <a:t>7</a:t>
            </a:r>
            <a:r>
              <a:rPr lang="zh-CN" altLang="zh-CN" sz="2100" dirty="0"/>
              <a:t>月，中国共产党第一次全国代表大会在上海秘密</a:t>
            </a:r>
            <a:r>
              <a:rPr lang="zh-CN" altLang="zh-CN" sz="2100" dirty="0" smtClean="0"/>
              <a:t>举行</a:t>
            </a:r>
            <a:r>
              <a:rPr lang="zh-CN" altLang="en-US" sz="2100" dirty="0"/>
              <a:t>。</a:t>
            </a:r>
            <a:endParaRPr lang="zh-CN" altLang="en-US" sz="2100" dirty="0"/>
          </a:p>
        </p:txBody>
      </p:sp>
      <p:sp>
        <p:nvSpPr>
          <p:cNvPr id="8" name="矩形 7"/>
          <p:cNvSpPr/>
          <p:nvPr/>
        </p:nvSpPr>
        <p:spPr>
          <a:xfrm>
            <a:off x="4609137" y="2627602"/>
            <a:ext cx="6816759" cy="453775"/>
          </a:xfrm>
          <a:prstGeom prst="rect">
            <a:avLst/>
          </a:prstGeom>
        </p:spPr>
        <p:txBody>
          <a:bodyPr wrap="square" lIns="121917" tIns="60958" rIns="121917" bIns="60958">
            <a:spAutoFit/>
          </a:bodyPr>
          <a:lstStyle/>
          <a:p>
            <a:pPr marL="381000" indent="-381000">
              <a:lnSpc>
                <a:spcPct val="110000"/>
              </a:lnSpc>
            </a:pPr>
            <a:r>
              <a:rPr lang="en-US" altLang="zh-CN" sz="2100" dirty="0"/>
              <a:t>7</a:t>
            </a:r>
            <a:r>
              <a:rPr lang="zh-CN" altLang="zh-CN" sz="2100" dirty="0"/>
              <a:t>月</a:t>
            </a:r>
            <a:r>
              <a:rPr lang="en-US" altLang="zh-CN" sz="2100" dirty="0"/>
              <a:t>30</a:t>
            </a:r>
            <a:r>
              <a:rPr lang="zh-CN" altLang="zh-CN" sz="2100" dirty="0"/>
              <a:t>日晚，因突遭法国巡捕搜查</a:t>
            </a:r>
            <a:r>
              <a:rPr lang="zh-CN" altLang="zh-CN" sz="2100" dirty="0" smtClean="0"/>
              <a:t>，</a:t>
            </a:r>
            <a:r>
              <a:rPr lang="zh-CN" altLang="en-US" sz="2100" dirty="0" smtClean="0"/>
              <a:t>会议</a:t>
            </a:r>
            <a:r>
              <a:rPr lang="zh-CN" altLang="zh-CN" sz="2100" dirty="0" smtClean="0"/>
              <a:t>被迫休会</a:t>
            </a:r>
            <a:r>
              <a:rPr lang="zh-CN" altLang="en-US" sz="2100" dirty="0" smtClean="0"/>
              <a:t>。</a:t>
            </a:r>
            <a:endParaRPr lang="zh-CN" altLang="en-US" sz="2100" dirty="0"/>
          </a:p>
        </p:txBody>
      </p:sp>
      <p:sp>
        <p:nvSpPr>
          <p:cNvPr id="9" name="矩形 8"/>
          <p:cNvSpPr/>
          <p:nvPr/>
        </p:nvSpPr>
        <p:spPr>
          <a:xfrm>
            <a:off x="4512889" y="3333945"/>
            <a:ext cx="7008779" cy="834070"/>
          </a:xfrm>
          <a:prstGeom prst="rect">
            <a:avLst/>
          </a:prstGeom>
        </p:spPr>
        <p:txBody>
          <a:bodyPr wrap="square" lIns="121917" tIns="60958" rIns="121917" bIns="60958">
            <a:spAutoFit/>
          </a:bodyPr>
          <a:lstStyle/>
          <a:p>
            <a:pPr marL="381000" indent="-381000">
              <a:lnSpc>
                <a:spcPct val="110000"/>
              </a:lnSpc>
              <a:buFont typeface="Wingdings" panose="05000000000000000000" pitchFamily="2" charset="2"/>
              <a:buChar char="u"/>
            </a:pPr>
            <a:r>
              <a:rPr lang="zh-CN" altLang="zh-CN" sz="2100" dirty="0" smtClean="0"/>
              <a:t>中共</a:t>
            </a:r>
            <a:r>
              <a:rPr lang="zh-CN" altLang="zh-CN" sz="2100" dirty="0"/>
              <a:t>一大代表从上海乘火车转移到嘉兴，在南湖的一艘画舫上完成了大会</a:t>
            </a:r>
            <a:r>
              <a:rPr lang="zh-CN" altLang="zh-CN" sz="2100" dirty="0" smtClean="0"/>
              <a:t>议程</a:t>
            </a:r>
            <a:r>
              <a:rPr lang="zh-CN" altLang="en-US" sz="2100" dirty="0" smtClean="0"/>
              <a:t>。</a:t>
            </a:r>
            <a:endParaRPr lang="zh-CN" altLang="en-US" sz="2100" dirty="0"/>
          </a:p>
        </p:txBody>
      </p:sp>
      <p:sp>
        <p:nvSpPr>
          <p:cNvPr id="10" name="文本框 9"/>
          <p:cNvSpPr txBox="1"/>
          <p:nvPr/>
        </p:nvSpPr>
        <p:spPr>
          <a:xfrm>
            <a:off x="848995" y="4912995"/>
            <a:ext cx="10946765" cy="1227455"/>
          </a:xfrm>
          <a:prstGeom prst="rect">
            <a:avLst/>
          </a:prstGeom>
          <a:noFill/>
        </p:spPr>
        <p:txBody>
          <a:bodyPr wrap="square" lIns="121917" tIns="60958" rIns="121917" bIns="60958" rtlCol="0" anchor="t">
            <a:spAutoFit/>
          </a:bodyPr>
          <a:lstStyle/>
          <a:p>
            <a:pPr fontAlgn="auto">
              <a:lnSpc>
                <a:spcPct val="120000"/>
              </a:lnSpc>
            </a:pPr>
            <a:r>
              <a:rPr lang="zh-CN" altLang="zh-CN" sz="2800" b="1" dirty="0">
                <a:solidFill>
                  <a:srgbClr val="C00000"/>
                </a:solidFill>
                <a:latin typeface="宋体" panose="02010600030101010101" pitchFamily="2" charset="-122"/>
                <a:ea typeface="微软雅黑" panose="020B0503020204020204" pitchFamily="34" charset="-122"/>
                <a:sym typeface="+mn-ea"/>
              </a:rPr>
              <a:t>中国共产党从诞生之日起就鲜明地把马克思主义写在了自己的旗帜上，开宗明义确立了坚持马克思列宁主义的指导思想</a:t>
            </a:r>
            <a:r>
              <a:rPr lang="zh-CN" altLang="zh-CN" sz="3200" b="1" dirty="0">
                <a:solidFill>
                  <a:srgbClr val="C00000"/>
                </a:solidFill>
                <a:ea typeface="微软雅黑" panose="020B0503020204020204" pitchFamily="34" charset="-122"/>
                <a:sym typeface="+mn-ea"/>
              </a:rPr>
              <a:t>。</a:t>
            </a:r>
            <a:endParaRPr lang="zh-CN" altLang="zh-CN" sz="3200" b="1" dirty="0">
              <a:solidFill>
                <a:srgbClr val="C00000"/>
              </a:solidFill>
              <a:ea typeface="微软雅黑" panose="020B0503020204020204" pitchFamily="34" charset="-122"/>
              <a:sym typeface="+mn-ea"/>
            </a:endParaRPr>
          </a:p>
        </p:txBody>
      </p:sp>
      <p:pic>
        <p:nvPicPr>
          <p:cNvPr id="2" name="图片 1"/>
          <p:cNvPicPr>
            <a:picLocks noChangeAspect="1"/>
          </p:cNvPicPr>
          <p:nvPr/>
        </p:nvPicPr>
        <p:blipFill>
          <a:blip r:embed="rId3" cstate="print"/>
          <a:stretch>
            <a:fillRect/>
          </a:stretch>
        </p:blipFill>
        <p:spPr>
          <a:xfrm>
            <a:off x="9774767" y="6211993"/>
            <a:ext cx="2349500" cy="50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p:tgtEl>
                                          <p:spTgt spid="10"/>
                                        </p:tgtEl>
                                        <p:attrNameLst>
                                          <p:attrName>ppt_y</p:attrName>
                                        </p:attrNameLst>
                                      </p:cBhvr>
                                      <p:tavLst>
                                        <p:tav tm="0">
                                          <p:val>
                                            <p:strVal val="#ppt_y+#ppt_h*1.125000"/>
                                          </p:val>
                                        </p:tav>
                                        <p:tav tm="100000">
                                          <p:val>
                                            <p:strVal val="#ppt_y"/>
                                          </p:val>
                                        </p:tav>
                                      </p:tavLst>
                                    </p:anim>
                                    <p:animEffect transition="in" filter="wipe(up)">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072304" y="1530775"/>
            <a:ext cx="10477500" cy="2518410"/>
          </a:xfrm>
          <a:prstGeom prst="rect">
            <a:avLst/>
          </a:prstGeom>
          <a:solidFill>
            <a:schemeClr val="accent5">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wrap="square" lIns="121917" tIns="60958" rIns="121917" bIns="60958">
            <a:spAutoFit/>
          </a:bodyPr>
          <a:lstStyle/>
          <a:p>
            <a:pPr algn="just" fontAlgn="auto">
              <a:lnSpc>
                <a:spcPct val="120000"/>
              </a:lnSpc>
            </a:pPr>
            <a:r>
              <a:rPr lang="zh-CN" altLang="en-US" sz="2600" dirty="0">
                <a:solidFill>
                  <a:srgbClr val="000000"/>
                </a:solidFill>
                <a:ea typeface="微软雅黑" panose="020B0503020204020204" pitchFamily="34" charset="-122"/>
              </a:rPr>
              <a:t>“</a:t>
            </a:r>
            <a:r>
              <a:rPr lang="zh-CN" altLang="en-US" sz="2600" dirty="0">
                <a:solidFill>
                  <a:srgbClr val="000000"/>
                </a:solidFill>
                <a:latin typeface="宋体" panose="02010600030101010101" pitchFamily="2" charset="-122"/>
                <a:ea typeface="微软雅黑" panose="020B0503020204020204" pitchFamily="34" charset="-122"/>
              </a:rPr>
              <a:t>为了谁”，是一个立场问题，也就是“站在谁的角度、替谁说话、为谁办事”的问题。我们党来自人民、为了人民、依靠人民，全心全意为人民服务是我们党的根本宗旨，</a:t>
            </a:r>
            <a:r>
              <a:rPr lang="zh-CN" altLang="en-US" sz="2600" b="1" dirty="0">
                <a:solidFill>
                  <a:srgbClr val="C00000"/>
                </a:solidFill>
                <a:latin typeface="宋体" panose="02010600030101010101" pitchFamily="2" charset="-122"/>
                <a:ea typeface="微软雅黑" panose="020B0503020204020204" pitchFamily="34" charset="-122"/>
              </a:rPr>
              <a:t>人民立场</a:t>
            </a:r>
            <a:r>
              <a:rPr lang="zh-CN" altLang="en-US" sz="2600" b="1" dirty="0">
                <a:solidFill>
                  <a:schemeClr val="tx1"/>
                </a:solidFill>
                <a:latin typeface="宋体" panose="02010600030101010101" pitchFamily="2" charset="-122"/>
                <a:ea typeface="微软雅黑" panose="020B0503020204020204" pitchFamily="34" charset="-122"/>
              </a:rPr>
              <a:t>是我们党的</a:t>
            </a:r>
            <a:r>
              <a:rPr lang="zh-CN" altLang="en-US" sz="2600" b="1" dirty="0">
                <a:solidFill>
                  <a:srgbClr val="C00000"/>
                </a:solidFill>
                <a:latin typeface="宋体" panose="02010600030101010101" pitchFamily="2" charset="-122"/>
                <a:ea typeface="微软雅黑" panose="020B0503020204020204" pitchFamily="34" charset="-122"/>
              </a:rPr>
              <a:t>根本政治立场</a:t>
            </a:r>
            <a:r>
              <a:rPr lang="zh-CN" altLang="en-US" sz="2600" b="1" dirty="0" smtClean="0">
                <a:solidFill>
                  <a:srgbClr val="C00000"/>
                </a:solidFill>
                <a:latin typeface="宋体" panose="02010600030101010101" pitchFamily="2" charset="-122"/>
                <a:ea typeface="微软雅黑" panose="020B0503020204020204" pitchFamily="34" charset="-122"/>
              </a:rPr>
              <a:t>。</a:t>
            </a:r>
            <a:r>
              <a:rPr lang="zh-CN" altLang="en-US" sz="2600" dirty="0" smtClean="0">
                <a:solidFill>
                  <a:srgbClr val="000000"/>
                </a:solidFill>
                <a:latin typeface="宋体" panose="02010600030101010101" pitchFamily="2" charset="-122"/>
                <a:ea typeface="微软雅黑" panose="020B0503020204020204" pitchFamily="34" charset="-122"/>
              </a:rPr>
              <a:t>共产党</a:t>
            </a:r>
            <a:r>
              <a:rPr lang="zh-CN" altLang="en-US" sz="2600" dirty="0">
                <a:solidFill>
                  <a:srgbClr val="000000"/>
                </a:solidFill>
                <a:latin typeface="宋体" panose="02010600030101010101" pitchFamily="2" charset="-122"/>
                <a:ea typeface="微软雅黑" panose="020B0503020204020204" pitchFamily="34" charset="-122"/>
              </a:rPr>
              <a:t>的初心，</a:t>
            </a:r>
            <a:r>
              <a:rPr lang="zh-CN" altLang="en-US" sz="2600" dirty="0" smtClean="0">
                <a:solidFill>
                  <a:srgbClr val="000000"/>
                </a:solidFill>
                <a:latin typeface="宋体" panose="02010600030101010101" pitchFamily="2" charset="-122"/>
                <a:ea typeface="微软雅黑" panose="020B0503020204020204" pitchFamily="34" charset="-122"/>
              </a:rPr>
              <a:t>为人民服务是</a:t>
            </a:r>
            <a:r>
              <a:rPr lang="zh-CN" altLang="en-US" sz="2600" dirty="0">
                <a:solidFill>
                  <a:srgbClr val="000000"/>
                </a:solidFill>
                <a:latin typeface="宋体" panose="02010600030101010101" pitchFamily="2" charset="-122"/>
                <a:ea typeface="微软雅黑" panose="020B0503020204020204" pitchFamily="34" charset="-122"/>
              </a:rPr>
              <a:t>永恒不变的初心</a:t>
            </a:r>
            <a:r>
              <a:rPr lang="zh-CN" altLang="en-US" sz="2600" dirty="0" smtClean="0">
                <a:solidFill>
                  <a:srgbClr val="000000"/>
                </a:solidFill>
                <a:latin typeface="宋体" panose="02010600030101010101" pitchFamily="2" charset="-122"/>
                <a:ea typeface="微软雅黑" panose="020B0503020204020204" pitchFamily="34" charset="-122"/>
              </a:rPr>
              <a:t>。“</a:t>
            </a:r>
            <a:r>
              <a:rPr lang="zh-CN" altLang="en-US" sz="2600" b="1" dirty="0" smtClean="0">
                <a:solidFill>
                  <a:schemeClr val="accent4"/>
                </a:solidFill>
                <a:latin typeface="宋体" panose="02010600030101010101" pitchFamily="2" charset="-122"/>
                <a:ea typeface="微软雅黑" panose="020B0503020204020204" pitchFamily="34" charset="-122"/>
              </a:rPr>
              <a:t>江山就是人民，人民就是江山</a:t>
            </a:r>
            <a:r>
              <a:rPr lang="zh-CN" altLang="en-US" sz="2600" dirty="0" smtClean="0">
                <a:solidFill>
                  <a:srgbClr val="000000"/>
                </a:solidFill>
                <a:latin typeface="宋体" panose="02010600030101010101" pitchFamily="2" charset="-122"/>
                <a:ea typeface="微软雅黑" panose="020B0503020204020204" pitchFamily="34" charset="-122"/>
              </a:rPr>
              <a:t>”揭示我们党执政的最大底气。</a:t>
            </a:r>
            <a:endParaRPr lang="zh-CN" altLang="en-US" sz="2600" dirty="0">
              <a:solidFill>
                <a:srgbClr val="000000"/>
              </a:solidFill>
              <a:latin typeface="宋体" panose="02010600030101010101" pitchFamily="2" charset="-122"/>
              <a:ea typeface="微软雅黑" panose="020B0503020204020204" pitchFamily="34" charset="-122"/>
            </a:endParaRPr>
          </a:p>
        </p:txBody>
      </p:sp>
      <p:sp>
        <p:nvSpPr>
          <p:cNvPr id="100" name="文本框 99"/>
          <p:cNvSpPr txBox="1"/>
          <p:nvPr/>
        </p:nvSpPr>
        <p:spPr>
          <a:xfrm>
            <a:off x="1071880" y="4369435"/>
            <a:ext cx="10478135" cy="1337945"/>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lIns="121917" tIns="60958" rIns="121917" bIns="60958">
            <a:spAutoFit/>
          </a:bodyPr>
          <a:lstStyle/>
          <a:p>
            <a:pPr indent="406400">
              <a:lnSpc>
                <a:spcPct val="120000"/>
              </a:lnSpc>
            </a:pPr>
            <a:r>
              <a:rPr lang="zh-CN" altLang="en-US" sz="2200" dirty="0" smtClean="0">
                <a:solidFill>
                  <a:schemeClr val="tx1"/>
                </a:solidFill>
                <a:latin typeface="宋体" panose="02010600030101010101" pitchFamily="2" charset="-122"/>
                <a:ea typeface="微软雅黑" panose="020B0503020204020204" pitchFamily="34" charset="-122"/>
                <a:cs typeface="宋体" panose="02010600030101010101" pitchFamily="2" charset="-122"/>
              </a:rPr>
              <a:t>在</a:t>
            </a:r>
            <a:r>
              <a:rPr lang="en-US" altLang="zh-CN" sz="2200" dirty="0" smtClean="0">
                <a:solidFill>
                  <a:schemeClr val="tx1"/>
                </a:solidFill>
                <a:latin typeface="宋体" panose="02010600030101010101" pitchFamily="2" charset="-122"/>
                <a:ea typeface="微软雅黑" panose="020B0503020204020204" pitchFamily="34" charset="-122"/>
                <a:cs typeface="宋体" panose="02010600030101010101" pitchFamily="2" charset="-122"/>
              </a:rPr>
              <a:t>100</a:t>
            </a:r>
            <a:r>
              <a:rPr lang="zh-CN" altLang="en-US" sz="2200" dirty="0" smtClean="0">
                <a:solidFill>
                  <a:schemeClr val="tx1"/>
                </a:solidFill>
                <a:latin typeface="宋体" panose="02010600030101010101" pitchFamily="2" charset="-122"/>
                <a:ea typeface="微软雅黑" panose="020B0503020204020204" pitchFamily="34" charset="-122"/>
                <a:cs typeface="宋体" panose="02010600030101010101" pitchFamily="2" charset="-122"/>
              </a:rPr>
              <a:t>年</a:t>
            </a:r>
            <a:r>
              <a:rPr lang="zh-CN" altLang="en-US" sz="2200" dirty="0">
                <a:solidFill>
                  <a:schemeClr val="tx1"/>
                </a:solidFill>
                <a:latin typeface="宋体" panose="02010600030101010101" pitchFamily="2" charset="-122"/>
                <a:ea typeface="微软雅黑" panose="020B0503020204020204" pitchFamily="34" charset="-122"/>
                <a:cs typeface="宋体" panose="02010600030101010101" pitchFamily="2" charset="-122"/>
              </a:rPr>
              <a:t>革命、建设和改革历程中，无数共产党人为了人民的利益殚精竭虑、呕心沥血，甚至付出了宝贵的生命。据统计，仅</a:t>
            </a:r>
            <a:r>
              <a:rPr lang="en-US" altLang="zh-CN" sz="2200" dirty="0">
                <a:solidFill>
                  <a:schemeClr val="tx1"/>
                </a:solidFill>
                <a:latin typeface="宋体" panose="02010600030101010101" pitchFamily="2" charset="-122"/>
                <a:ea typeface="微软雅黑" panose="020B0503020204020204" pitchFamily="34" charset="-122"/>
                <a:cs typeface="宋体" panose="02010600030101010101" pitchFamily="2" charset="-122"/>
              </a:rPr>
              <a:t>1921</a:t>
            </a:r>
            <a:r>
              <a:rPr lang="zh-CN" altLang="en-US" sz="2200" dirty="0">
                <a:solidFill>
                  <a:schemeClr val="tx1"/>
                </a:solidFill>
                <a:latin typeface="宋体" panose="02010600030101010101" pitchFamily="2" charset="-122"/>
                <a:ea typeface="微软雅黑" panose="020B0503020204020204" pitchFamily="34" charset="-122"/>
                <a:cs typeface="宋体" panose="02010600030101010101" pitchFamily="2" charset="-122"/>
              </a:rPr>
              <a:t>年到</a:t>
            </a:r>
            <a:r>
              <a:rPr lang="en-US" altLang="zh-CN" sz="2200" dirty="0">
                <a:solidFill>
                  <a:schemeClr val="tx1"/>
                </a:solidFill>
                <a:latin typeface="宋体" panose="02010600030101010101" pitchFamily="2" charset="-122"/>
                <a:ea typeface="微软雅黑" panose="020B0503020204020204" pitchFamily="34" charset="-122"/>
                <a:cs typeface="宋体" panose="02010600030101010101" pitchFamily="2" charset="-122"/>
              </a:rPr>
              <a:t>1949</a:t>
            </a:r>
            <a:r>
              <a:rPr lang="zh-CN" altLang="en-US" sz="2200" dirty="0">
                <a:solidFill>
                  <a:schemeClr val="tx1"/>
                </a:solidFill>
                <a:latin typeface="宋体" panose="02010600030101010101" pitchFamily="2" charset="-122"/>
                <a:ea typeface="微软雅黑" panose="020B0503020204020204" pitchFamily="34" charset="-122"/>
                <a:cs typeface="宋体" panose="02010600030101010101" pitchFamily="2" charset="-122"/>
              </a:rPr>
              <a:t>年期间，有名可查的烈士就有</a:t>
            </a:r>
            <a:r>
              <a:rPr lang="en-US" altLang="zh-CN" sz="2200" dirty="0">
                <a:solidFill>
                  <a:schemeClr val="tx1"/>
                </a:solidFill>
                <a:latin typeface="宋体" panose="02010600030101010101" pitchFamily="2" charset="-122"/>
                <a:ea typeface="微软雅黑" panose="020B0503020204020204" pitchFamily="34" charset="-122"/>
                <a:cs typeface="宋体" panose="02010600030101010101" pitchFamily="2" charset="-122"/>
              </a:rPr>
              <a:t>370</a:t>
            </a:r>
            <a:r>
              <a:rPr lang="zh-CN" altLang="en-US" sz="2200" dirty="0">
                <a:solidFill>
                  <a:schemeClr val="tx1"/>
                </a:solidFill>
                <a:latin typeface="宋体" panose="02010600030101010101" pitchFamily="2" charset="-122"/>
                <a:ea typeface="微软雅黑" panose="020B0503020204020204" pitchFamily="34" charset="-122"/>
                <a:cs typeface="宋体" panose="02010600030101010101" pitchFamily="2" charset="-122"/>
              </a:rPr>
              <a:t>万人，比新中国成立时健在的</a:t>
            </a:r>
            <a:r>
              <a:rPr lang="en-US" altLang="zh-CN" sz="2200" dirty="0">
                <a:solidFill>
                  <a:schemeClr val="tx1"/>
                </a:solidFill>
                <a:latin typeface="宋体" panose="02010600030101010101" pitchFamily="2" charset="-122"/>
                <a:ea typeface="微软雅黑" panose="020B0503020204020204" pitchFamily="34" charset="-122"/>
                <a:cs typeface="宋体" panose="02010600030101010101" pitchFamily="2" charset="-122"/>
              </a:rPr>
              <a:t>300</a:t>
            </a:r>
            <a:r>
              <a:rPr lang="zh-CN" altLang="en-US" sz="2200" dirty="0">
                <a:solidFill>
                  <a:schemeClr val="tx1"/>
                </a:solidFill>
                <a:latin typeface="宋体" panose="02010600030101010101" pitchFamily="2" charset="-122"/>
                <a:ea typeface="微软雅黑" panose="020B0503020204020204" pitchFamily="34" charset="-122"/>
                <a:cs typeface="宋体" panose="02010600030101010101" pitchFamily="2" charset="-122"/>
              </a:rPr>
              <a:t>万共产党员还要多</a:t>
            </a:r>
            <a:r>
              <a:rPr lang="en-US" altLang="zh-CN" sz="2200" dirty="0">
                <a:solidFill>
                  <a:schemeClr val="tx1"/>
                </a:solidFill>
                <a:latin typeface="宋体" panose="02010600030101010101" pitchFamily="2" charset="-122"/>
                <a:ea typeface="微软雅黑" panose="020B0503020204020204" pitchFamily="34" charset="-122"/>
                <a:cs typeface="宋体" panose="02010600030101010101" pitchFamily="2" charset="-122"/>
              </a:rPr>
              <a:t>70</a:t>
            </a:r>
            <a:r>
              <a:rPr lang="zh-CN" altLang="en-US" sz="2200" dirty="0">
                <a:solidFill>
                  <a:schemeClr val="tx1"/>
                </a:solidFill>
                <a:latin typeface="宋体" panose="02010600030101010101" pitchFamily="2" charset="-122"/>
                <a:ea typeface="微软雅黑" panose="020B0503020204020204" pitchFamily="34" charset="-122"/>
                <a:cs typeface="宋体" panose="02010600030101010101" pitchFamily="2" charset="-122"/>
              </a:rPr>
              <a:t>万。</a:t>
            </a:r>
            <a:endParaRPr lang="zh-CN" altLang="en-US" sz="2200" dirty="0">
              <a:solidFill>
                <a:schemeClr val="tx1"/>
              </a:solidFill>
              <a:latin typeface="宋体" panose="02010600030101010101" pitchFamily="2" charset="-122"/>
              <a:ea typeface="微软雅黑" panose="020B0503020204020204" pitchFamily="34" charset="-122"/>
              <a:cs typeface="宋体" panose="02010600030101010101" pitchFamily="2" charset="-122"/>
            </a:endParaRPr>
          </a:p>
        </p:txBody>
      </p:sp>
      <p:sp>
        <p:nvSpPr>
          <p:cNvPr id="3" name="TextBox 1"/>
          <p:cNvSpPr txBox="1">
            <a:spLocks noChangeArrowheads="1"/>
          </p:cNvSpPr>
          <p:nvPr/>
        </p:nvSpPr>
        <p:spPr bwMode="auto">
          <a:xfrm>
            <a:off x="1462145" y="598052"/>
            <a:ext cx="1454855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sz="3200">
                <a:solidFill>
                  <a:schemeClr val="tx1"/>
                </a:solidFill>
                <a:latin typeface="微软雅黑" panose="020B0503020204020204" pitchFamily="34" charset="-122"/>
                <a:ea typeface="微软雅黑" panose="020B0503020204020204" pitchFamily="34" charset="-122"/>
              </a:defRPr>
            </a:lvl1pPr>
            <a:lvl2pPr>
              <a:defRPr sz="2800">
                <a:solidFill>
                  <a:schemeClr val="tx1"/>
                </a:solidFill>
                <a:latin typeface="微软雅黑" panose="020B0503020204020204" pitchFamily="34" charset="-122"/>
                <a:ea typeface="微软雅黑" panose="020B0503020204020204" pitchFamily="34" charset="-122"/>
              </a:defRPr>
            </a:lvl2pPr>
            <a:lvl3pPr>
              <a:defRPr sz="2400">
                <a:solidFill>
                  <a:schemeClr val="tx1"/>
                </a:solidFill>
                <a:latin typeface="微软雅黑" panose="020B0503020204020204" pitchFamily="34" charset="-122"/>
                <a:ea typeface="微软雅黑" panose="020B0503020204020204" pitchFamily="34" charset="-122"/>
              </a:defRPr>
            </a:lvl3pPr>
            <a:lvl4pPr>
              <a:defRPr sz="2000">
                <a:solidFill>
                  <a:schemeClr val="tx1"/>
                </a:solidFill>
                <a:latin typeface="微软雅黑" panose="020B0503020204020204" pitchFamily="34" charset="-122"/>
                <a:ea typeface="微软雅黑" panose="020B0503020204020204" pitchFamily="34" charset="-122"/>
              </a:defRPr>
            </a:lvl4pPr>
            <a:lvl5pPr>
              <a:defRPr sz="2000">
                <a:solidFill>
                  <a:schemeClr val="tx1"/>
                </a:solidFill>
                <a:latin typeface="微软雅黑" panose="020B0503020204020204" pitchFamily="34" charset="-122"/>
                <a:ea typeface="微软雅黑" panose="020B0503020204020204" pitchFamily="34" charset="-122"/>
              </a:defRPr>
            </a:lvl5pPr>
            <a:lvl6pPr>
              <a:defRPr sz="2000">
                <a:solidFill>
                  <a:schemeClr val="tx1"/>
                </a:solidFill>
                <a:latin typeface="微软雅黑" panose="020B0503020204020204" pitchFamily="34" charset="-122"/>
                <a:ea typeface="微软雅黑" panose="020B0503020204020204" pitchFamily="34" charset="-122"/>
              </a:defRPr>
            </a:lvl6pPr>
            <a:lvl7pPr>
              <a:defRPr sz="2000">
                <a:solidFill>
                  <a:schemeClr val="tx1"/>
                </a:solidFill>
                <a:latin typeface="微软雅黑" panose="020B0503020204020204" pitchFamily="34" charset="-122"/>
                <a:ea typeface="微软雅黑" panose="020B0503020204020204" pitchFamily="34" charset="-122"/>
              </a:defRPr>
            </a:lvl7pPr>
            <a:lvl8pPr>
              <a:defRPr sz="2000">
                <a:solidFill>
                  <a:schemeClr val="tx1"/>
                </a:solidFill>
                <a:latin typeface="微软雅黑" panose="020B0503020204020204" pitchFamily="34" charset="-122"/>
                <a:ea typeface="微软雅黑" panose="020B0503020204020204" pitchFamily="34" charset="-122"/>
              </a:defRPr>
            </a:lvl8pPr>
            <a:lvl9pPr>
              <a:defRPr sz="2000">
                <a:solidFill>
                  <a:schemeClr val="tx1"/>
                </a:solidFill>
                <a:latin typeface="微软雅黑" panose="020B0503020204020204" pitchFamily="34" charset="-122"/>
                <a:ea typeface="微软雅黑" panose="020B0503020204020204" pitchFamily="34" charset="-122"/>
              </a:defRPr>
            </a:lvl9pPr>
          </a:lstStyle>
          <a:p>
            <a:r>
              <a:rPr lang="en-US" altLang="zh-CN" b="1" dirty="0">
                <a:solidFill>
                  <a:schemeClr val="bg1"/>
                </a:solidFill>
                <a:latin typeface="黑体" panose="02010609060101010101" charset="-122"/>
              </a:rPr>
              <a:t> </a:t>
            </a:r>
            <a:r>
              <a:rPr lang="zh-CN" altLang="zh-CN" sz="3000" b="1" dirty="0">
                <a:solidFill>
                  <a:srgbClr val="C00000"/>
                </a:solidFill>
                <a:latin typeface="宋体" panose="02010600030101010101" pitchFamily="2" charset="-122"/>
              </a:rPr>
              <a:t>不忘</a:t>
            </a:r>
            <a:r>
              <a:rPr lang="zh-CN" altLang="zh-CN" sz="3000" b="1" dirty="0" smtClean="0">
                <a:solidFill>
                  <a:srgbClr val="C00000"/>
                </a:solidFill>
                <a:latin typeface="宋体" panose="02010600030101010101" pitchFamily="2" charset="-122"/>
              </a:rPr>
              <a:t>初心</a:t>
            </a:r>
            <a:r>
              <a:rPr lang="zh-CN" altLang="en-US" sz="3000" b="1" dirty="0" smtClean="0">
                <a:solidFill>
                  <a:srgbClr val="C00000"/>
                </a:solidFill>
                <a:latin typeface="宋体" panose="02010600030101010101" pitchFamily="2" charset="-122"/>
              </a:rPr>
              <a:t>，</a:t>
            </a:r>
            <a:r>
              <a:rPr lang="zh-CN" altLang="en-US" sz="3000" b="1" dirty="0" smtClean="0">
                <a:solidFill>
                  <a:srgbClr val="C00000"/>
                </a:solidFill>
                <a:latin typeface="宋体" panose="02010600030101010101" pitchFamily="2" charset="-122"/>
              </a:rPr>
              <a:t>牢记使命</a:t>
            </a:r>
            <a:r>
              <a:rPr lang="zh-CN" altLang="zh-CN" sz="3000" b="1" dirty="0" smtClean="0">
                <a:solidFill>
                  <a:srgbClr val="C00000"/>
                </a:solidFill>
                <a:latin typeface="宋体" panose="02010600030101010101" pitchFamily="2" charset="-122"/>
              </a:rPr>
              <a:t>，</a:t>
            </a:r>
            <a:r>
              <a:rPr lang="zh-CN" altLang="zh-CN" sz="3000" b="1" dirty="0">
                <a:solidFill>
                  <a:srgbClr val="C00000"/>
                </a:solidFill>
                <a:latin typeface="宋体" panose="02010600030101010101" pitchFamily="2" charset="-122"/>
              </a:rPr>
              <a:t>就要牢牢记住</a:t>
            </a:r>
            <a:r>
              <a:rPr lang="en-US" altLang="zh-CN" sz="3000" b="1" dirty="0">
                <a:solidFill>
                  <a:srgbClr val="C00000"/>
                </a:solidFill>
                <a:latin typeface="宋体" panose="02010600030101010101" pitchFamily="2" charset="-122"/>
              </a:rPr>
              <a:t>“</a:t>
            </a:r>
            <a:r>
              <a:rPr lang="zh-CN" altLang="en-US" sz="3000" b="1" dirty="0">
                <a:solidFill>
                  <a:srgbClr val="C00000"/>
                </a:solidFill>
                <a:latin typeface="宋体" panose="02010600030101010101" pitchFamily="2" charset="-122"/>
              </a:rPr>
              <a:t>为了谁</a:t>
            </a:r>
            <a:r>
              <a:rPr lang="en-US" altLang="zh-CN" sz="3000" b="1" dirty="0">
                <a:solidFill>
                  <a:srgbClr val="C00000"/>
                </a:solidFill>
                <a:latin typeface="宋体" panose="02010600030101010101" pitchFamily="2" charset="-122"/>
              </a:rPr>
              <a:t>”</a:t>
            </a:r>
            <a:endParaRPr lang="en-US" altLang="zh-CN" sz="3000" b="1" dirty="0">
              <a:solidFill>
                <a:srgbClr val="C00000"/>
              </a:solidFill>
              <a:latin typeface="宋体" panose="02010600030101010101" pitchFamily="2" charset="-122"/>
            </a:endParaRPr>
          </a:p>
        </p:txBody>
      </p:sp>
      <p:pic>
        <p:nvPicPr>
          <p:cNvPr id="4" name="图片 3"/>
          <p:cNvPicPr>
            <a:picLocks noChangeAspect="1"/>
          </p:cNvPicPr>
          <p:nvPr/>
        </p:nvPicPr>
        <p:blipFill>
          <a:blip r:embed="rId1" cstate="print"/>
          <a:stretch>
            <a:fillRect/>
          </a:stretch>
        </p:blipFill>
        <p:spPr>
          <a:xfrm>
            <a:off x="9774767" y="6211993"/>
            <a:ext cx="2349500" cy="50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00"/>
                                        </p:tgtEl>
                                        <p:attrNameLst>
                                          <p:attrName>style.visibility</p:attrName>
                                        </p:attrNameLst>
                                      </p:cBhvr>
                                      <p:to>
                                        <p:strVal val="visible"/>
                                      </p:to>
                                    </p:set>
                                    <p:anim calcmode="lin" valueType="num">
                                      <p:cBhvr additive="base">
                                        <p:cTn id="21" dur="500"/>
                                        <p:tgtEl>
                                          <p:spTgt spid="100"/>
                                        </p:tgtEl>
                                        <p:attrNameLst>
                                          <p:attrName>ppt_y</p:attrName>
                                        </p:attrNameLst>
                                      </p:cBhvr>
                                      <p:tavLst>
                                        <p:tav tm="0">
                                          <p:val>
                                            <p:strVal val="#ppt_y+#ppt_h*1.125000"/>
                                          </p:val>
                                        </p:tav>
                                        <p:tav tm="100000">
                                          <p:val>
                                            <p:strVal val="#ppt_y"/>
                                          </p:val>
                                        </p:tav>
                                      </p:tavLst>
                                    </p:anim>
                                    <p:animEffect transition="in" filter="wipe(up)">
                                      <p:cBhvr>
                                        <p:cTn id="2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bldLvl="0" animBg="1"/>
      <p:bldP spid="100"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2776" y="1780169"/>
            <a:ext cx="1616927" cy="2104648"/>
          </a:xfrm>
          <a:prstGeom prst="rect">
            <a:avLst/>
          </a:prstGeom>
          <a:ln>
            <a:noFill/>
          </a:ln>
          <a:effectLst>
            <a:outerShdw blurRad="292100" dist="139700" dir="2700000" algn="tl" rotWithShape="0">
              <a:srgbClr val="333333">
                <a:alpha val="65000"/>
              </a:srgbClr>
            </a:outerShdw>
          </a:effectLst>
        </p:spPr>
      </p:pic>
      <p:sp>
        <p:nvSpPr>
          <p:cNvPr id="29" name="矩形 28"/>
          <p:cNvSpPr/>
          <p:nvPr/>
        </p:nvSpPr>
        <p:spPr>
          <a:xfrm>
            <a:off x="1428172" y="4033708"/>
            <a:ext cx="2106507" cy="369298"/>
          </a:xfrm>
          <a:prstGeom prst="rect">
            <a:avLst/>
          </a:prstGeom>
        </p:spPr>
        <p:txBody>
          <a:bodyPr wrap="square" lIns="91404" tIns="45703" rIns="91404" bIns="45703">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毛泽东思想</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40" name="矩形 39"/>
          <p:cNvSpPr/>
          <p:nvPr/>
        </p:nvSpPr>
        <p:spPr>
          <a:xfrm>
            <a:off x="4475218" y="4054439"/>
            <a:ext cx="2069167" cy="369298"/>
          </a:xfrm>
          <a:prstGeom prst="rect">
            <a:avLst/>
          </a:prstGeom>
        </p:spPr>
        <p:txBody>
          <a:bodyPr wrap="square" lIns="91404" tIns="45703" rIns="91404" bIns="45703">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邓小平理论</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b="5437"/>
          <a:stretch>
            <a:fillRect/>
          </a:stretch>
        </p:blipFill>
        <p:spPr>
          <a:xfrm>
            <a:off x="4657725" y="1806575"/>
            <a:ext cx="1704975" cy="2124710"/>
          </a:xfrm>
          <a:prstGeom prst="rect">
            <a:avLst/>
          </a:prstGeom>
          <a:ln>
            <a:noFill/>
          </a:ln>
          <a:effectLst>
            <a:outerShdw blurRad="292100" dist="139700" dir="2700000" algn="tl" rotWithShape="0">
              <a:srgbClr val="333333">
                <a:alpha val="65000"/>
              </a:srgbClr>
            </a:outerShdw>
          </a:effectLst>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1200" y="1805940"/>
            <a:ext cx="1701800" cy="2125345"/>
          </a:xfrm>
          <a:prstGeom prst="rect">
            <a:avLst/>
          </a:prstGeom>
          <a:ln>
            <a:noFill/>
          </a:ln>
          <a:effectLst>
            <a:outerShdw blurRad="292100" dist="139700" dir="2700000" algn="tl" rotWithShape="0">
              <a:srgbClr val="333333">
                <a:alpha val="65000"/>
              </a:srgbClr>
            </a:outerShdw>
          </a:effectLst>
        </p:spPr>
      </p:pic>
      <p:sp>
        <p:nvSpPr>
          <p:cNvPr id="47" name="矩形 46"/>
          <p:cNvSpPr/>
          <p:nvPr/>
        </p:nvSpPr>
        <p:spPr>
          <a:xfrm>
            <a:off x="6035675" y="4044315"/>
            <a:ext cx="3566795" cy="367030"/>
          </a:xfrm>
          <a:prstGeom prst="rect">
            <a:avLst/>
          </a:prstGeom>
        </p:spPr>
        <p:txBody>
          <a:bodyPr wrap="square" lIns="91404" tIns="45703" rIns="91404" bIns="45703">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“三个代表”重要思想</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54" name="矩形 53"/>
          <p:cNvSpPr/>
          <p:nvPr/>
        </p:nvSpPr>
        <p:spPr>
          <a:xfrm>
            <a:off x="9394825" y="4043680"/>
            <a:ext cx="1966595" cy="367030"/>
          </a:xfrm>
          <a:prstGeom prst="rect">
            <a:avLst/>
          </a:prstGeom>
        </p:spPr>
        <p:txBody>
          <a:bodyPr wrap="square" lIns="91404" tIns="45703" rIns="91404" bIns="45703">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科学发展观</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 name="TextBox 1"/>
          <p:cNvSpPr txBox="1">
            <a:spLocks noChangeArrowheads="1"/>
          </p:cNvSpPr>
          <p:nvPr/>
        </p:nvSpPr>
        <p:spPr bwMode="auto">
          <a:xfrm>
            <a:off x="1427855" y="365642"/>
            <a:ext cx="14548555"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sz="3200">
                <a:solidFill>
                  <a:schemeClr val="tx1"/>
                </a:solidFill>
                <a:latin typeface="微软雅黑" panose="020B0503020204020204" pitchFamily="34" charset="-122"/>
                <a:ea typeface="微软雅黑" panose="020B0503020204020204" pitchFamily="34" charset="-122"/>
              </a:defRPr>
            </a:lvl1pPr>
            <a:lvl2pPr>
              <a:defRPr sz="2800">
                <a:solidFill>
                  <a:schemeClr val="tx1"/>
                </a:solidFill>
                <a:latin typeface="微软雅黑" panose="020B0503020204020204" pitchFamily="34" charset="-122"/>
                <a:ea typeface="微软雅黑" panose="020B0503020204020204" pitchFamily="34" charset="-122"/>
              </a:defRPr>
            </a:lvl2pPr>
            <a:lvl3pPr>
              <a:defRPr sz="2400">
                <a:solidFill>
                  <a:schemeClr val="tx1"/>
                </a:solidFill>
                <a:latin typeface="微软雅黑" panose="020B0503020204020204" pitchFamily="34" charset="-122"/>
                <a:ea typeface="微软雅黑" panose="020B0503020204020204" pitchFamily="34" charset="-122"/>
              </a:defRPr>
            </a:lvl3pPr>
            <a:lvl4pPr>
              <a:defRPr sz="2000">
                <a:solidFill>
                  <a:schemeClr val="tx1"/>
                </a:solidFill>
                <a:latin typeface="微软雅黑" panose="020B0503020204020204" pitchFamily="34" charset="-122"/>
                <a:ea typeface="微软雅黑" panose="020B0503020204020204" pitchFamily="34" charset="-122"/>
              </a:defRPr>
            </a:lvl4pPr>
            <a:lvl5pPr>
              <a:defRPr sz="2000">
                <a:solidFill>
                  <a:schemeClr val="tx1"/>
                </a:solidFill>
                <a:latin typeface="微软雅黑" panose="020B0503020204020204" pitchFamily="34" charset="-122"/>
                <a:ea typeface="微软雅黑" panose="020B0503020204020204" pitchFamily="34" charset="-122"/>
              </a:defRPr>
            </a:lvl5pPr>
            <a:lvl6pPr>
              <a:defRPr sz="2000">
                <a:solidFill>
                  <a:schemeClr val="tx1"/>
                </a:solidFill>
                <a:latin typeface="微软雅黑" panose="020B0503020204020204" pitchFamily="34" charset="-122"/>
                <a:ea typeface="微软雅黑" panose="020B0503020204020204" pitchFamily="34" charset="-122"/>
              </a:defRPr>
            </a:lvl6pPr>
            <a:lvl7pPr>
              <a:defRPr sz="2000">
                <a:solidFill>
                  <a:schemeClr val="tx1"/>
                </a:solidFill>
                <a:latin typeface="微软雅黑" panose="020B0503020204020204" pitchFamily="34" charset="-122"/>
                <a:ea typeface="微软雅黑" panose="020B0503020204020204" pitchFamily="34" charset="-122"/>
              </a:defRPr>
            </a:lvl7pPr>
            <a:lvl8pPr>
              <a:defRPr sz="2000">
                <a:solidFill>
                  <a:schemeClr val="tx1"/>
                </a:solidFill>
                <a:latin typeface="微软雅黑" panose="020B0503020204020204" pitchFamily="34" charset="-122"/>
                <a:ea typeface="微软雅黑" panose="020B0503020204020204" pitchFamily="34" charset="-122"/>
              </a:defRPr>
            </a:lvl8pPr>
            <a:lvl9pPr>
              <a:defRPr sz="2000">
                <a:solidFill>
                  <a:schemeClr val="tx1"/>
                </a:solidFill>
                <a:latin typeface="微软雅黑" panose="020B0503020204020204" pitchFamily="34" charset="-122"/>
                <a:ea typeface="微软雅黑" panose="020B0503020204020204" pitchFamily="34" charset="-122"/>
              </a:defRPr>
            </a:lvl9pPr>
          </a:lstStyle>
          <a:p>
            <a:r>
              <a:rPr lang="zh-CN" altLang="en-US" sz="3000" b="1" dirty="0" smtClean="0">
                <a:solidFill>
                  <a:srgbClr val="C00000"/>
                </a:solidFill>
                <a:latin typeface="宋体" panose="02010600030101010101" pitchFamily="2" charset="-122"/>
              </a:rPr>
              <a:t>中国共产党的历史就是一部践行初心和使命的历史</a:t>
            </a:r>
            <a:endParaRPr lang="en-US" altLang="zh-CN" sz="3000" b="1" dirty="0" smtClean="0">
              <a:solidFill>
                <a:srgbClr val="C00000"/>
              </a:solidFill>
              <a:latin typeface="宋体" panose="02010600030101010101" pitchFamily="2" charset="-122"/>
            </a:endParaRPr>
          </a:p>
        </p:txBody>
      </p:sp>
      <p:pic>
        <p:nvPicPr>
          <p:cNvPr id="4" name="图片 3"/>
          <p:cNvPicPr>
            <a:picLocks noChangeAspect="1"/>
          </p:cNvPicPr>
          <p:nvPr/>
        </p:nvPicPr>
        <p:blipFill>
          <a:blip r:embed="rId4" cstate="print"/>
          <a:stretch>
            <a:fillRect/>
          </a:stretch>
        </p:blipFill>
        <p:spPr>
          <a:xfrm>
            <a:off x="9774767" y="6211993"/>
            <a:ext cx="2349500" cy="508000"/>
          </a:xfrm>
          <a:prstGeom prst="rect">
            <a:avLst/>
          </a:prstGeom>
        </p:spPr>
      </p:pic>
      <p:pic>
        <p:nvPicPr>
          <p:cNvPr id="59" name="图片 58"/>
          <p:cNvPicPr>
            <a:picLocks noChangeAspect="1"/>
          </p:cNvPicPr>
          <p:nvPr/>
        </p:nvPicPr>
        <p:blipFill rotWithShape="1">
          <a:blip r:embed="rId5" cstate="print">
            <a:extLst>
              <a:ext uri="{28A0092B-C50C-407E-A947-70E740481C1C}">
                <a14:useLocalDpi xmlns:a14="http://schemas.microsoft.com/office/drawing/2010/main" val="0"/>
              </a:ext>
            </a:extLst>
          </a:blip>
          <a:srcRect l="6405" t="8619" r="6742"/>
          <a:stretch>
            <a:fillRect/>
          </a:stretch>
        </p:blipFill>
        <p:spPr>
          <a:xfrm>
            <a:off x="9461500" y="1797050"/>
            <a:ext cx="1693545" cy="2087245"/>
          </a:xfrm>
          <a:prstGeom prst="rect">
            <a:avLst/>
          </a:prstGeom>
          <a:ln>
            <a:noFill/>
          </a:ln>
          <a:effectLst>
            <a:outerShdw blurRad="292100" dist="139700" dir="2700000" algn="tl" rotWithShape="0">
              <a:srgbClr val="333333">
                <a:alpha val="65000"/>
              </a:srgbClr>
            </a:outerShdw>
          </a:effectLst>
        </p:spPr>
      </p:pic>
      <p:sp>
        <p:nvSpPr>
          <p:cNvPr id="33" name="矩形 32"/>
          <p:cNvSpPr/>
          <p:nvPr/>
        </p:nvSpPr>
        <p:spPr>
          <a:xfrm>
            <a:off x="769434" y="1076313"/>
            <a:ext cx="10549053" cy="706755"/>
          </a:xfrm>
          <a:prstGeom prst="rect">
            <a:avLst/>
          </a:prstGeom>
        </p:spPr>
        <p:txBody>
          <a:bodyPr wrap="square">
            <a:spAutoFit/>
          </a:bodyPr>
          <a:lstStyle/>
          <a:p>
            <a:r>
              <a:rPr lang="zh-CN" altLang="zh-CN" sz="2000" b="1" dirty="0" smtClean="0">
                <a:latin typeface="宋体" panose="02010600030101010101" pitchFamily="2" charset="-122"/>
              </a:rPr>
              <a:t>中国共产党在百年发展进程中团结带领中国人民接力奋斗，书写了中华民族几千年历史上最恢弘的史诗。</a:t>
            </a:r>
            <a:endParaRPr lang="zh-CN" altLang="zh-CN" sz="2000" b="1" dirty="0" smtClean="0">
              <a:latin typeface="宋体" panose="02010600030101010101" pitchFamily="2" charset="-122"/>
            </a:endParaRPr>
          </a:p>
        </p:txBody>
      </p:sp>
      <p:sp>
        <p:nvSpPr>
          <p:cNvPr id="34" name="矩形 33"/>
          <p:cNvSpPr/>
          <p:nvPr/>
        </p:nvSpPr>
        <p:spPr>
          <a:xfrm>
            <a:off x="504190" y="4413250"/>
            <a:ext cx="3954145" cy="2306955"/>
          </a:xfrm>
          <a:prstGeom prst="rect">
            <a:avLst/>
          </a:prstGeom>
        </p:spPr>
        <p:style>
          <a:lnRef idx="2">
            <a:schemeClr val="accent1"/>
          </a:lnRef>
          <a:fillRef idx="0">
            <a:srgbClr val="FFFFFF"/>
          </a:fillRef>
          <a:effectRef idx="0">
            <a:srgbClr val="FFFFFF"/>
          </a:effectRef>
          <a:fontRef idx="minor">
            <a:schemeClr val="dk1"/>
          </a:fontRef>
        </p:style>
        <p:txBody>
          <a:bodyPr wrap="square">
            <a:spAutoFit/>
          </a:bodyPr>
          <a:lstStyle/>
          <a:p>
            <a:r>
              <a:rPr lang="zh-CN" altLang="zh-CN" b="1" dirty="0" smtClean="0">
                <a:latin typeface="黑体" panose="02010609060101010101" charset="-122"/>
                <a:ea typeface="黑体" panose="02010609060101010101" charset="-122"/>
              </a:rPr>
              <a:t>中国共产党团结带领中国人民浴血奋战、百折不挠，创造了</a:t>
            </a:r>
            <a:r>
              <a:rPr lang="zh-CN" altLang="zh-CN" b="1" dirty="0" smtClean="0">
                <a:solidFill>
                  <a:srgbClr val="C00000"/>
                </a:solidFill>
                <a:latin typeface="黑体" panose="02010609060101010101" charset="-122"/>
                <a:ea typeface="黑体" panose="02010609060101010101" charset="-122"/>
              </a:rPr>
              <a:t>新民主主义革命的伟大成就</a:t>
            </a:r>
            <a:r>
              <a:rPr lang="zh-CN" altLang="zh-CN" b="1" dirty="0" smtClean="0">
                <a:latin typeface="黑体" panose="02010609060101010101" charset="-122"/>
                <a:ea typeface="黑体" panose="02010609060101010101" charset="-122"/>
              </a:rPr>
              <a:t>，为实现中华民族伟大复兴创造了根本社会条件。中国共产党带领团结中国人民，自力更生，发奋图强，创造了</a:t>
            </a:r>
            <a:r>
              <a:rPr lang="zh-CN" altLang="zh-CN" b="1" dirty="0" smtClean="0">
                <a:solidFill>
                  <a:srgbClr val="C00000"/>
                </a:solidFill>
                <a:latin typeface="黑体" panose="02010609060101010101" charset="-122"/>
                <a:ea typeface="黑体" panose="02010609060101010101" charset="-122"/>
              </a:rPr>
              <a:t>社会主义革命和建设的伟大成就</a:t>
            </a:r>
            <a:r>
              <a:rPr lang="zh-CN" altLang="zh-CN" b="1" dirty="0" smtClean="0">
                <a:latin typeface="黑体" panose="02010609060101010101" charset="-122"/>
                <a:ea typeface="黑体" panose="02010609060101010101" charset="-122"/>
              </a:rPr>
              <a:t>，为实现中华民族伟大复兴奠定了根本政治前提和政治基础。</a:t>
            </a:r>
            <a:endParaRPr lang="zh-CN" altLang="zh-CN" b="1" dirty="0" smtClean="0">
              <a:latin typeface="黑体" panose="02010609060101010101" charset="-122"/>
              <a:ea typeface="黑体" panose="02010609060101010101" charset="-122"/>
            </a:endParaRPr>
          </a:p>
        </p:txBody>
      </p:sp>
      <p:sp>
        <p:nvSpPr>
          <p:cNvPr id="35" name="矩形 34"/>
          <p:cNvSpPr/>
          <p:nvPr/>
        </p:nvSpPr>
        <p:spPr>
          <a:xfrm>
            <a:off x="4657725" y="4819015"/>
            <a:ext cx="6660515" cy="1322070"/>
          </a:xfrm>
          <a:prstGeom prst="rect">
            <a:avLst/>
          </a:prstGeom>
        </p:spPr>
        <p:style>
          <a:lnRef idx="2">
            <a:schemeClr val="accent1"/>
          </a:lnRef>
          <a:fillRef idx="0">
            <a:srgbClr val="FFFFFF"/>
          </a:fillRef>
          <a:effectRef idx="0">
            <a:srgbClr val="FFFFFF"/>
          </a:effectRef>
          <a:fontRef idx="minor">
            <a:schemeClr val="dk1"/>
          </a:fontRef>
        </p:style>
        <p:txBody>
          <a:bodyPr wrap="square">
            <a:spAutoFit/>
          </a:bodyPr>
          <a:lstStyle/>
          <a:p>
            <a:r>
              <a:rPr lang="zh-CN" altLang="zh-CN" sz="2000" b="1" dirty="0" smtClean="0">
                <a:latin typeface="黑体" panose="02010609060101010101" charset="-122"/>
                <a:ea typeface="黑体" panose="02010609060101010101" charset="-122"/>
              </a:rPr>
              <a:t>中国共产党团结带领中国人民解放思想，锐意进取，创造了</a:t>
            </a:r>
            <a:r>
              <a:rPr lang="zh-CN" altLang="zh-CN" sz="2000" b="1" dirty="0" smtClean="0">
                <a:solidFill>
                  <a:srgbClr val="C00000"/>
                </a:solidFill>
                <a:latin typeface="黑体" panose="02010609060101010101" charset="-122"/>
                <a:ea typeface="黑体" panose="02010609060101010101" charset="-122"/>
              </a:rPr>
              <a:t>改革开放和现代化建设的伟大成就</a:t>
            </a:r>
            <a:r>
              <a:rPr lang="zh-CN" altLang="zh-CN" sz="2000" b="1" dirty="0" smtClean="0">
                <a:latin typeface="黑体" panose="02010609060101010101" charset="-122"/>
                <a:ea typeface="黑体" panose="02010609060101010101" charset="-122"/>
              </a:rPr>
              <a:t>，为实现中华民族伟大复兴提供了充满新的活力的体制保障和快速发展的物质条件。</a:t>
            </a:r>
            <a:endParaRPr lang="zh-CN" altLang="zh-CN" sz="2000" b="1" dirty="0" smtClean="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childTnLst>
                          </p:cTn>
                        </p:par>
                        <p:par>
                          <p:cTn id="30" fill="hold">
                            <p:stCondLst>
                              <p:cond delay="1500"/>
                            </p:stCondLst>
                            <p:childTnLst>
                              <p:par>
                                <p:cTn id="31" presetID="12" presetClass="entr" presetSubtype="4"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p:tgtEl>
                                          <p:spTgt spid="34"/>
                                        </p:tgtEl>
                                        <p:attrNameLst>
                                          <p:attrName>ppt_y</p:attrName>
                                        </p:attrNameLst>
                                      </p:cBhvr>
                                      <p:tavLst>
                                        <p:tav tm="0">
                                          <p:val>
                                            <p:strVal val="#ppt_y+#ppt_h*1.125000"/>
                                          </p:val>
                                        </p:tav>
                                        <p:tav tm="100000">
                                          <p:val>
                                            <p:strVal val="#ppt_y"/>
                                          </p:val>
                                        </p:tav>
                                      </p:tavLst>
                                    </p:anim>
                                    <p:animEffect transition="in" filter="wipe(up)">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1000"/>
                                        <p:tgtEl>
                                          <p:spTgt spid="39"/>
                                        </p:tgtEl>
                                      </p:cBhvr>
                                    </p:animEffect>
                                    <p:anim calcmode="lin" valueType="num">
                                      <p:cBhvr>
                                        <p:cTn id="40" dur="1000" fill="hold"/>
                                        <p:tgtEl>
                                          <p:spTgt spid="39"/>
                                        </p:tgtEl>
                                        <p:attrNameLst>
                                          <p:attrName>ppt_x</p:attrName>
                                        </p:attrNameLst>
                                      </p:cBhvr>
                                      <p:tavLst>
                                        <p:tav tm="0">
                                          <p:val>
                                            <p:strVal val="#ppt_x"/>
                                          </p:val>
                                        </p:tav>
                                        <p:tav tm="100000">
                                          <p:val>
                                            <p:strVal val="#ppt_x"/>
                                          </p:val>
                                        </p:tav>
                                      </p:tavLst>
                                    </p:anim>
                                    <p:anim calcmode="lin" valueType="num">
                                      <p:cBhvr>
                                        <p:cTn id="41" dur="1000" fill="hold"/>
                                        <p:tgtEl>
                                          <p:spTgt spid="39"/>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p:cTn id="45" dur="500" fill="hold"/>
                                        <p:tgtEl>
                                          <p:spTgt spid="40"/>
                                        </p:tgtEl>
                                        <p:attrNameLst>
                                          <p:attrName>ppt_w</p:attrName>
                                        </p:attrNameLst>
                                      </p:cBhvr>
                                      <p:tavLst>
                                        <p:tav tm="0">
                                          <p:val>
                                            <p:fltVal val="0"/>
                                          </p:val>
                                        </p:tav>
                                        <p:tav tm="100000">
                                          <p:val>
                                            <p:strVal val="#ppt_w"/>
                                          </p:val>
                                        </p:tav>
                                      </p:tavLst>
                                    </p:anim>
                                    <p:anim calcmode="lin" valueType="num">
                                      <p:cBhvr>
                                        <p:cTn id="46" dur="500" fill="hold"/>
                                        <p:tgtEl>
                                          <p:spTgt spid="40"/>
                                        </p:tgtEl>
                                        <p:attrNameLst>
                                          <p:attrName>ppt_h</p:attrName>
                                        </p:attrNameLst>
                                      </p:cBhvr>
                                      <p:tavLst>
                                        <p:tav tm="0">
                                          <p:val>
                                            <p:fltVal val="0"/>
                                          </p:val>
                                        </p:tav>
                                        <p:tav tm="100000">
                                          <p:val>
                                            <p:strVal val="#ppt_h"/>
                                          </p:val>
                                        </p:tav>
                                      </p:tavLst>
                                    </p:anim>
                                    <p:animEffect transition="in" filter="fade">
                                      <p:cBhvr>
                                        <p:cTn id="47" dur="500"/>
                                        <p:tgtEl>
                                          <p:spTgt spid="40"/>
                                        </p:tgtEl>
                                      </p:cBhvr>
                                    </p:animEffect>
                                  </p:childTnLst>
                                </p:cTn>
                              </p:par>
                            </p:childTnLst>
                          </p:cTn>
                        </p:par>
                        <p:par>
                          <p:cTn id="48" fill="hold">
                            <p:stCondLst>
                              <p:cond delay="1500"/>
                            </p:stCondLst>
                            <p:childTnLst>
                              <p:par>
                                <p:cTn id="49" presetID="42" presetClass="entr" presetSubtype="0"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1000"/>
                                        <p:tgtEl>
                                          <p:spTgt spid="46"/>
                                        </p:tgtEl>
                                      </p:cBhvr>
                                    </p:animEffect>
                                    <p:anim calcmode="lin" valueType="num">
                                      <p:cBhvr>
                                        <p:cTn id="52" dur="1000" fill="hold"/>
                                        <p:tgtEl>
                                          <p:spTgt spid="46"/>
                                        </p:tgtEl>
                                        <p:attrNameLst>
                                          <p:attrName>ppt_x</p:attrName>
                                        </p:attrNameLst>
                                      </p:cBhvr>
                                      <p:tavLst>
                                        <p:tav tm="0">
                                          <p:val>
                                            <p:strVal val="#ppt_x"/>
                                          </p:val>
                                        </p:tav>
                                        <p:tav tm="100000">
                                          <p:val>
                                            <p:strVal val="#ppt_x"/>
                                          </p:val>
                                        </p:tav>
                                      </p:tavLst>
                                    </p:anim>
                                    <p:anim calcmode="lin" valueType="num">
                                      <p:cBhvr>
                                        <p:cTn id="53" dur="1000" fill="hold"/>
                                        <p:tgtEl>
                                          <p:spTgt spid="46"/>
                                        </p:tgtEl>
                                        <p:attrNameLst>
                                          <p:attrName>ppt_y</p:attrName>
                                        </p:attrNameLst>
                                      </p:cBhvr>
                                      <p:tavLst>
                                        <p:tav tm="0">
                                          <p:val>
                                            <p:strVal val="#ppt_y+.1"/>
                                          </p:val>
                                        </p:tav>
                                        <p:tav tm="100000">
                                          <p:val>
                                            <p:strVal val="#ppt_y"/>
                                          </p:val>
                                        </p:tav>
                                      </p:tavLst>
                                    </p:anim>
                                  </p:childTnLst>
                                </p:cTn>
                              </p:par>
                            </p:childTnLst>
                          </p:cTn>
                        </p:par>
                        <p:par>
                          <p:cTn id="54" fill="hold">
                            <p:stCondLst>
                              <p:cond delay="2500"/>
                            </p:stCondLst>
                            <p:childTnLst>
                              <p:par>
                                <p:cTn id="55" presetID="53" presetClass="entr" presetSubtype="16"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childTnLst>
                          </p:cTn>
                        </p:par>
                        <p:par>
                          <p:cTn id="60" fill="hold">
                            <p:stCondLst>
                              <p:cond delay="3000"/>
                            </p:stCondLst>
                            <p:childTnLst>
                              <p:par>
                                <p:cTn id="61" presetID="42" presetClass="entr" presetSubtype="0" fill="hold"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1000"/>
                                        <p:tgtEl>
                                          <p:spTgt spid="59"/>
                                        </p:tgtEl>
                                      </p:cBhvr>
                                    </p:animEffect>
                                    <p:anim calcmode="lin" valueType="num">
                                      <p:cBhvr>
                                        <p:cTn id="64" dur="1000" fill="hold"/>
                                        <p:tgtEl>
                                          <p:spTgt spid="59"/>
                                        </p:tgtEl>
                                        <p:attrNameLst>
                                          <p:attrName>ppt_x</p:attrName>
                                        </p:attrNameLst>
                                      </p:cBhvr>
                                      <p:tavLst>
                                        <p:tav tm="0">
                                          <p:val>
                                            <p:strVal val="#ppt_x"/>
                                          </p:val>
                                        </p:tav>
                                        <p:tav tm="100000">
                                          <p:val>
                                            <p:strVal val="#ppt_x"/>
                                          </p:val>
                                        </p:tav>
                                      </p:tavLst>
                                    </p:anim>
                                    <p:anim calcmode="lin" valueType="num">
                                      <p:cBhvr>
                                        <p:cTn id="65" dur="1000" fill="hold"/>
                                        <p:tgtEl>
                                          <p:spTgt spid="59"/>
                                        </p:tgtEl>
                                        <p:attrNameLst>
                                          <p:attrName>ppt_y</p:attrName>
                                        </p:attrNameLst>
                                      </p:cBhvr>
                                      <p:tavLst>
                                        <p:tav tm="0">
                                          <p:val>
                                            <p:strVal val="#ppt_y+.1"/>
                                          </p:val>
                                        </p:tav>
                                        <p:tav tm="100000">
                                          <p:val>
                                            <p:strVal val="#ppt_y"/>
                                          </p:val>
                                        </p:tav>
                                      </p:tavLst>
                                    </p:anim>
                                  </p:childTnLst>
                                </p:cTn>
                              </p:par>
                            </p:childTnLst>
                          </p:cTn>
                        </p:par>
                        <p:par>
                          <p:cTn id="66" fill="hold">
                            <p:stCondLst>
                              <p:cond delay="4000"/>
                            </p:stCondLst>
                            <p:childTnLst>
                              <p:par>
                                <p:cTn id="67" presetID="53" presetClass="entr" presetSubtype="16" fill="hold" grpId="0" nodeType="afterEffect">
                                  <p:stCondLst>
                                    <p:cond delay="0"/>
                                  </p:stCondLst>
                                  <p:childTnLst>
                                    <p:set>
                                      <p:cBhvr>
                                        <p:cTn id="68" dur="1" fill="hold">
                                          <p:stCondLst>
                                            <p:cond delay="0"/>
                                          </p:stCondLst>
                                        </p:cTn>
                                        <p:tgtEl>
                                          <p:spTgt spid="54"/>
                                        </p:tgtEl>
                                        <p:attrNameLst>
                                          <p:attrName>style.visibility</p:attrName>
                                        </p:attrNameLst>
                                      </p:cBhvr>
                                      <p:to>
                                        <p:strVal val="visible"/>
                                      </p:to>
                                    </p:set>
                                    <p:anim calcmode="lin" valueType="num">
                                      <p:cBhvr>
                                        <p:cTn id="69" dur="500" fill="hold"/>
                                        <p:tgtEl>
                                          <p:spTgt spid="54"/>
                                        </p:tgtEl>
                                        <p:attrNameLst>
                                          <p:attrName>ppt_w</p:attrName>
                                        </p:attrNameLst>
                                      </p:cBhvr>
                                      <p:tavLst>
                                        <p:tav tm="0">
                                          <p:val>
                                            <p:fltVal val="0"/>
                                          </p:val>
                                        </p:tav>
                                        <p:tav tm="100000">
                                          <p:val>
                                            <p:strVal val="#ppt_w"/>
                                          </p:val>
                                        </p:tav>
                                      </p:tavLst>
                                    </p:anim>
                                    <p:anim calcmode="lin" valueType="num">
                                      <p:cBhvr>
                                        <p:cTn id="70" dur="500" fill="hold"/>
                                        <p:tgtEl>
                                          <p:spTgt spid="54"/>
                                        </p:tgtEl>
                                        <p:attrNameLst>
                                          <p:attrName>ppt_h</p:attrName>
                                        </p:attrNameLst>
                                      </p:cBhvr>
                                      <p:tavLst>
                                        <p:tav tm="0">
                                          <p:val>
                                            <p:fltVal val="0"/>
                                          </p:val>
                                        </p:tav>
                                        <p:tav tm="100000">
                                          <p:val>
                                            <p:strVal val="#ppt_h"/>
                                          </p:val>
                                        </p:tav>
                                      </p:tavLst>
                                    </p:anim>
                                    <p:animEffect transition="in" filter="fade">
                                      <p:cBhvr>
                                        <p:cTn id="71" dur="500"/>
                                        <p:tgtEl>
                                          <p:spTgt spid="54"/>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grpId="0" nodeType="click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additive="base">
                                        <p:cTn id="76" dur="500"/>
                                        <p:tgtEl>
                                          <p:spTgt spid="35"/>
                                        </p:tgtEl>
                                        <p:attrNameLst>
                                          <p:attrName>ppt_y</p:attrName>
                                        </p:attrNameLst>
                                      </p:cBhvr>
                                      <p:tavLst>
                                        <p:tav tm="0">
                                          <p:val>
                                            <p:strVal val="#ppt_y+#ppt_h*1.125000"/>
                                          </p:val>
                                        </p:tav>
                                        <p:tav tm="100000">
                                          <p:val>
                                            <p:strVal val="#ppt_y"/>
                                          </p:val>
                                        </p:tav>
                                      </p:tavLst>
                                    </p:anim>
                                    <p:animEffect transition="in" filter="wipe(up)">
                                      <p:cBhvr>
                                        <p:cTn id="7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0" grpId="0"/>
      <p:bldP spid="47" grpId="0"/>
      <p:bldP spid="54" grpId="0"/>
      <p:bldP spid="3" grpId="0"/>
      <p:bldP spid="33" grpId="0"/>
      <p:bldP spid="34" grpId="0" bldLvl="0" animBg="1"/>
      <p:bldP spid="35"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37669" y="4797761"/>
            <a:ext cx="5082837" cy="369298"/>
          </a:xfrm>
          <a:prstGeom prst="rect">
            <a:avLst/>
          </a:prstGeom>
        </p:spPr>
        <p:txBody>
          <a:bodyPr wrap="square" lIns="91404" tIns="45703" rIns="91404" bIns="45703">
            <a:spAutoFit/>
          </a:bodyPr>
          <a:lstStyle/>
          <a:p>
            <a:r>
              <a:rPr lang="zh-CN" altLang="zh-CN" b="1" dirty="0">
                <a:solidFill>
                  <a:srgbClr val="C00000"/>
                </a:solidFill>
                <a:latin typeface="微软雅黑" panose="020B0503020204020204" pitchFamily="34" charset="-122"/>
                <a:ea typeface="微软雅黑" panose="020B0503020204020204" pitchFamily="34" charset="-122"/>
              </a:rPr>
              <a:t>习近平新时代中国特色社会主义思想</a:t>
            </a:r>
            <a:endParaRPr lang="zh-CN" altLang="zh-CN" b="1" dirty="0">
              <a:solidFill>
                <a:srgbClr val="C00000"/>
              </a:solidFill>
              <a:latin typeface="微软雅黑" panose="020B0503020204020204" pitchFamily="34" charset="-122"/>
              <a:ea typeface="微软雅黑" panose="020B0503020204020204" pitchFamily="34" charset="-122"/>
            </a:endParaRPr>
          </a:p>
        </p:txBody>
      </p:sp>
      <p:sp>
        <p:nvSpPr>
          <p:cNvPr id="9" name="TextBox 1"/>
          <p:cNvSpPr txBox="1">
            <a:spLocks noChangeArrowheads="1"/>
          </p:cNvSpPr>
          <p:nvPr/>
        </p:nvSpPr>
        <p:spPr bwMode="auto">
          <a:xfrm>
            <a:off x="1219575" y="380882"/>
            <a:ext cx="14548555"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sz="3200">
                <a:solidFill>
                  <a:schemeClr val="tx1"/>
                </a:solidFill>
                <a:latin typeface="微软雅黑" panose="020B0503020204020204" pitchFamily="34" charset="-122"/>
                <a:ea typeface="微软雅黑" panose="020B0503020204020204" pitchFamily="34" charset="-122"/>
              </a:defRPr>
            </a:lvl1pPr>
            <a:lvl2pPr>
              <a:defRPr sz="2800">
                <a:solidFill>
                  <a:schemeClr val="tx1"/>
                </a:solidFill>
                <a:latin typeface="微软雅黑" panose="020B0503020204020204" pitchFamily="34" charset="-122"/>
                <a:ea typeface="微软雅黑" panose="020B0503020204020204" pitchFamily="34" charset="-122"/>
              </a:defRPr>
            </a:lvl2pPr>
            <a:lvl3pPr>
              <a:defRPr sz="2400">
                <a:solidFill>
                  <a:schemeClr val="tx1"/>
                </a:solidFill>
                <a:latin typeface="微软雅黑" panose="020B0503020204020204" pitchFamily="34" charset="-122"/>
                <a:ea typeface="微软雅黑" panose="020B0503020204020204" pitchFamily="34" charset="-122"/>
              </a:defRPr>
            </a:lvl3pPr>
            <a:lvl4pPr>
              <a:defRPr sz="2000">
                <a:solidFill>
                  <a:schemeClr val="tx1"/>
                </a:solidFill>
                <a:latin typeface="微软雅黑" panose="020B0503020204020204" pitchFamily="34" charset="-122"/>
                <a:ea typeface="微软雅黑" panose="020B0503020204020204" pitchFamily="34" charset="-122"/>
              </a:defRPr>
            </a:lvl4pPr>
            <a:lvl5pPr>
              <a:defRPr sz="2000">
                <a:solidFill>
                  <a:schemeClr val="tx1"/>
                </a:solidFill>
                <a:latin typeface="微软雅黑" panose="020B0503020204020204" pitchFamily="34" charset="-122"/>
                <a:ea typeface="微软雅黑" panose="020B0503020204020204" pitchFamily="34" charset="-122"/>
              </a:defRPr>
            </a:lvl5pPr>
            <a:lvl6pPr>
              <a:defRPr sz="2000">
                <a:solidFill>
                  <a:schemeClr val="tx1"/>
                </a:solidFill>
                <a:latin typeface="微软雅黑" panose="020B0503020204020204" pitchFamily="34" charset="-122"/>
                <a:ea typeface="微软雅黑" panose="020B0503020204020204" pitchFamily="34" charset="-122"/>
              </a:defRPr>
            </a:lvl6pPr>
            <a:lvl7pPr>
              <a:defRPr sz="2000">
                <a:solidFill>
                  <a:schemeClr val="tx1"/>
                </a:solidFill>
                <a:latin typeface="微软雅黑" panose="020B0503020204020204" pitchFamily="34" charset="-122"/>
                <a:ea typeface="微软雅黑" panose="020B0503020204020204" pitchFamily="34" charset="-122"/>
              </a:defRPr>
            </a:lvl7pPr>
            <a:lvl8pPr>
              <a:defRPr sz="2000">
                <a:solidFill>
                  <a:schemeClr val="tx1"/>
                </a:solidFill>
                <a:latin typeface="微软雅黑" panose="020B0503020204020204" pitchFamily="34" charset="-122"/>
                <a:ea typeface="微软雅黑" panose="020B0503020204020204" pitchFamily="34" charset="-122"/>
              </a:defRPr>
            </a:lvl8pPr>
            <a:lvl9pPr>
              <a:defRPr sz="2000">
                <a:solidFill>
                  <a:schemeClr val="tx1"/>
                </a:solidFill>
                <a:latin typeface="微软雅黑" panose="020B0503020204020204" pitchFamily="34" charset="-122"/>
                <a:ea typeface="微软雅黑" panose="020B0503020204020204" pitchFamily="34" charset="-122"/>
              </a:defRPr>
            </a:lvl9pPr>
          </a:lstStyle>
          <a:p>
            <a:r>
              <a:rPr lang="en-US" altLang="zh-CN" b="1" dirty="0">
                <a:solidFill>
                  <a:schemeClr val="bg1"/>
                </a:solidFill>
                <a:latin typeface="黑体" panose="02010609060101010101" charset="-122"/>
              </a:rPr>
              <a:t> </a:t>
            </a:r>
            <a:endParaRPr lang="en-US" altLang="zh-CN" b="1" dirty="0">
              <a:solidFill>
                <a:srgbClr val="C00000"/>
              </a:solidFill>
              <a:latin typeface="黑体" panose="02010609060101010101" charset="-122"/>
            </a:endParaRPr>
          </a:p>
        </p:txBody>
      </p:sp>
      <p:pic>
        <p:nvPicPr>
          <p:cNvPr id="2" name="图片 1"/>
          <p:cNvPicPr>
            <a:picLocks noChangeAspect="1"/>
          </p:cNvPicPr>
          <p:nvPr/>
        </p:nvPicPr>
        <p:blipFill>
          <a:blip r:embed="rId1" cstate="print"/>
          <a:stretch>
            <a:fillRect/>
          </a:stretch>
        </p:blipFill>
        <p:spPr>
          <a:xfrm>
            <a:off x="9774767" y="6211993"/>
            <a:ext cx="2349500" cy="508000"/>
          </a:xfrm>
          <a:prstGeom prst="rect">
            <a:avLst/>
          </a:prstGeom>
        </p:spPr>
      </p:pic>
      <p:sp>
        <p:nvSpPr>
          <p:cNvPr id="1025" name="Rectangle 1"/>
          <p:cNvSpPr>
            <a:spLocks noChangeArrowheads="1"/>
          </p:cNvSpPr>
          <p:nvPr/>
        </p:nvSpPr>
        <p:spPr bwMode="auto">
          <a:xfrm>
            <a:off x="6083300" y="1223963"/>
            <a:ext cx="4822190" cy="4154170"/>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dirty="0" smtClean="0">
                <a:ln>
                  <a:noFill/>
                </a:ln>
                <a:solidFill>
                  <a:srgbClr val="002060"/>
                </a:solidFill>
                <a:effectLst/>
                <a:latin typeface="黑体" panose="02010609060101010101" charset="-122"/>
                <a:ea typeface="黑体" panose="02010609060101010101" charset="-122"/>
                <a:cs typeface="Times New Roman" panose="02020603050405020304" pitchFamily="18" charset="0"/>
              </a:rPr>
              <a:t>    </a:t>
            </a:r>
            <a:r>
              <a:rPr kumimoji="0" lang="zh-CN" sz="2400" b="0" i="0" u="none" strike="noStrike" cap="none" normalizeH="0" dirty="0" smtClean="0">
                <a:ln>
                  <a:noFill/>
                </a:ln>
                <a:solidFill>
                  <a:srgbClr val="002060"/>
                </a:solidFill>
                <a:effectLst/>
                <a:latin typeface="黑体" panose="02010609060101010101" charset="-122"/>
                <a:ea typeface="黑体" panose="02010609060101010101" charset="-122"/>
                <a:cs typeface="Times New Roman" panose="02020603050405020304" pitchFamily="18" charset="0"/>
              </a:rPr>
              <a:t>中国共产党带领中国人民自信自强、守正创新</a:t>
            </a:r>
            <a:r>
              <a:rPr kumimoji="0" lang="zh-CN" sz="2400" b="0" i="0" u="none" strike="noStrike" cap="none" normalizeH="0" dirty="0" smtClean="0">
                <a:ln>
                  <a:noFill/>
                </a:ln>
                <a:solidFill>
                  <a:schemeClr val="tx1"/>
                </a:solidFill>
                <a:effectLst/>
                <a:latin typeface="黑体" panose="02010609060101010101" charset="-122"/>
                <a:ea typeface="黑体" panose="02010609060101010101" charset="-122"/>
                <a:cs typeface="Times New Roman" panose="02020603050405020304" pitchFamily="18" charset="0"/>
              </a:rPr>
              <a:t>，统领伟大斗争、伟大工程、伟大事业、伟大梦想</a:t>
            </a:r>
            <a:r>
              <a:rPr kumimoji="0" lang="zh-CN" sz="2400" b="0" i="0" u="none" strike="noStrike" cap="none" normalizeH="0" dirty="0" smtClean="0">
                <a:ln>
                  <a:noFill/>
                </a:ln>
                <a:solidFill>
                  <a:srgbClr val="002060"/>
                </a:solidFill>
                <a:effectLst/>
                <a:latin typeface="黑体" panose="02010609060101010101" charset="-122"/>
                <a:ea typeface="黑体" panose="02010609060101010101" charset="-122"/>
                <a:cs typeface="Times New Roman" panose="02020603050405020304" pitchFamily="18" charset="0"/>
              </a:rPr>
              <a:t>，创造了</a:t>
            </a:r>
            <a:r>
              <a:rPr kumimoji="0" lang="zh-CN" sz="2400" b="0" i="0" u="none" strike="noStrike" cap="none" normalizeH="0" dirty="0" smtClean="0">
                <a:ln>
                  <a:noFill/>
                </a:ln>
                <a:solidFill>
                  <a:srgbClr val="C00000"/>
                </a:solidFill>
                <a:effectLst/>
                <a:latin typeface="黑体" panose="02010609060101010101" charset="-122"/>
                <a:ea typeface="黑体" panose="02010609060101010101" charset="-122"/>
                <a:cs typeface="Times New Roman" panose="02020603050405020304" pitchFamily="18" charset="0"/>
              </a:rPr>
              <a:t>新时代中国特色社会主义的伟大成就</a:t>
            </a:r>
            <a:r>
              <a:rPr kumimoji="0" lang="zh-CN" sz="2400" b="0" i="0" u="none" strike="noStrike" cap="none" normalizeH="0" dirty="0" smtClean="0">
                <a:ln>
                  <a:noFill/>
                </a:ln>
                <a:solidFill>
                  <a:srgbClr val="002060"/>
                </a:solidFill>
                <a:effectLst/>
                <a:latin typeface="黑体" panose="02010609060101010101" charset="-122"/>
                <a:ea typeface="黑体" panose="02010609060101010101" charset="-122"/>
                <a:cs typeface="Times New Roman" panose="02020603050405020304" pitchFamily="18" charset="0"/>
              </a:rPr>
              <a:t>，为实现中华民族伟大复兴提供了更为完善的制度保障、更为坚实的物质基础、更为主动的精神力量，中华民族迎来了从站起来、富起来到强起来的伟大飞跃，实现中华民族伟大复兴进入了不可逆转的历史进程。</a:t>
            </a:r>
            <a:endParaRPr kumimoji="0" lang="zh-CN" sz="2400" b="0" i="0" u="none" strike="noStrike" cap="none" normalizeH="0" dirty="0" smtClean="0">
              <a:ln>
                <a:noFill/>
              </a:ln>
              <a:solidFill>
                <a:srgbClr val="002060"/>
              </a:solidFill>
              <a:effectLst/>
              <a:latin typeface="黑体" panose="02010609060101010101" charset="-122"/>
              <a:ea typeface="黑体" panose="02010609060101010101" charset="-122"/>
              <a:cs typeface="Times New Roman" panose="02020603050405020304" pitchFamily="18" charset="0"/>
            </a:endParaRPr>
          </a:p>
        </p:txBody>
      </p:sp>
      <p:pic>
        <p:nvPicPr>
          <p:cNvPr id="8" name="图片 1"/>
          <p:cNvPicPr>
            <a:picLocks noChangeAspect="1" noChangeArrowheads="1"/>
          </p:cNvPicPr>
          <p:nvPr/>
        </p:nvPicPr>
        <p:blipFill>
          <a:blip r:embed="rId2" cstate="print"/>
          <a:srcRect/>
          <a:stretch>
            <a:fillRect/>
          </a:stretch>
        </p:blipFill>
        <p:spPr bwMode="auto">
          <a:xfrm>
            <a:off x="1487170" y="1409700"/>
            <a:ext cx="4130040" cy="327850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1025"/>
                                        </p:tgtEl>
                                        <p:attrNameLst>
                                          <p:attrName>style.visibility</p:attrName>
                                        </p:attrNameLst>
                                      </p:cBhvr>
                                      <p:to>
                                        <p:strVal val="visible"/>
                                      </p:to>
                                    </p:set>
                                    <p:anim calcmode="lin" valueType="num">
                                      <p:cBhvr additive="base">
                                        <p:cTn id="14" dur="500"/>
                                        <p:tgtEl>
                                          <p:spTgt spid="1025"/>
                                        </p:tgtEl>
                                        <p:attrNameLst>
                                          <p:attrName>ppt_y</p:attrName>
                                        </p:attrNameLst>
                                      </p:cBhvr>
                                      <p:tavLst>
                                        <p:tav tm="0">
                                          <p:val>
                                            <p:strVal val="#ppt_y+#ppt_h*1.125000"/>
                                          </p:val>
                                        </p:tav>
                                        <p:tav tm="100000">
                                          <p:val>
                                            <p:strVal val="#ppt_y"/>
                                          </p:val>
                                        </p:tav>
                                      </p:tavLst>
                                    </p:anim>
                                    <p:animEffect transition="in" filter="wipe(up)">
                                      <p:cBhvr>
                                        <p:cTn id="15"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25"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7"/>
          <p:cNvSpPr/>
          <p:nvPr/>
        </p:nvSpPr>
        <p:spPr>
          <a:xfrm>
            <a:off x="652460" y="2639058"/>
            <a:ext cx="1379519" cy="1235193"/>
          </a:xfrm>
          <a:prstGeom prst="roundRect">
            <a:avLst>
              <a:gd name="adj" fmla="val 0"/>
            </a:avLst>
          </a:prstGeom>
        </p:spPr>
        <p:style>
          <a:lnRef idx="0">
            <a:schemeClr val="accent2"/>
          </a:lnRef>
          <a:fillRef idx="3">
            <a:schemeClr val="accent2"/>
          </a:fillRef>
          <a:effectRef idx="3">
            <a:schemeClr val="accent2"/>
          </a:effectRef>
          <a:fontRef idx="minor">
            <a:schemeClr val="lt1"/>
          </a:fontRef>
        </p:style>
        <p:txBody>
          <a:bodyPr lIns="121917" tIns="60958" rIns="121917" bIns="60958" anchor="ctr"/>
          <a:lstStyle/>
          <a:p>
            <a:pPr algn="ctr">
              <a:lnSpc>
                <a:spcPct val="125000"/>
              </a:lnSpc>
              <a:defRPr/>
            </a:pPr>
            <a:r>
              <a:rPr lang="zh-CN" altLang="en-US" sz="2700" b="1" kern="0" dirty="0">
                <a:solidFill>
                  <a:srgbClr val="FF0000"/>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三个“不能”</a:t>
            </a:r>
            <a:endParaRPr lang="zh-CN" altLang="en-US" sz="2700" b="1" kern="0" dirty="0">
              <a:solidFill>
                <a:srgbClr val="FF0000"/>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endParaRPr>
          </a:p>
        </p:txBody>
      </p:sp>
      <p:sp>
        <p:nvSpPr>
          <p:cNvPr id="13" name="箭头: V 形 8"/>
          <p:cNvSpPr/>
          <p:nvPr/>
        </p:nvSpPr>
        <p:spPr>
          <a:xfrm>
            <a:off x="2139443" y="3065155"/>
            <a:ext cx="221236" cy="307183"/>
          </a:xfrm>
          <a:prstGeom prst="chevron">
            <a:avLst>
              <a:gd name="adj" fmla="val 59827"/>
            </a:avLst>
          </a:prstGeom>
        </p:spPr>
        <p:style>
          <a:lnRef idx="0">
            <a:schemeClr val="accent2"/>
          </a:lnRef>
          <a:fillRef idx="3">
            <a:schemeClr val="accent2"/>
          </a:fillRef>
          <a:effectRef idx="3">
            <a:schemeClr val="accent2"/>
          </a:effectRef>
          <a:fontRef idx="minor">
            <a:schemeClr val="lt1"/>
          </a:fontRef>
        </p:style>
        <p:txBody>
          <a:bodyPr lIns="121917" tIns="60958" rIns="121917" bIns="60958" anchor="ctr"/>
          <a:lstStyle/>
          <a:p>
            <a:pPr algn="ctr">
              <a:defRPr/>
            </a:pPr>
            <a:endParaRPr lang="zh-CN" altLang="en-US" sz="2000" kern="0" dirty="0">
              <a:solidFill>
                <a:prstClr val="black"/>
              </a:solidFill>
              <a:latin typeface="Calibri" panose="020F0502020204030204"/>
            </a:endParaRPr>
          </a:p>
        </p:txBody>
      </p:sp>
      <p:sp>
        <p:nvSpPr>
          <p:cNvPr id="14" name="矩形: 圆角 9"/>
          <p:cNvSpPr/>
          <p:nvPr/>
        </p:nvSpPr>
        <p:spPr>
          <a:xfrm>
            <a:off x="2555875" y="2255520"/>
            <a:ext cx="5537200" cy="633095"/>
          </a:xfrm>
          <a:prstGeom prst="roundRect">
            <a:avLst>
              <a:gd name="adj" fmla="val 0"/>
            </a:avLst>
          </a:prstGeom>
          <a:noFill/>
          <a:ln w="12700" cap="flat" cmpd="sng" algn="ctr">
            <a:solidFill>
              <a:srgbClr val="C00000"/>
            </a:solidFill>
            <a:prstDash val="solid"/>
            <a:miter lim="800000"/>
          </a:ln>
          <a:effectLst/>
        </p:spPr>
        <p:txBody>
          <a:bodyPr lIns="121917" tIns="60958" rIns="121917" bIns="60958" anchor="ctr"/>
          <a:lstStyle/>
          <a:p>
            <a:pPr algn="ctr">
              <a:defRPr/>
            </a:pPr>
            <a:endParaRPr lang="zh-CN" altLang="en-US" sz="2000" b="1" kern="0" dirty="0">
              <a:solidFill>
                <a:srgbClr val="FFFCE1"/>
              </a:solidFill>
              <a:latin typeface="微软雅黑" panose="020B0503020204020204" pitchFamily="34" charset="-122"/>
              <a:ea typeface="微软雅黑" panose="020B0503020204020204" pitchFamily="34" charset="-122"/>
            </a:endParaRPr>
          </a:p>
        </p:txBody>
      </p:sp>
      <p:sp>
        <p:nvSpPr>
          <p:cNvPr id="15" name="矩形: 圆角 12"/>
          <p:cNvSpPr/>
          <p:nvPr/>
        </p:nvSpPr>
        <p:spPr>
          <a:xfrm>
            <a:off x="2457670" y="2387219"/>
            <a:ext cx="353341" cy="345383"/>
          </a:xfrm>
          <a:prstGeom prst="roundRect">
            <a:avLst>
              <a:gd name="adj" fmla="val 50000"/>
            </a:avLst>
          </a:prstGeom>
        </p:spPr>
        <p:style>
          <a:lnRef idx="0">
            <a:schemeClr val="accent2"/>
          </a:lnRef>
          <a:fillRef idx="3">
            <a:schemeClr val="accent2"/>
          </a:fillRef>
          <a:effectRef idx="3">
            <a:schemeClr val="accent2"/>
          </a:effectRef>
          <a:fontRef idx="minor">
            <a:schemeClr val="lt1"/>
          </a:fontRef>
        </p:style>
        <p:txBody>
          <a:bodyPr lIns="121917" tIns="60958" rIns="121917" bIns="60958" anchor="ctr"/>
          <a:lstStyle/>
          <a:p>
            <a:pPr algn="ctr">
              <a:defRPr/>
            </a:pPr>
            <a:r>
              <a:rPr lang="en-US" altLang="zh-CN" sz="2000" kern="0" dirty="0">
                <a:solidFill>
                  <a:prstClr val="white"/>
                </a:solidFill>
                <a:effectLst>
                  <a:outerShdw blurRad="38100" dist="38100" dir="2700000" algn="tl">
                    <a:srgbClr val="000000">
                      <a:alpha val="43137"/>
                    </a:srgbClr>
                  </a:outerShdw>
                </a:effectLst>
                <a:latin typeface="Impact" panose="020B0806030902050204" pitchFamily="34" charset="0"/>
              </a:rPr>
              <a:t>1</a:t>
            </a:r>
            <a:endParaRPr lang="en-US" altLang="zh-CN" sz="2000" kern="0" dirty="0">
              <a:solidFill>
                <a:prstClr val="white"/>
              </a:solidFill>
              <a:effectLst>
                <a:outerShdw blurRad="38100" dist="38100" dir="2700000" algn="tl">
                  <a:srgbClr val="000000">
                    <a:alpha val="43137"/>
                  </a:srgbClr>
                </a:outerShdw>
              </a:effectLst>
              <a:latin typeface="Impact" panose="020B0806030902050204" pitchFamily="34" charset="0"/>
            </a:endParaRPr>
          </a:p>
        </p:txBody>
      </p:sp>
      <p:sp>
        <p:nvSpPr>
          <p:cNvPr id="16" name="矩形 15"/>
          <p:cNvSpPr/>
          <p:nvPr/>
        </p:nvSpPr>
        <p:spPr>
          <a:xfrm>
            <a:off x="2866818" y="2336089"/>
            <a:ext cx="5595620" cy="504825"/>
          </a:xfrm>
          <a:prstGeom prst="rect">
            <a:avLst/>
          </a:prstGeom>
        </p:spPr>
        <p:txBody>
          <a:bodyPr wrap="square" lIns="121917" tIns="60958" rIns="121917" bIns="60958">
            <a:spAutoFit/>
          </a:bodyPr>
          <a:lstStyle/>
          <a:p>
            <a:pPr>
              <a:lnSpc>
                <a:spcPct val="125000"/>
              </a:lnSpc>
              <a:defRPr/>
            </a:pPr>
            <a:r>
              <a:rPr lang="zh-CN" altLang="en-US" sz="2000" b="1" kern="0" dirty="0">
                <a:solidFill>
                  <a:prstClr val="black"/>
                </a:solidFill>
                <a:latin typeface="微软雅黑" panose="020B0503020204020204" pitchFamily="34" charset="-122"/>
                <a:ea typeface="微软雅黑" panose="020B0503020204020204" pitchFamily="34" charset="-122"/>
              </a:rPr>
              <a:t>与人民同呼吸共命运的立场</a:t>
            </a:r>
            <a:r>
              <a:rPr lang="zh-CN" altLang="en-US" sz="2000" b="1"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不能变</a:t>
            </a:r>
            <a:endParaRPr lang="zh-CN" altLang="en-US" sz="2000" b="1"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矩形: 圆角 10"/>
          <p:cNvSpPr/>
          <p:nvPr/>
        </p:nvSpPr>
        <p:spPr>
          <a:xfrm>
            <a:off x="2555875" y="3006725"/>
            <a:ext cx="5537835" cy="633095"/>
          </a:xfrm>
          <a:prstGeom prst="roundRect">
            <a:avLst>
              <a:gd name="adj" fmla="val 0"/>
            </a:avLst>
          </a:prstGeom>
          <a:noFill/>
          <a:ln w="12700" cap="flat" cmpd="sng" algn="ctr">
            <a:solidFill>
              <a:srgbClr val="C00000"/>
            </a:solidFill>
            <a:prstDash val="solid"/>
            <a:miter lim="800000"/>
          </a:ln>
          <a:effectLst/>
        </p:spPr>
        <p:txBody>
          <a:bodyPr lIns="121917" tIns="60958" rIns="121917" bIns="60958" anchor="ctr"/>
          <a:lstStyle/>
          <a:p>
            <a:pPr algn="ctr">
              <a:defRPr/>
            </a:pPr>
            <a:endParaRPr lang="zh-CN" altLang="en-US" sz="2000" b="1" kern="0" dirty="0">
              <a:solidFill>
                <a:srgbClr val="FFFCE1"/>
              </a:solidFill>
              <a:latin typeface="微软雅黑" panose="020B0503020204020204" pitchFamily="34" charset="-122"/>
              <a:ea typeface="微软雅黑" panose="020B0503020204020204" pitchFamily="34" charset="-122"/>
            </a:endParaRPr>
          </a:p>
        </p:txBody>
      </p:sp>
      <p:sp>
        <p:nvSpPr>
          <p:cNvPr id="18" name="矩形: 圆角 17"/>
          <p:cNvSpPr/>
          <p:nvPr/>
        </p:nvSpPr>
        <p:spPr>
          <a:xfrm>
            <a:off x="2390763" y="3090660"/>
            <a:ext cx="353341" cy="345383"/>
          </a:xfrm>
          <a:prstGeom prst="roundRect">
            <a:avLst>
              <a:gd name="adj" fmla="val 50000"/>
            </a:avLst>
          </a:prstGeom>
        </p:spPr>
        <p:style>
          <a:lnRef idx="0">
            <a:schemeClr val="accent2"/>
          </a:lnRef>
          <a:fillRef idx="3">
            <a:schemeClr val="accent2"/>
          </a:fillRef>
          <a:effectRef idx="3">
            <a:schemeClr val="accent2"/>
          </a:effectRef>
          <a:fontRef idx="minor">
            <a:schemeClr val="lt1"/>
          </a:fontRef>
        </p:style>
        <p:txBody>
          <a:bodyPr lIns="121917" tIns="60958" rIns="121917" bIns="60958" anchor="ctr"/>
          <a:lstStyle/>
          <a:p>
            <a:pPr algn="ctr">
              <a:defRPr/>
            </a:pPr>
            <a:r>
              <a:rPr lang="en-US" altLang="zh-CN" sz="2000" kern="0" dirty="0">
                <a:solidFill>
                  <a:prstClr val="white"/>
                </a:solidFill>
                <a:effectLst>
                  <a:outerShdw blurRad="38100" dist="38100" dir="2700000" algn="tl">
                    <a:srgbClr val="000000">
                      <a:alpha val="43137"/>
                    </a:srgbClr>
                  </a:outerShdw>
                </a:effectLst>
                <a:latin typeface="Impact" panose="020B0806030902050204" pitchFamily="34" charset="0"/>
              </a:rPr>
              <a:t>2</a:t>
            </a:r>
            <a:endParaRPr lang="en-US" altLang="zh-CN" sz="2000" kern="0" dirty="0">
              <a:solidFill>
                <a:prstClr val="white"/>
              </a:solidFill>
              <a:effectLst>
                <a:outerShdw blurRad="38100" dist="38100" dir="2700000" algn="tl">
                  <a:srgbClr val="000000">
                    <a:alpha val="43137"/>
                  </a:srgbClr>
                </a:outerShdw>
              </a:effectLst>
              <a:latin typeface="Impact" panose="020B0806030902050204" pitchFamily="34" charset="0"/>
            </a:endParaRPr>
          </a:p>
        </p:txBody>
      </p:sp>
      <p:sp>
        <p:nvSpPr>
          <p:cNvPr id="19" name="矩形 18"/>
          <p:cNvSpPr/>
          <p:nvPr/>
        </p:nvSpPr>
        <p:spPr>
          <a:xfrm>
            <a:off x="2866390" y="3063240"/>
            <a:ext cx="5226685" cy="504825"/>
          </a:xfrm>
          <a:prstGeom prst="rect">
            <a:avLst/>
          </a:prstGeom>
        </p:spPr>
        <p:txBody>
          <a:bodyPr wrap="square" lIns="121917" tIns="60958" rIns="121917" bIns="60958">
            <a:spAutoFit/>
          </a:bodyPr>
          <a:lstStyle/>
          <a:p>
            <a:pPr>
              <a:lnSpc>
                <a:spcPct val="125000"/>
              </a:lnSpc>
              <a:defRPr/>
            </a:pPr>
            <a:r>
              <a:rPr lang="zh-CN" altLang="en-US" sz="2000" b="1" kern="0" dirty="0">
                <a:solidFill>
                  <a:prstClr val="black"/>
                </a:solidFill>
                <a:latin typeface="微软雅黑" panose="020B0503020204020204" pitchFamily="34" charset="-122"/>
                <a:ea typeface="微软雅黑" panose="020B0503020204020204" pitchFamily="34" charset="-122"/>
              </a:rPr>
              <a:t>全心全意为人民服务的宗旨</a:t>
            </a:r>
            <a:r>
              <a:rPr lang="zh-CN" altLang="en-US" sz="2000" b="1"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不能忘</a:t>
            </a:r>
            <a:endParaRPr lang="zh-CN" altLang="en-US" sz="2000" b="1"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矩形: 圆角 11"/>
          <p:cNvSpPr/>
          <p:nvPr/>
        </p:nvSpPr>
        <p:spPr>
          <a:xfrm>
            <a:off x="2545080" y="3810000"/>
            <a:ext cx="5547995" cy="635000"/>
          </a:xfrm>
          <a:prstGeom prst="roundRect">
            <a:avLst>
              <a:gd name="adj" fmla="val 0"/>
            </a:avLst>
          </a:prstGeom>
          <a:noFill/>
          <a:ln w="12700" cap="flat" cmpd="sng" algn="ctr">
            <a:solidFill>
              <a:srgbClr val="C00000"/>
            </a:solidFill>
            <a:prstDash val="solid"/>
            <a:miter lim="800000"/>
          </a:ln>
          <a:effectLst/>
        </p:spPr>
        <p:txBody>
          <a:bodyPr lIns="121917" tIns="60958" rIns="121917" bIns="60958" anchor="ctr"/>
          <a:lstStyle/>
          <a:p>
            <a:pPr algn="ctr">
              <a:defRPr/>
            </a:pPr>
            <a:endParaRPr lang="zh-CN" altLang="en-US" b="1" kern="0" dirty="0">
              <a:solidFill>
                <a:srgbClr val="FFFCE1"/>
              </a:solidFill>
              <a:latin typeface="微软雅黑" panose="020B0503020204020204" pitchFamily="34" charset="-122"/>
              <a:ea typeface="微软雅黑" panose="020B0503020204020204" pitchFamily="34" charset="-122"/>
            </a:endParaRPr>
          </a:p>
        </p:txBody>
      </p:sp>
      <p:sp>
        <p:nvSpPr>
          <p:cNvPr id="22" name="矩形 21"/>
          <p:cNvSpPr/>
          <p:nvPr/>
        </p:nvSpPr>
        <p:spPr>
          <a:xfrm>
            <a:off x="2867025" y="3873500"/>
            <a:ext cx="5226685" cy="504825"/>
          </a:xfrm>
          <a:prstGeom prst="rect">
            <a:avLst/>
          </a:prstGeom>
        </p:spPr>
        <p:txBody>
          <a:bodyPr wrap="square" lIns="121917" tIns="60958" rIns="121917" bIns="60958">
            <a:spAutoFit/>
          </a:bodyPr>
          <a:lstStyle/>
          <a:p>
            <a:pPr>
              <a:lnSpc>
                <a:spcPct val="125000"/>
              </a:lnSpc>
              <a:defRPr/>
            </a:pPr>
            <a:r>
              <a:rPr lang="zh-CN" altLang="en-US" sz="2000" b="1" kern="0" dirty="0">
                <a:solidFill>
                  <a:prstClr val="black"/>
                </a:solidFill>
                <a:latin typeface="微软雅黑" panose="020B0503020204020204" pitchFamily="34" charset="-122"/>
                <a:ea typeface="微软雅黑" panose="020B0503020204020204" pitchFamily="34" charset="-122"/>
              </a:rPr>
              <a:t>群众是真正英雄的历史唯物主义观点</a:t>
            </a:r>
            <a:r>
              <a:rPr lang="zh-CN" altLang="en-US" sz="2000" b="1"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不能丢</a:t>
            </a:r>
            <a:endParaRPr lang="zh-CN" altLang="en-US" sz="2000" b="1"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圆角 12"/>
          <p:cNvSpPr/>
          <p:nvPr/>
        </p:nvSpPr>
        <p:spPr>
          <a:xfrm>
            <a:off x="2467230" y="3953231"/>
            <a:ext cx="353341" cy="345383"/>
          </a:xfrm>
          <a:prstGeom prst="roundRect">
            <a:avLst>
              <a:gd name="adj" fmla="val 50000"/>
            </a:avLst>
          </a:prstGeom>
        </p:spPr>
        <p:style>
          <a:lnRef idx="0">
            <a:schemeClr val="accent2"/>
          </a:lnRef>
          <a:fillRef idx="3">
            <a:schemeClr val="accent2"/>
          </a:fillRef>
          <a:effectRef idx="3">
            <a:schemeClr val="accent2"/>
          </a:effectRef>
          <a:fontRef idx="minor">
            <a:schemeClr val="lt1"/>
          </a:fontRef>
        </p:style>
        <p:txBody>
          <a:bodyPr lIns="121917" tIns="60958" rIns="121917" bIns="60958" anchor="ctr"/>
          <a:lstStyle/>
          <a:p>
            <a:pPr algn="ctr">
              <a:defRPr/>
            </a:pPr>
            <a:r>
              <a:rPr lang="en-US" altLang="zh-CN" sz="2000" kern="0" dirty="0" smtClean="0">
                <a:solidFill>
                  <a:prstClr val="white"/>
                </a:solidFill>
                <a:effectLst>
                  <a:outerShdw blurRad="38100" dist="38100" dir="2700000" algn="tl">
                    <a:srgbClr val="000000">
                      <a:alpha val="43137"/>
                    </a:srgbClr>
                  </a:outerShdw>
                </a:effectLst>
                <a:latin typeface="Impact" panose="020B0806030902050204" pitchFamily="34" charset="0"/>
              </a:rPr>
              <a:t>3</a:t>
            </a:r>
            <a:endParaRPr lang="en-US" altLang="zh-CN" sz="2000" kern="0" dirty="0" smtClean="0">
              <a:solidFill>
                <a:prstClr val="white"/>
              </a:solidFill>
              <a:effectLst>
                <a:outerShdw blurRad="38100" dist="38100" dir="2700000" algn="tl">
                  <a:srgbClr val="000000">
                    <a:alpha val="43137"/>
                  </a:srgbClr>
                </a:outerShdw>
              </a:effectLst>
              <a:latin typeface="Impact" panose="020B0806030902050204" pitchFamily="34" charset="0"/>
            </a:endParaRPr>
          </a:p>
        </p:txBody>
      </p:sp>
      <p:pic>
        <p:nvPicPr>
          <p:cNvPr id="4" name="图片 3"/>
          <p:cNvPicPr>
            <a:picLocks noChangeAspect="1"/>
          </p:cNvPicPr>
          <p:nvPr/>
        </p:nvPicPr>
        <p:blipFill>
          <a:blip r:embed="rId1" cstate="print"/>
          <a:stretch>
            <a:fillRect/>
          </a:stretch>
        </p:blipFill>
        <p:spPr>
          <a:xfrm>
            <a:off x="9774767" y="6211993"/>
            <a:ext cx="2349500" cy="508000"/>
          </a:xfrm>
          <a:prstGeom prst="rect">
            <a:avLst/>
          </a:prstGeom>
        </p:spPr>
      </p:pic>
      <p:sp>
        <p:nvSpPr>
          <p:cNvPr id="24582" name="矩形 8"/>
          <p:cNvSpPr>
            <a:spLocks noChangeArrowheads="1"/>
          </p:cNvSpPr>
          <p:nvPr/>
        </p:nvSpPr>
        <p:spPr bwMode="auto">
          <a:xfrm>
            <a:off x="1643380" y="441325"/>
            <a:ext cx="6819265" cy="161226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4"/>
          </a:lnRef>
          <a:fillRef idx="1">
            <a:schemeClr val="lt1"/>
          </a:fillRef>
          <a:effectRef idx="0">
            <a:schemeClr val="accent4"/>
          </a:effectRef>
          <a:fontRef idx="minor">
            <a:schemeClr val="dk1"/>
          </a:fontRef>
        </p:style>
        <p:txBody>
          <a:bodyPr wrap="square" lIns="90050" tIns="45024" rIns="90050" bIns="45024">
            <a:spAutoFit/>
          </a:bodyPr>
          <a:lstStyle>
            <a:lvl1pPr defTabSz="673100">
              <a:defRPr sz="2400">
                <a:solidFill>
                  <a:schemeClr val="tx1"/>
                </a:solidFill>
                <a:latin typeface="Arial" panose="020B0604020202020204" pitchFamily="34" charset="0"/>
                <a:ea typeface="宋体" panose="02010600030101010101" pitchFamily="2" charset="-122"/>
              </a:defRPr>
            </a:lvl1pPr>
            <a:lvl2pPr marL="742950" indent="-285750" defTabSz="673100">
              <a:defRPr sz="2400">
                <a:solidFill>
                  <a:schemeClr val="tx1"/>
                </a:solidFill>
                <a:latin typeface="Arial" panose="020B0604020202020204" pitchFamily="34" charset="0"/>
                <a:ea typeface="宋体" panose="02010600030101010101" pitchFamily="2" charset="-122"/>
              </a:defRPr>
            </a:lvl2pPr>
            <a:lvl3pPr marL="1143000" indent="-228600" defTabSz="673100">
              <a:defRPr sz="2400">
                <a:solidFill>
                  <a:schemeClr val="tx1"/>
                </a:solidFill>
                <a:latin typeface="Arial" panose="020B0604020202020204" pitchFamily="34" charset="0"/>
                <a:ea typeface="宋体" panose="02010600030101010101" pitchFamily="2" charset="-122"/>
              </a:defRPr>
            </a:lvl3pPr>
            <a:lvl4pPr marL="1600200" indent="-228600" defTabSz="673100">
              <a:defRPr sz="2400">
                <a:solidFill>
                  <a:schemeClr val="tx1"/>
                </a:solidFill>
                <a:latin typeface="Arial" panose="020B0604020202020204" pitchFamily="34" charset="0"/>
                <a:ea typeface="宋体" panose="02010600030101010101" pitchFamily="2" charset="-122"/>
              </a:defRPr>
            </a:lvl4pPr>
            <a:lvl5pPr marL="2057400" indent="-228600" defTabSz="673100">
              <a:defRPr sz="2400">
                <a:solidFill>
                  <a:schemeClr val="tx1"/>
                </a:solidFill>
                <a:latin typeface="Arial" panose="020B0604020202020204" pitchFamily="34" charset="0"/>
                <a:ea typeface="宋体" panose="02010600030101010101" pitchFamily="2" charset="-122"/>
              </a:defRPr>
            </a:lvl5pPr>
            <a:lvl6pPr marL="2514600" indent="-228600" defTabSz="6731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731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731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731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fontAlgn="auto">
              <a:lnSpc>
                <a:spcPct val="110000"/>
              </a:lnSpc>
            </a:pPr>
            <a:r>
              <a:rPr lang="zh-CN" altLang="zh-CN" sz="3000" b="1" dirty="0" smtClean="0">
                <a:latin typeface="黑体" panose="02010609060101010101" charset="-122"/>
                <a:ea typeface="黑体" panose="02010609060101010101" charset="-122"/>
              </a:rPr>
              <a:t>以习近平同志为核心的党中央秉承</a:t>
            </a:r>
            <a:r>
              <a:rPr lang="zh-CN" altLang="zh-CN" sz="3000" b="1" dirty="0" smtClean="0">
                <a:solidFill>
                  <a:srgbClr val="C00000"/>
                </a:solidFill>
                <a:latin typeface="黑体" panose="02010609060101010101" charset="-122"/>
                <a:ea typeface="黑体" panose="02010609060101010101" charset="-122"/>
              </a:rPr>
              <a:t>人民至上</a:t>
            </a:r>
            <a:r>
              <a:rPr lang="zh-CN" altLang="zh-CN" sz="3000" b="1" dirty="0" smtClean="0">
                <a:latin typeface="黑体" panose="02010609060101010101" charset="-122"/>
                <a:ea typeface="黑体" panose="02010609060101010101" charset="-122"/>
              </a:rPr>
              <a:t>的治国理政的核心理念，视之为党和人民事业不断发展的根本灵魂。</a:t>
            </a:r>
            <a:endParaRPr lang="zh-CN" altLang="zh-CN" sz="3000" b="1" dirty="0">
              <a:solidFill>
                <a:srgbClr val="000000"/>
              </a:solidFill>
              <a:latin typeface="黑体" panose="02010609060101010101" charset="-122"/>
              <a:ea typeface="黑体" panose="02010609060101010101" charset="-122"/>
            </a:endParaRPr>
          </a:p>
        </p:txBody>
      </p:sp>
      <p:pic>
        <p:nvPicPr>
          <p:cNvPr id="25" name="图片 24"/>
          <p:cNvPicPr>
            <a:picLocks noChangeAspect="1"/>
          </p:cNvPicPr>
          <p:nvPr/>
        </p:nvPicPr>
        <p:blipFill>
          <a:blip r:embed="rId2" cstate="print"/>
          <a:stretch>
            <a:fillRect/>
          </a:stretch>
        </p:blipFill>
        <p:spPr>
          <a:xfrm>
            <a:off x="8462645" y="153035"/>
            <a:ext cx="3398520" cy="3800475"/>
          </a:xfrm>
          <a:prstGeom prst="rect">
            <a:avLst/>
          </a:prstGeom>
        </p:spPr>
      </p:pic>
      <p:sp>
        <p:nvSpPr>
          <p:cNvPr id="9" name="TextBox 1"/>
          <p:cNvSpPr txBox="1">
            <a:spLocks noChangeArrowheads="1"/>
          </p:cNvSpPr>
          <p:nvPr/>
        </p:nvSpPr>
        <p:spPr bwMode="auto">
          <a:xfrm>
            <a:off x="652145" y="4612005"/>
            <a:ext cx="10891520" cy="17672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3"/>
          </a:lnRef>
          <a:fillRef idx="1">
            <a:schemeClr val="lt1"/>
          </a:fillRef>
          <a:effectRef idx="0">
            <a:schemeClr val="accent3"/>
          </a:effectRef>
          <a:fontRef idx="minor">
            <a:schemeClr val="dk1"/>
          </a:fontRef>
        </p:style>
        <p:txBody>
          <a:bodyPr wrap="square" lIns="121917" tIns="60958" rIns="121917" bIns="60958">
            <a:spAutoFit/>
          </a:bodyPr>
          <a:lstStyle>
            <a:lvl1pPr>
              <a:defRPr sz="3200">
                <a:solidFill>
                  <a:schemeClr val="tx1"/>
                </a:solidFill>
                <a:latin typeface="微软雅黑" panose="020B0503020204020204" pitchFamily="34" charset="-122"/>
                <a:ea typeface="微软雅黑" panose="020B0503020204020204" pitchFamily="34" charset="-122"/>
              </a:defRPr>
            </a:lvl1pPr>
            <a:lvl2pPr>
              <a:defRPr sz="2800">
                <a:solidFill>
                  <a:schemeClr val="tx1"/>
                </a:solidFill>
                <a:latin typeface="微软雅黑" panose="020B0503020204020204" pitchFamily="34" charset="-122"/>
                <a:ea typeface="微软雅黑" panose="020B0503020204020204" pitchFamily="34" charset="-122"/>
              </a:defRPr>
            </a:lvl2pPr>
            <a:lvl3pPr>
              <a:defRPr sz="2400">
                <a:solidFill>
                  <a:schemeClr val="tx1"/>
                </a:solidFill>
                <a:latin typeface="微软雅黑" panose="020B0503020204020204" pitchFamily="34" charset="-122"/>
                <a:ea typeface="微软雅黑" panose="020B0503020204020204" pitchFamily="34" charset="-122"/>
              </a:defRPr>
            </a:lvl3pPr>
            <a:lvl4pPr>
              <a:defRPr sz="2000">
                <a:solidFill>
                  <a:schemeClr val="tx1"/>
                </a:solidFill>
                <a:latin typeface="微软雅黑" panose="020B0503020204020204" pitchFamily="34" charset="-122"/>
                <a:ea typeface="微软雅黑" panose="020B0503020204020204" pitchFamily="34" charset="-122"/>
              </a:defRPr>
            </a:lvl4pPr>
            <a:lvl5pPr>
              <a:defRPr sz="2000">
                <a:solidFill>
                  <a:schemeClr val="tx1"/>
                </a:solidFill>
                <a:latin typeface="微软雅黑" panose="020B0503020204020204" pitchFamily="34" charset="-122"/>
                <a:ea typeface="微软雅黑" panose="020B0503020204020204" pitchFamily="34" charset="-122"/>
              </a:defRPr>
            </a:lvl5pPr>
            <a:lvl6pPr>
              <a:defRPr sz="2000">
                <a:solidFill>
                  <a:schemeClr val="tx1"/>
                </a:solidFill>
                <a:latin typeface="微软雅黑" panose="020B0503020204020204" pitchFamily="34" charset="-122"/>
                <a:ea typeface="微软雅黑" panose="020B0503020204020204" pitchFamily="34" charset="-122"/>
              </a:defRPr>
            </a:lvl6pPr>
            <a:lvl7pPr>
              <a:defRPr sz="2000">
                <a:solidFill>
                  <a:schemeClr val="tx1"/>
                </a:solidFill>
                <a:latin typeface="微软雅黑" panose="020B0503020204020204" pitchFamily="34" charset="-122"/>
                <a:ea typeface="微软雅黑" panose="020B0503020204020204" pitchFamily="34" charset="-122"/>
              </a:defRPr>
            </a:lvl7pPr>
            <a:lvl8pPr>
              <a:defRPr sz="2000">
                <a:solidFill>
                  <a:schemeClr val="tx1"/>
                </a:solidFill>
                <a:latin typeface="微软雅黑" panose="020B0503020204020204" pitchFamily="34" charset="-122"/>
                <a:ea typeface="微软雅黑" panose="020B0503020204020204" pitchFamily="34" charset="-122"/>
              </a:defRPr>
            </a:lvl8pPr>
            <a:lvl9pPr>
              <a:defRPr sz="2000">
                <a:solidFill>
                  <a:schemeClr val="tx1"/>
                </a:solidFill>
                <a:latin typeface="微软雅黑" panose="020B0503020204020204" pitchFamily="34" charset="-122"/>
                <a:ea typeface="微软雅黑" panose="020B0503020204020204" pitchFamily="34" charset="-122"/>
              </a:defRPr>
            </a:lvl9pPr>
          </a:lstStyle>
          <a:p>
            <a:r>
              <a:rPr lang="en-US" altLang="zh-CN" dirty="0">
                <a:solidFill>
                  <a:schemeClr val="tx1"/>
                </a:solidFill>
                <a:latin typeface="黑体" panose="02010609060101010101" charset="-122"/>
              </a:rPr>
              <a:t>   </a:t>
            </a:r>
            <a:r>
              <a:rPr lang="zh-CN" altLang="zh-CN" sz="2500" dirty="0" smtClean="0">
                <a:solidFill>
                  <a:schemeClr val="tx1"/>
                </a:solidFill>
                <a:latin typeface="宋体" panose="02010600030101010101" pitchFamily="2" charset="-122"/>
              </a:rPr>
              <a:t>不忘初心，方得始终。在新的历史条件下，越是长期执政，越要牢牢牢记党的初心和使命，越要保持马克思主义政党的本色，确保党不改变性质和颜色，确保党在新时代坚持和发展中国特色社会主义的历史进程中始终成为坚强领导核心。</a:t>
            </a:r>
            <a:endParaRPr lang="zh-CN" altLang="zh-CN" sz="2500" dirty="0" smtClean="0">
              <a:solidFill>
                <a:schemeClr val="tx1"/>
              </a:solidFill>
              <a:latin typeface="宋体" panose="02010600030101010101" pitchFamily="2"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Effect transition="in" filter="fade">
                                      <p:cBhvr>
                                        <p:cTn id="7" dur="1000"/>
                                        <p:tgtEl>
                                          <p:spTgt spid="24582"/>
                                        </p:tgtEl>
                                      </p:cBhvr>
                                    </p:animEffect>
                                    <p:anim calcmode="lin" valueType="num">
                                      <p:cBhvr>
                                        <p:cTn id="8" dur="1000" fill="hold"/>
                                        <p:tgtEl>
                                          <p:spTgt spid="24582"/>
                                        </p:tgtEl>
                                        <p:attrNameLst>
                                          <p:attrName>ppt_x</p:attrName>
                                        </p:attrNameLst>
                                      </p:cBhvr>
                                      <p:tavLst>
                                        <p:tav tm="0">
                                          <p:val>
                                            <p:strVal val="#ppt_x"/>
                                          </p:val>
                                        </p:tav>
                                        <p:tav tm="100000">
                                          <p:val>
                                            <p:strVal val="#ppt_x"/>
                                          </p:val>
                                        </p:tav>
                                      </p:tavLst>
                                    </p:anim>
                                    <p:anim calcmode="lin" valueType="num">
                                      <p:cBhvr>
                                        <p:cTn id="9" dur="1000" fill="hold"/>
                                        <p:tgtEl>
                                          <p:spTgt spid="2458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 presetClass="entr" presetSubtype="1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1"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linds(horizontal)">
                                      <p:cBhvr>
                                        <p:cTn id="41" dur="500"/>
                                        <p:tgtEl>
                                          <p:spTgt spid="17"/>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linds(horizontal)">
                                      <p:cBhvr>
                                        <p:cTn id="44" dur="500"/>
                                        <p:tgtEl>
                                          <p:spTgt spid="18"/>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linds(horizontal)">
                                      <p:cBhvr>
                                        <p:cTn id="53" dur="500"/>
                                        <p:tgtEl>
                                          <p:spTgt spid="22"/>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linds(horizontal)">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p:tgtEl>
                                          <p:spTgt spid="9"/>
                                        </p:tgtEl>
                                        <p:attrNameLst>
                                          <p:attrName>ppt_y</p:attrName>
                                        </p:attrNameLst>
                                      </p:cBhvr>
                                      <p:tavLst>
                                        <p:tav tm="0">
                                          <p:val>
                                            <p:strVal val="#ppt_y+#ppt_h*1.125000"/>
                                          </p:val>
                                        </p:tav>
                                        <p:tav tm="100000">
                                          <p:val>
                                            <p:strVal val="#ppt_y"/>
                                          </p:val>
                                        </p:tav>
                                      </p:tavLst>
                                    </p:anim>
                                    <p:animEffect transition="in" filter="wipe(up)">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bldLvl="0" animBg="1"/>
      <p:bldP spid="12" grpId="0" bldLvl="0" animBg="1"/>
      <p:bldP spid="13" grpId="0" bldLvl="0" animBg="1"/>
      <p:bldP spid="13" grpId="1" bldLvl="0" animBg="1"/>
      <p:bldP spid="14" grpId="0" bldLvl="0" animBg="1"/>
      <p:bldP spid="15" grpId="0" bldLvl="0" animBg="1"/>
      <p:bldP spid="16" grpId="0"/>
      <p:bldP spid="17" grpId="0" bldLvl="0" animBg="1"/>
      <p:bldP spid="18" grpId="0" bldLvl="0" animBg="1"/>
      <p:bldP spid="19" grpId="0"/>
      <p:bldP spid="20" grpId="0" bldLvl="0" animBg="1"/>
      <p:bldP spid="22" grpId="0"/>
      <p:bldP spid="23" grpId="0" bldLvl="0" animBg="1"/>
      <p:bldP spid="9"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06174" y="489933"/>
            <a:ext cx="6751955" cy="582295"/>
          </a:xfrm>
          <a:prstGeom prst="rect">
            <a:avLst/>
          </a:prstGeom>
        </p:spPr>
        <p:txBody>
          <a:bodyPr wrap="none" lIns="121917" tIns="60958" rIns="121917" bIns="60958">
            <a:spAutoFit/>
          </a:bodyPr>
          <a:lstStyle/>
          <a:p>
            <a:pPr lvl="0" fontAlgn="base">
              <a:spcBef>
                <a:spcPct val="0"/>
              </a:spcBef>
              <a:spcAft>
                <a:spcPct val="0"/>
              </a:spcAft>
            </a:pPr>
            <a:r>
              <a:rPr lang="zh-CN" altLang="en-US" sz="3000" b="1" dirty="0" smtClean="0">
                <a:solidFill>
                  <a:schemeClr val="accent1"/>
                </a:solidFill>
                <a:latin typeface="黑体" panose="02010609060101010101" charset="-122"/>
                <a:ea typeface="黑体" panose="02010609060101010101" charset="-122"/>
                <a:cs typeface="Times New Roman" panose="02020603050405020304" pitchFamily="18" charset="0"/>
              </a:rPr>
              <a:t>（二）</a:t>
            </a:r>
            <a:r>
              <a:rPr lang="zh-CN" altLang="zh-CN" sz="3000" b="1" dirty="0" smtClean="0">
                <a:solidFill>
                  <a:schemeClr val="accent1"/>
                </a:solidFill>
                <a:latin typeface="黑体" panose="02010609060101010101" charset="-122"/>
                <a:ea typeface="黑体" panose="02010609060101010101" charset="-122"/>
                <a:cs typeface="Times New Roman" panose="02020603050405020304" pitchFamily="18" charset="0"/>
              </a:rPr>
              <a:t>实现中华民族伟大复兴的中国梦</a:t>
            </a:r>
            <a:endParaRPr lang="en-US" altLang="zh-CN" sz="3000" b="1" dirty="0" smtClean="0">
              <a:latin typeface="黑体" panose="02010609060101010101" charset="-122"/>
              <a:ea typeface="黑体" panose="02010609060101010101" charset="-122"/>
              <a:cs typeface="Times New Roman" panose="02020603050405020304" pitchFamily="18" charset="0"/>
            </a:endParaRPr>
          </a:p>
        </p:txBody>
      </p:sp>
      <p:sp>
        <p:nvSpPr>
          <p:cNvPr id="8" name="矩形 7"/>
          <p:cNvSpPr/>
          <p:nvPr/>
        </p:nvSpPr>
        <p:spPr>
          <a:xfrm>
            <a:off x="590550" y="1383030"/>
            <a:ext cx="5808980" cy="966470"/>
          </a:xfrm>
          <a:prstGeom prst="rect">
            <a:avLst/>
          </a:prstGeom>
        </p:spPr>
        <p:txBody>
          <a:bodyPr vert="horz" wrap="square" lIns="121917" tIns="60958" rIns="121917" bIns="60958">
            <a:spAutoFit/>
          </a:bodyPr>
          <a:lstStyle/>
          <a:p>
            <a:pPr>
              <a:lnSpc>
                <a:spcPct val="110000"/>
              </a:lnSpc>
            </a:pPr>
            <a:r>
              <a:rPr lang="en-US" altLang="zh-CN" b="1" dirty="0" smtClean="0">
                <a:solidFill>
                  <a:schemeClr val="tx1"/>
                </a:solidFill>
                <a:latin typeface="黑体" panose="02010609060101010101" charset="-122"/>
                <a:ea typeface="黑体" panose="02010609060101010101" charset="-122"/>
                <a:cs typeface="黑体" panose="02010609060101010101" charset="-122"/>
              </a:rPr>
              <a:t>    </a:t>
            </a:r>
            <a:r>
              <a:rPr lang="en-US" altLang="zh-CN" sz="2500" b="1" dirty="0" smtClean="0">
                <a:solidFill>
                  <a:schemeClr val="tx1"/>
                </a:solidFill>
                <a:latin typeface="黑体" panose="02010609060101010101" charset="-122"/>
                <a:ea typeface="黑体" panose="02010609060101010101" charset="-122"/>
                <a:cs typeface="黑体" panose="02010609060101010101" charset="-122"/>
              </a:rPr>
              <a:t>2012</a:t>
            </a:r>
            <a:r>
              <a:rPr lang="zh-CN" altLang="zh-CN" sz="2500" b="1" dirty="0">
                <a:solidFill>
                  <a:schemeClr val="tx1"/>
                </a:solidFill>
                <a:latin typeface="黑体" panose="02010609060101010101" charset="-122"/>
                <a:ea typeface="黑体" panose="02010609060101010101" charset="-122"/>
                <a:cs typeface="黑体" panose="02010609060101010101" charset="-122"/>
              </a:rPr>
              <a:t>年</a:t>
            </a:r>
            <a:r>
              <a:rPr lang="en-US" altLang="zh-CN" sz="2500" b="1" dirty="0">
                <a:solidFill>
                  <a:schemeClr val="tx1"/>
                </a:solidFill>
                <a:latin typeface="黑体" panose="02010609060101010101" charset="-122"/>
                <a:ea typeface="黑体" panose="02010609060101010101" charset="-122"/>
                <a:cs typeface="黑体" panose="02010609060101010101" charset="-122"/>
              </a:rPr>
              <a:t>11</a:t>
            </a:r>
            <a:r>
              <a:rPr lang="zh-CN" altLang="zh-CN" sz="2500" b="1" dirty="0">
                <a:solidFill>
                  <a:schemeClr val="tx1"/>
                </a:solidFill>
                <a:latin typeface="黑体" panose="02010609060101010101" charset="-122"/>
                <a:ea typeface="黑体" panose="02010609060101010101" charset="-122"/>
                <a:cs typeface="黑体" panose="02010609060101010101" charset="-122"/>
              </a:rPr>
              <a:t>月</a:t>
            </a:r>
            <a:r>
              <a:rPr lang="en-US" altLang="zh-CN" sz="2500" b="1" dirty="0">
                <a:solidFill>
                  <a:schemeClr val="tx1"/>
                </a:solidFill>
                <a:latin typeface="黑体" panose="02010609060101010101" charset="-122"/>
                <a:ea typeface="黑体" panose="02010609060101010101" charset="-122"/>
                <a:cs typeface="黑体" panose="02010609060101010101" charset="-122"/>
              </a:rPr>
              <a:t>29</a:t>
            </a:r>
            <a:r>
              <a:rPr lang="zh-CN" altLang="zh-CN" sz="2500" b="1" dirty="0">
                <a:solidFill>
                  <a:schemeClr val="tx1"/>
                </a:solidFill>
                <a:latin typeface="黑体" panose="02010609060101010101" charset="-122"/>
                <a:ea typeface="黑体" panose="02010609060101010101" charset="-122"/>
                <a:cs typeface="黑体" panose="02010609060101010101" charset="-122"/>
              </a:rPr>
              <a:t>日，</a:t>
            </a:r>
            <a:r>
              <a:rPr lang="zh-CN" altLang="en-US" sz="2500" b="1" dirty="0" smtClean="0">
                <a:solidFill>
                  <a:schemeClr val="tx1"/>
                </a:solidFill>
                <a:latin typeface="黑体" panose="02010609060101010101" charset="-122"/>
                <a:ea typeface="黑体" panose="02010609060101010101" charset="-122"/>
                <a:cs typeface="黑体" panose="02010609060101010101" charset="-122"/>
              </a:rPr>
              <a:t>习近平总书记参观</a:t>
            </a:r>
            <a:r>
              <a:rPr lang="en-US" altLang="zh-CN" sz="2500" b="1" dirty="0" smtClean="0">
                <a:solidFill>
                  <a:schemeClr val="tx1"/>
                </a:solidFill>
                <a:latin typeface="黑体" panose="02010609060101010101" charset="-122"/>
                <a:ea typeface="黑体" panose="02010609060101010101" charset="-122"/>
                <a:cs typeface="黑体" panose="02010609060101010101" charset="-122"/>
              </a:rPr>
              <a:t>《</a:t>
            </a:r>
            <a:r>
              <a:rPr lang="zh-CN" altLang="en-US" sz="2500" b="1" dirty="0" smtClean="0">
                <a:solidFill>
                  <a:schemeClr val="tx1"/>
                </a:solidFill>
                <a:latin typeface="黑体" panose="02010609060101010101" charset="-122"/>
                <a:ea typeface="黑体" panose="02010609060101010101" charset="-122"/>
                <a:cs typeface="黑体" panose="02010609060101010101" charset="-122"/>
              </a:rPr>
              <a:t>复兴之路</a:t>
            </a:r>
            <a:r>
              <a:rPr lang="en-US" altLang="zh-CN" sz="2500" b="1" dirty="0" smtClean="0">
                <a:solidFill>
                  <a:schemeClr val="tx1"/>
                </a:solidFill>
                <a:latin typeface="黑体" panose="02010609060101010101" charset="-122"/>
                <a:ea typeface="黑体" panose="02010609060101010101" charset="-122"/>
                <a:cs typeface="黑体" panose="02010609060101010101" charset="-122"/>
              </a:rPr>
              <a:t>》</a:t>
            </a:r>
            <a:r>
              <a:rPr lang="zh-CN" altLang="en-US" sz="2500" b="1" dirty="0" smtClean="0">
                <a:solidFill>
                  <a:schemeClr val="tx1"/>
                </a:solidFill>
                <a:latin typeface="黑体" panose="02010609060101010101" charset="-122"/>
                <a:ea typeface="黑体" panose="02010609060101010101" charset="-122"/>
                <a:cs typeface="黑体" panose="02010609060101010101" charset="-122"/>
              </a:rPr>
              <a:t>时第一次提出了中国梦：</a:t>
            </a:r>
            <a:endParaRPr lang="zh-CN" altLang="en-US" sz="2500" b="1" dirty="0" smtClean="0">
              <a:solidFill>
                <a:schemeClr val="tx1"/>
              </a:solidFill>
              <a:latin typeface="黑体" panose="02010609060101010101" charset="-122"/>
              <a:ea typeface="黑体" panose="02010609060101010101" charset="-122"/>
              <a:cs typeface="黑体" panose="02010609060101010101" charset="-122"/>
            </a:endParaRPr>
          </a:p>
        </p:txBody>
      </p:sp>
      <p:sp>
        <p:nvSpPr>
          <p:cNvPr id="11" name="矩形 10"/>
          <p:cNvSpPr/>
          <p:nvPr/>
        </p:nvSpPr>
        <p:spPr>
          <a:xfrm>
            <a:off x="590498" y="2310290"/>
            <a:ext cx="5948101" cy="1812925"/>
          </a:xfrm>
          <a:prstGeom prst="rect">
            <a:avLst/>
          </a:prstGeom>
        </p:spPr>
        <p:txBody>
          <a:bodyPr wrap="square" lIns="121917" tIns="60958" rIns="121917" bIns="60958">
            <a:spAutoFit/>
          </a:bodyPr>
          <a:lstStyle/>
          <a:p>
            <a:pPr>
              <a:lnSpc>
                <a:spcPct val="110000"/>
              </a:lnSpc>
            </a:pPr>
            <a:r>
              <a:rPr lang="en-US" altLang="zh-CN" sz="2500" b="1" dirty="0" smtClean="0">
                <a:latin typeface="黑体" panose="02010609060101010101" charset="-122"/>
                <a:ea typeface="黑体" panose="02010609060101010101" charset="-122"/>
                <a:cs typeface="黑体" panose="02010609060101010101" charset="-122"/>
              </a:rPr>
              <a:t>   </a:t>
            </a:r>
            <a:r>
              <a:rPr lang="zh-CN" altLang="zh-CN" sz="2500" b="1" dirty="0" smtClean="0">
                <a:latin typeface="黑体" panose="02010609060101010101" charset="-122"/>
                <a:ea typeface="黑体" panose="02010609060101010101" charset="-122"/>
                <a:cs typeface="黑体" panose="02010609060101010101" charset="-122"/>
              </a:rPr>
              <a:t>“</a:t>
            </a:r>
            <a:r>
              <a:rPr lang="en-US" altLang="zh-CN" sz="2500" b="1" dirty="0" smtClean="0">
                <a:latin typeface="黑体" panose="02010609060101010101" charset="-122"/>
                <a:ea typeface="黑体" panose="02010609060101010101" charset="-122"/>
                <a:cs typeface="黑体" panose="02010609060101010101" charset="-122"/>
              </a:rPr>
              <a:t>……</a:t>
            </a:r>
            <a:r>
              <a:rPr lang="zh-CN" altLang="zh-CN" sz="2500" b="1" dirty="0" smtClean="0">
                <a:latin typeface="黑体" panose="02010609060101010101" charset="-122"/>
                <a:ea typeface="黑体" panose="02010609060101010101" charset="-122"/>
                <a:cs typeface="黑体" panose="02010609060101010101" charset="-122"/>
              </a:rPr>
              <a:t>我</a:t>
            </a:r>
            <a:r>
              <a:rPr lang="zh-CN" altLang="zh-CN" sz="2500" b="1" dirty="0">
                <a:latin typeface="黑体" panose="02010609060101010101" charset="-122"/>
                <a:ea typeface="黑体" panose="02010609060101010101" charset="-122"/>
                <a:cs typeface="黑体" panose="02010609060101010101" charset="-122"/>
              </a:rPr>
              <a:t>以为，实现中华民族伟大复兴，就是中华民族近代以来最伟大的梦想。这个梦想凝聚了几代中国人的夙愿</a:t>
            </a:r>
            <a:r>
              <a:rPr lang="en-US" altLang="zh-CN" sz="2500" b="1" dirty="0" smtClean="0">
                <a:latin typeface="黑体" panose="02010609060101010101" charset="-122"/>
                <a:ea typeface="黑体" panose="02010609060101010101" charset="-122"/>
                <a:cs typeface="黑体" panose="02010609060101010101" charset="-122"/>
              </a:rPr>
              <a:t>……</a:t>
            </a:r>
            <a:r>
              <a:rPr lang="zh-CN" altLang="zh-CN" sz="2500" b="1" dirty="0" smtClean="0">
                <a:latin typeface="黑体" panose="02010609060101010101" charset="-122"/>
                <a:ea typeface="黑体" panose="02010609060101010101" charset="-122"/>
                <a:cs typeface="黑体" panose="02010609060101010101" charset="-122"/>
              </a:rPr>
              <a:t>是每一个中华儿女的共同期盼。”</a:t>
            </a:r>
            <a:endParaRPr lang="zh-CN" altLang="en-US" sz="2500" b="1" dirty="0">
              <a:latin typeface="黑体" panose="02010609060101010101" charset="-122"/>
              <a:ea typeface="黑体" panose="02010609060101010101" charset="-122"/>
              <a:cs typeface="黑体" panose="02010609060101010101"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5102" b="6863"/>
          <a:stretch>
            <a:fillRect/>
          </a:stretch>
        </p:blipFill>
        <p:spPr>
          <a:xfrm>
            <a:off x="6841278" y="1220833"/>
            <a:ext cx="4206240" cy="3076424"/>
          </a:xfrm>
          <a:prstGeom prst="rect">
            <a:avLst/>
          </a:prstGeom>
          <a:ln>
            <a:noFill/>
          </a:ln>
          <a:effectLst>
            <a:outerShdw blurRad="292100" dist="139700" dir="2700000" algn="tl" rotWithShape="0">
              <a:srgbClr val="333333">
                <a:alpha val="65000"/>
              </a:srgbClr>
            </a:outerShdw>
          </a:effectLst>
        </p:spPr>
      </p:pic>
      <p:grpSp>
        <p:nvGrpSpPr>
          <p:cNvPr id="3" name="组合 17"/>
          <p:cNvGrpSpPr/>
          <p:nvPr/>
        </p:nvGrpSpPr>
        <p:grpSpPr>
          <a:xfrm>
            <a:off x="830653" y="4211549"/>
            <a:ext cx="5568619" cy="1991601"/>
            <a:chOff x="611560" y="3166281"/>
            <a:chExt cx="4176464" cy="1493701"/>
          </a:xfrm>
        </p:grpSpPr>
        <p:pic>
          <p:nvPicPr>
            <p:cNvPr id="17" name="图片 16"/>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0060" r="30185" b="32407"/>
            <a:stretch>
              <a:fillRect/>
            </a:stretch>
          </p:blipFill>
          <p:spPr>
            <a:xfrm>
              <a:off x="611560" y="3315297"/>
              <a:ext cx="2024885" cy="1088586"/>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0200" y="3166281"/>
              <a:ext cx="2987824" cy="1493701"/>
            </a:xfrm>
            <a:prstGeom prst="rect">
              <a:avLst/>
            </a:prstGeom>
          </p:spPr>
        </p:pic>
      </p:grpSp>
      <p:pic>
        <p:nvPicPr>
          <p:cNvPr id="4" name="图片 3"/>
          <p:cNvPicPr>
            <a:picLocks noChangeAspect="1"/>
          </p:cNvPicPr>
          <p:nvPr/>
        </p:nvPicPr>
        <p:blipFill>
          <a:blip r:embed="rId4" cstate="print"/>
          <a:stretch>
            <a:fillRect/>
          </a:stretch>
        </p:blipFill>
        <p:spPr>
          <a:xfrm>
            <a:off x="9774767" y="6211993"/>
            <a:ext cx="2349500" cy="508000"/>
          </a:xfrm>
          <a:prstGeom prst="rect">
            <a:avLst/>
          </a:prstGeom>
        </p:spPr>
      </p:pic>
      <p:pic>
        <p:nvPicPr>
          <p:cNvPr id="5" name="大型文献专题片《敢教日月换新天》第十五集《复兴之梦》">
            <a:hlinkClick r:id="" action="ppaction://media"/>
          </p:cNvPr>
          <p:cNvPicPr/>
          <p:nvPr>
            <a:videoFile r:link="rId5"/>
            <p:extLst>
              <p:ext uri="{DAA4B4D4-6D71-4841-9C94-3DE7FCFB9230}">
                <p14:media xmlns:p14="http://schemas.microsoft.com/office/powerpoint/2010/main" r:link="rId6"/>
              </p:ext>
            </p:extLst>
            <p:custDataLst>
              <p:tags r:id="rId7"/>
            </p:custDataLst>
          </p:nvPr>
        </p:nvPicPr>
        <p:blipFill>
          <a:blip r:embed="rId8"/>
          <a:stretch>
            <a:fillRect/>
          </a:stretch>
        </p:blipFill>
        <p:spPr>
          <a:xfrm>
            <a:off x="6841490" y="4297045"/>
            <a:ext cx="4205605" cy="1891665"/>
          </a:xfrm>
          <a:prstGeom prst="rect">
            <a:avLst/>
          </a:prstGeom>
        </p:spPr>
      </p:pic>
      <p:sp>
        <p:nvSpPr>
          <p:cNvPr id="2" name="文本框 1"/>
          <p:cNvSpPr txBox="1"/>
          <p:nvPr/>
        </p:nvSpPr>
        <p:spPr>
          <a:xfrm>
            <a:off x="6841490" y="6217920"/>
            <a:ext cx="4205605" cy="674370"/>
          </a:xfrm>
          <a:prstGeom prst="rect">
            <a:avLst/>
          </a:prstGeom>
          <a:noFill/>
        </p:spPr>
        <p:txBody>
          <a:bodyPr wrap="square" lIns="121917" tIns="60958" rIns="121917" bIns="60958" rtlCol="0">
            <a:spAutoFit/>
          </a:bodyPr>
          <a:lstStyle/>
          <a:p>
            <a:r>
              <a:rPr lang="zh-CN" altLang="en-US">
                <a:latin typeface="黑体" panose="02010609060101010101" charset="-122"/>
                <a:ea typeface="黑体" panose="02010609060101010101" charset="-122"/>
              </a:rPr>
              <a:t>视频：大型文献专题片《敢教日月换新天》第十五集《复兴之梦》</a:t>
            </a:r>
            <a:endParaRPr lang="zh-CN" altLang="en-US">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37" fill="hold" display="1">
                  <p:stCondLst>
                    <p:cond delay="indefinite"/>
                  </p:stCondLst>
                </p:cTn>
                <p:tgtEl>
                  <p:spTgt spid="5"/>
                </p:tgtEl>
              </p:cMediaNode>
            </p:video>
            <p:seq concurrent="1" nextAc="seek">
              <p:cTn id="38" restart="whenNotActive" fill="hold" evtFilter="cancelBubble" nodeType="interactiveSeq">
                <p:stCondLst>
                  <p:cond evt="onClick" delay="0">
                    <p:tgtEl>
                      <p:spTgt spid="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additive="base">
                                        <p:cTn id="42"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p:bldP spid="8" grpId="0"/>
      <p:bldP spid="11"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88410" y="547370"/>
            <a:ext cx="7560945" cy="5631180"/>
          </a:xfrm>
          <a:prstGeom prst="rect">
            <a:avLst/>
          </a:prstGeom>
        </p:spPr>
        <p:txBody>
          <a:bodyPr wrap="square">
            <a:spAutoFit/>
          </a:bodyPr>
          <a:lstStyle/>
          <a:p>
            <a:pPr algn="ctr" eaLnBrk="1" fontAlgn="auto" hangingPunct="1">
              <a:lnSpc>
                <a:spcPct val="150000"/>
              </a:lnSpc>
              <a:spcBef>
                <a:spcPts val="3000"/>
              </a:spcBef>
              <a:spcAft>
                <a:spcPts val="0"/>
              </a:spcAft>
              <a:defRPr/>
            </a:pPr>
            <a:r>
              <a:rPr lang="zh-CN" altLang="en-US" sz="2400" b="1" dirty="0" smtClean="0">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实现</a:t>
            </a:r>
            <a:r>
              <a:rPr lang="zh-CN" altLang="en-US" sz="2400" b="1" dirty="0">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中华民族伟大复兴的中国梦，就是要</a:t>
            </a:r>
            <a:r>
              <a:rPr lang="zh-CN" altLang="en-US" sz="2400" b="1" dirty="0" smtClean="0">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实现</a:t>
            </a:r>
            <a:endParaRPr lang="en-US" altLang="zh-CN" sz="2400" b="1" dirty="0" smtClean="0">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endParaRPr>
          </a:p>
          <a:p>
            <a:pPr algn="just" eaLnBrk="1" fontAlgn="auto" hangingPunct="1">
              <a:lnSpc>
                <a:spcPct val="150000"/>
              </a:lnSpc>
              <a:spcBef>
                <a:spcPts val="3000"/>
              </a:spcBef>
              <a:spcAft>
                <a:spcPts val="0"/>
              </a:spcAft>
              <a:defRPr/>
            </a:pPr>
            <a:r>
              <a:rPr lang="en-US" altLang="zh-CN" sz="2800" b="1" dirty="0" smtClean="0">
                <a:solidFill>
                  <a:srgbClr val="FF0000"/>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       </a:t>
            </a:r>
            <a:r>
              <a:rPr lang="zh-CN" altLang="en-US" sz="2800" b="1" dirty="0" smtClean="0">
                <a:solidFill>
                  <a:srgbClr val="C00000"/>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国家</a:t>
            </a:r>
            <a:r>
              <a:rPr lang="zh-CN" altLang="en-US" sz="2800" b="1" dirty="0">
                <a:solidFill>
                  <a:srgbClr val="C00000"/>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富强、民族振兴、人民</a:t>
            </a:r>
            <a:r>
              <a:rPr lang="zh-CN" altLang="en-US" sz="2800" b="1" dirty="0" smtClean="0">
                <a:solidFill>
                  <a:srgbClr val="C00000"/>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幸福</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eaLnBrk="1" fontAlgn="auto" hangingPunct="1">
              <a:lnSpc>
                <a:spcPct val="150000"/>
              </a:lnSpc>
              <a:spcBef>
                <a:spcPts val="3000"/>
              </a:spcBef>
              <a:spcAft>
                <a:spcPts val="0"/>
              </a:spcAft>
              <a:defRPr/>
            </a:pPr>
            <a:r>
              <a:rPr lang="en-US" altLang="zh-CN" sz="2400" b="1" dirty="0" smtClean="0">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    </a:t>
            </a:r>
            <a:r>
              <a:rPr lang="zh-CN" altLang="en-US" sz="2400" b="1" dirty="0" smtClean="0">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中国梦归根结底是人民的梦，就是让全体中国人都过上更好的日子</a:t>
            </a:r>
            <a:endParaRPr lang="zh-CN" altLang="en-US" sz="2400" b="1" dirty="0" smtClean="0">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endParaRPr>
          </a:p>
          <a:p>
            <a:pPr algn="just" eaLnBrk="1" fontAlgn="auto" hangingPunct="1">
              <a:lnSpc>
                <a:spcPct val="150000"/>
              </a:lnSpc>
              <a:spcBef>
                <a:spcPts val="3000"/>
              </a:spcBef>
              <a:spcAft>
                <a:spcPts val="0"/>
              </a:spcAft>
              <a:defRPr/>
            </a:pPr>
            <a:r>
              <a:rPr lang="zh-CN" altLang="en-US" sz="2400" b="1" dirty="0" smtClean="0">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 </a:t>
            </a:r>
            <a:r>
              <a:rPr lang="en-US" altLang="zh-CN" sz="2400" b="1" dirty="0" smtClean="0">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   </a:t>
            </a:r>
            <a:r>
              <a:rPr lang="zh-CN" altLang="zh-CN" sz="2100" b="1" dirty="0" smtClean="0">
                <a:solidFill>
                  <a:schemeClr val="tx1"/>
                </a:solidFill>
                <a:latin typeface="宋体" panose="02010600030101010101" pitchFamily="2" charset="-122"/>
              </a:rPr>
              <a:t>中国梦也</a:t>
            </a:r>
            <a:r>
              <a:rPr lang="zh-CN" altLang="en-US" sz="2100" b="1" dirty="0" smtClean="0">
                <a:solidFill>
                  <a:schemeClr val="tx1"/>
                </a:solidFill>
                <a:latin typeface="宋体" panose="02010600030101010101" pitchFamily="2" charset="-122"/>
              </a:rPr>
              <a:t>是</a:t>
            </a:r>
            <a:r>
              <a:rPr lang="zh-CN" altLang="zh-CN" sz="2100" b="1" dirty="0" smtClean="0">
                <a:solidFill>
                  <a:schemeClr val="tx1"/>
                </a:solidFill>
                <a:latin typeface="宋体" panose="02010600030101010101" pitchFamily="2" charset="-122"/>
              </a:rPr>
              <a:t>世界人民的梦想。穷则独善其身，达则兼济天下。中国将同国际社会一道，弘扬和平发展、公平正义、民主自由的全人类共同价值，推动实现持久和平、共同繁荣的世界梦，为人类和平和发展的崇高事业作出更大的贡献</a:t>
            </a:r>
            <a:r>
              <a:rPr lang="zh-CN" altLang="zh-CN" sz="2400" b="1" dirty="0" smtClean="0">
                <a:solidFill>
                  <a:schemeClr val="tx1"/>
                </a:solidFill>
                <a:latin typeface="宋体" panose="02010600030101010101" pitchFamily="2" charset="-122"/>
              </a:rPr>
              <a:t>。</a:t>
            </a:r>
            <a:endParaRPr lang="en-US" altLang="zh-CN" sz="2400" b="1" dirty="0" smtClean="0">
              <a:solidFill>
                <a:schemeClr val="tx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endParaRPr>
          </a:p>
        </p:txBody>
      </p:sp>
      <p:pic>
        <p:nvPicPr>
          <p:cNvPr id="4" name="图片 3"/>
          <p:cNvPicPr>
            <a:picLocks noChangeAspect="1"/>
          </p:cNvPicPr>
          <p:nvPr/>
        </p:nvPicPr>
        <p:blipFill>
          <a:blip r:embed="rId1" cstate="print"/>
          <a:stretch>
            <a:fillRect/>
          </a:stretch>
        </p:blipFill>
        <p:spPr>
          <a:xfrm>
            <a:off x="481330" y="1377950"/>
            <a:ext cx="3173730" cy="4101465"/>
          </a:xfrm>
          <a:prstGeom prst="rect">
            <a:avLst/>
          </a:prstGeom>
          <a:ln w="38100">
            <a:solidFill>
              <a:schemeClr val="bg1"/>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2">
                                            <p:txEl>
                                              <p:pRg st="0" end="0"/>
                                            </p:txEl>
                                          </p:spTgt>
                                        </p:tgtEl>
                                      </p:cBhvr>
                                    </p:animEffect>
                                  </p:childTnLst>
                                </p:cTn>
                              </p:par>
                            </p:childTnLst>
                          </p:cTn>
                        </p:par>
                        <p:par>
                          <p:cTn id="14" fill="hold">
                            <p:stCondLst>
                              <p:cond delay="500"/>
                            </p:stCondLst>
                            <p:childTnLst>
                              <p:par>
                                <p:cTn id="15" presetID="12" presetClass="entr" presetSubtype="4" fill="hold"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 calcmode="lin" valueType="num">
                                      <p:cBhvr additive="base">
                                        <p:cTn id="23"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4" dur="500"/>
                                        <p:tgtEl>
                                          <p:spTgt spid="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 calcmode="lin" valueType="num">
                                      <p:cBhvr additive="base">
                                        <p:cTn id="29"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3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txBox="1"/>
          <p:nvPr/>
        </p:nvSpPr>
        <p:spPr>
          <a:xfrm>
            <a:off x="1854200" y="280670"/>
            <a:ext cx="8308975" cy="737870"/>
          </a:xfrm>
          <a:prstGeom prst="rect">
            <a:avLst/>
          </a:prstGeom>
          <a:noFill/>
          <a:ln w="9525">
            <a:noFill/>
          </a:ln>
        </p:spPr>
        <p:txBody>
          <a:bodyPr lIns="121917" tIns="60958" rIns="121917" bIns="60958">
            <a:scene3d>
              <a:camera prst="orthographicFront"/>
              <a:lightRig rig="threePt" dir="t"/>
            </a:scene3d>
          </a:bodyPr>
          <a:lstStyle>
            <a:lvl1pPr marL="357505" indent="-357505" algn="just" rtl="0" eaLnBrk="0" fontAlgn="base" hangingPunct="0">
              <a:lnSpc>
                <a:spcPct val="110000"/>
              </a:lnSpc>
              <a:spcBef>
                <a:spcPts val="600"/>
              </a:spcBef>
              <a:spcAft>
                <a:spcPct val="0"/>
              </a:spcAft>
              <a:buClr>
                <a:schemeClr val="accent1"/>
              </a:buClr>
              <a:buSzPct val="60000"/>
              <a:buFont typeface="Wingdings 2" panose="05020102010507070707" pitchFamily="18" charset="2"/>
              <a:buChar char="f"/>
              <a:defRPr sz="2400" kern="1200">
                <a:solidFill>
                  <a:schemeClr val="accent1"/>
                </a:solidFill>
                <a:latin typeface="+mn-lt"/>
                <a:ea typeface="+mn-ea"/>
                <a:cs typeface="+mn-cs"/>
              </a:defRPr>
            </a:lvl1pPr>
            <a:lvl2pPr marL="357505" lvl="1" indent="-357505" algn="l" rtl="0" eaLnBrk="0" fontAlgn="base" hangingPunct="0">
              <a:lnSpc>
                <a:spcPct val="120000"/>
              </a:lnSpc>
              <a:spcBef>
                <a:spcPct val="0"/>
              </a:spcBef>
              <a:spcAft>
                <a:spcPts val="600"/>
              </a:spcAft>
              <a:buClr>
                <a:srgbClr val="5DD4FF"/>
              </a:buClr>
              <a:buFont typeface="幼圆" panose="02010509060101010101" pitchFamily="49" charset="-122"/>
              <a:buChar char=" "/>
              <a:defRPr sz="1600" kern="1200">
                <a:solidFill>
                  <a:schemeClr val="tx1"/>
                </a:solidFill>
                <a:latin typeface="+mn-lt"/>
                <a:ea typeface="+mn-ea"/>
                <a:cs typeface="+mn-cs"/>
              </a:defRPr>
            </a:lvl2pPr>
            <a:lvl3pPr marL="1143000" lvl="2"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lnSpc>
                <a:spcPct val="90000"/>
              </a:lnSpc>
              <a:spcBef>
                <a:spcPct val="0"/>
              </a:spcBef>
              <a:buClrTx/>
              <a:buSzPct val="100000"/>
              <a:buFont typeface="Wingdings 2" panose="05020102010507070707" pitchFamily="18" charset="2"/>
              <a:buNone/>
              <a:defRPr/>
            </a:pPr>
            <a:r>
              <a:rPr lang="zh-CN" altLang="en-US" sz="3700" dirty="0" smtClean="0">
                <a:effectLst>
                  <a:outerShdw blurRad="38100" dist="25400" dir="5400000" algn="ctr" rotWithShape="0">
                    <a:srgbClr val="6E747A">
                      <a:alpha val="43000"/>
                    </a:srgbClr>
                  </a:outerShdw>
                </a:effectLst>
                <a:latin typeface="黑体" panose="02010609060101010101" charset="-122"/>
                <a:ea typeface="黑体" panose="02010609060101010101" charset="-122"/>
              </a:rPr>
              <a:t>奋力</a:t>
            </a:r>
            <a:r>
              <a:rPr lang="zh-CN" altLang="en-US" sz="3700" dirty="0">
                <a:effectLst>
                  <a:outerShdw blurRad="38100" dist="25400" dir="5400000" algn="ctr" rotWithShape="0">
                    <a:srgbClr val="6E747A">
                      <a:alpha val="43000"/>
                    </a:srgbClr>
                  </a:outerShdw>
                </a:effectLst>
                <a:latin typeface="黑体" panose="02010609060101010101" charset="-122"/>
                <a:ea typeface="黑体" panose="02010609060101010101" charset="-122"/>
              </a:rPr>
              <a:t>实现中国梦</a:t>
            </a:r>
            <a:endParaRPr lang="zh-CN" altLang="en-US" sz="3700" dirty="0">
              <a:effectLst>
                <a:outerShdw blurRad="38100" dist="25400" dir="5400000" algn="ctr" rotWithShape="0">
                  <a:srgbClr val="6E747A">
                    <a:alpha val="43000"/>
                  </a:srgbClr>
                </a:outerShdw>
              </a:effectLst>
              <a:latin typeface="黑体" panose="02010609060101010101" charset="-122"/>
              <a:ea typeface="黑体" panose="02010609060101010101" charset="-122"/>
            </a:endParaRPr>
          </a:p>
          <a:p>
            <a:pPr marL="0" indent="0" eaLnBrk="1" hangingPunct="1">
              <a:lnSpc>
                <a:spcPct val="90000"/>
              </a:lnSpc>
              <a:spcBef>
                <a:spcPct val="0"/>
              </a:spcBef>
              <a:buClrTx/>
              <a:buSzPct val="100000"/>
              <a:buFont typeface="Wingdings 2" panose="05020102010507070707" pitchFamily="18" charset="2"/>
              <a:buNone/>
              <a:defRPr/>
            </a:pPr>
            <a:endParaRPr lang="zh-CN" altLang="en-US" sz="3700" dirty="0">
              <a:effectLst>
                <a:outerShdw blurRad="38100" dist="25400" dir="5400000" algn="ctr" rotWithShape="0">
                  <a:srgbClr val="6E747A">
                    <a:alpha val="43000"/>
                  </a:srgbClr>
                </a:outerShdw>
              </a:effectLst>
              <a:latin typeface="黑体" panose="02010609060101010101" charset="-122"/>
              <a:ea typeface="黑体" panose="02010609060101010101" charset="-122"/>
            </a:endParaRPr>
          </a:p>
        </p:txBody>
      </p:sp>
      <p:sp>
        <p:nvSpPr>
          <p:cNvPr id="48131" name="矩形 1"/>
          <p:cNvSpPr>
            <a:spLocks noChangeArrowheads="1"/>
          </p:cNvSpPr>
          <p:nvPr/>
        </p:nvSpPr>
        <p:spPr bwMode="auto">
          <a:xfrm>
            <a:off x="688975" y="794385"/>
            <a:ext cx="11083290" cy="1505585"/>
          </a:xfrm>
          <a:prstGeom prst="rect">
            <a:avLst/>
          </a:prstGeom>
          <a:noFill/>
          <a:ln w="9525">
            <a:noFill/>
            <a:miter lim="800000"/>
          </a:ln>
        </p:spPr>
        <p:txBody>
          <a:bodyPr wrap="square" lIns="121917" tIns="60958" rIns="121917" bIns="60958">
            <a:spAutoFit/>
          </a:bodyPr>
          <a:lstStyle/>
          <a:p>
            <a:pPr indent="608330">
              <a:lnSpc>
                <a:spcPct val="150000"/>
              </a:lnSpc>
              <a:buSzPct val="100000"/>
              <a:buFont typeface="Wingdings 2" panose="05020102010507070707" pitchFamily="18" charset="2"/>
              <a:buNone/>
            </a:pPr>
            <a:r>
              <a:rPr lang="zh-CN" altLang="en-US" sz="2000" b="1">
                <a:solidFill>
                  <a:schemeClr val="tx1"/>
                </a:solidFill>
                <a:latin typeface="黑体" panose="02010609060101010101" charset="-122"/>
                <a:ea typeface="黑体" panose="02010609060101010101" charset="-122"/>
                <a:cs typeface="黑体" panose="02010609060101010101" charset="-122"/>
              </a:rPr>
              <a:t>习近平指出：“实现中国梦必须</a:t>
            </a:r>
            <a:r>
              <a:rPr lang="zh-CN" altLang="en-US" sz="2000" b="1">
                <a:solidFill>
                  <a:srgbClr val="C00000"/>
                </a:solidFill>
                <a:latin typeface="黑体" panose="02010609060101010101" charset="-122"/>
                <a:ea typeface="黑体" panose="02010609060101010101" charset="-122"/>
                <a:cs typeface="黑体" panose="02010609060101010101" charset="-122"/>
              </a:rPr>
              <a:t>走中国道路、弘扬中国精神、凝聚中国力量</a:t>
            </a:r>
            <a:r>
              <a:rPr lang="zh-CN" altLang="en-US" sz="2000" b="1">
                <a:solidFill>
                  <a:schemeClr val="tx1"/>
                </a:solidFill>
                <a:latin typeface="黑体" panose="02010609060101010101" charset="-122"/>
                <a:ea typeface="黑体" panose="02010609060101010101" charset="-122"/>
                <a:cs typeface="黑体" panose="02010609060101010101" charset="-122"/>
              </a:rPr>
              <a:t>。” 这为我们党团结带领人民继续把中国特色社会主义事业推向前进，为实现中华民族伟大复兴的中国梦而努力奋斗指明了方向。</a:t>
            </a:r>
            <a:endParaRPr lang="zh-CN" altLang="en-US" sz="2000" b="1">
              <a:solidFill>
                <a:schemeClr val="tx1"/>
              </a:solidFill>
              <a:latin typeface="黑体" panose="02010609060101010101" charset="-122"/>
              <a:ea typeface="黑体" panose="02010609060101010101" charset="-122"/>
              <a:cs typeface="黑体" panose="02010609060101010101" charset="-122"/>
            </a:endParaRPr>
          </a:p>
        </p:txBody>
      </p:sp>
      <p:pic>
        <p:nvPicPr>
          <p:cNvPr id="2" name="Picture 5" descr="62"/>
          <p:cNvPicPr>
            <a:picLocks noChangeAspect="1" noChangeArrowheads="1"/>
          </p:cNvPicPr>
          <p:nvPr/>
        </p:nvPicPr>
        <p:blipFill>
          <a:blip r:embed="rId1" cstate="print"/>
          <a:srcRect/>
          <a:stretch>
            <a:fillRect/>
          </a:stretch>
        </p:blipFill>
        <p:spPr bwMode="auto">
          <a:xfrm>
            <a:off x="1378585" y="2299653"/>
            <a:ext cx="3024188" cy="2468562"/>
          </a:xfrm>
          <a:prstGeom prst="rect">
            <a:avLst/>
          </a:prstGeom>
          <a:noFill/>
          <a:ln w="9525">
            <a:noFill/>
            <a:miter lim="800000"/>
            <a:headEnd/>
            <a:tailEnd/>
          </a:ln>
        </p:spPr>
      </p:pic>
      <p:pic>
        <p:nvPicPr>
          <p:cNvPr id="3" name="Picture 6" descr="62"/>
          <p:cNvPicPr>
            <a:picLocks noChangeAspect="1" noChangeArrowheads="1"/>
          </p:cNvPicPr>
          <p:nvPr/>
        </p:nvPicPr>
        <p:blipFill>
          <a:blip r:embed="rId1" cstate="print"/>
          <a:srcRect/>
          <a:stretch>
            <a:fillRect/>
          </a:stretch>
        </p:blipFill>
        <p:spPr bwMode="auto">
          <a:xfrm>
            <a:off x="4393248" y="2299653"/>
            <a:ext cx="3022600" cy="2468562"/>
          </a:xfrm>
          <a:prstGeom prst="rect">
            <a:avLst/>
          </a:prstGeom>
          <a:noFill/>
          <a:ln w="9525">
            <a:noFill/>
            <a:miter lim="800000"/>
            <a:headEnd/>
            <a:tailEnd/>
          </a:ln>
        </p:spPr>
      </p:pic>
      <p:pic>
        <p:nvPicPr>
          <p:cNvPr id="4" name="Picture 7" descr="62"/>
          <p:cNvPicPr>
            <a:picLocks noChangeAspect="1" noChangeArrowheads="1"/>
          </p:cNvPicPr>
          <p:nvPr/>
        </p:nvPicPr>
        <p:blipFill>
          <a:blip r:embed="rId1" cstate="print"/>
          <a:srcRect/>
          <a:stretch>
            <a:fillRect/>
          </a:stretch>
        </p:blipFill>
        <p:spPr bwMode="auto">
          <a:xfrm>
            <a:off x="7355523" y="2299653"/>
            <a:ext cx="3022600" cy="2468562"/>
          </a:xfrm>
          <a:prstGeom prst="rect">
            <a:avLst/>
          </a:prstGeom>
          <a:noFill/>
          <a:ln w="9525">
            <a:noFill/>
            <a:miter lim="800000"/>
            <a:headEnd/>
            <a:tailEnd/>
          </a:ln>
        </p:spPr>
      </p:pic>
      <p:pic>
        <p:nvPicPr>
          <p:cNvPr id="5" name="Picture 8" descr="49"/>
          <p:cNvPicPr>
            <a:picLocks noChangeAspect="1" noChangeArrowheads="1"/>
          </p:cNvPicPr>
          <p:nvPr/>
        </p:nvPicPr>
        <p:blipFill>
          <a:blip r:embed="rId2" cstate="print"/>
          <a:srcRect/>
          <a:stretch>
            <a:fillRect/>
          </a:stretch>
        </p:blipFill>
        <p:spPr bwMode="auto">
          <a:xfrm rot="-7022659">
            <a:off x="2804160" y="4514215"/>
            <a:ext cx="1957388" cy="1271588"/>
          </a:xfrm>
          <a:prstGeom prst="rect">
            <a:avLst/>
          </a:prstGeom>
          <a:noFill/>
          <a:ln w="9525">
            <a:noFill/>
            <a:miter lim="800000"/>
            <a:headEnd/>
            <a:tailEnd/>
          </a:ln>
        </p:spPr>
      </p:pic>
      <p:pic>
        <p:nvPicPr>
          <p:cNvPr id="6" name="Picture 9" descr="49"/>
          <p:cNvPicPr>
            <a:picLocks noChangeAspect="1" noChangeArrowheads="1"/>
          </p:cNvPicPr>
          <p:nvPr/>
        </p:nvPicPr>
        <p:blipFill>
          <a:blip r:embed="rId3" cstate="print"/>
          <a:srcRect/>
          <a:stretch>
            <a:fillRect/>
          </a:stretch>
        </p:blipFill>
        <p:spPr bwMode="auto">
          <a:xfrm rot="-3613473">
            <a:off x="6771323" y="4468178"/>
            <a:ext cx="2033587" cy="1322387"/>
          </a:xfrm>
          <a:prstGeom prst="rect">
            <a:avLst/>
          </a:prstGeom>
          <a:noFill/>
          <a:ln w="9525">
            <a:noFill/>
            <a:miter lim="800000"/>
            <a:headEnd/>
            <a:tailEnd/>
          </a:ln>
        </p:spPr>
      </p:pic>
      <p:pic>
        <p:nvPicPr>
          <p:cNvPr id="7" name="Picture 12" descr="49"/>
          <p:cNvPicPr>
            <a:picLocks noChangeAspect="1" noChangeArrowheads="1"/>
          </p:cNvPicPr>
          <p:nvPr/>
        </p:nvPicPr>
        <p:blipFill>
          <a:blip r:embed="rId4" cstate="print"/>
          <a:srcRect/>
          <a:stretch>
            <a:fillRect/>
          </a:stretch>
        </p:blipFill>
        <p:spPr bwMode="auto">
          <a:xfrm rot="-5525191">
            <a:off x="4896486" y="4498340"/>
            <a:ext cx="1719262" cy="1322387"/>
          </a:xfrm>
          <a:prstGeom prst="rect">
            <a:avLst/>
          </a:prstGeom>
          <a:noFill/>
          <a:ln w="9525">
            <a:noFill/>
            <a:miter lim="800000"/>
            <a:headEnd/>
            <a:tailEnd/>
          </a:ln>
        </p:spPr>
      </p:pic>
      <p:sp>
        <p:nvSpPr>
          <p:cNvPr id="11" name="Text Box 15"/>
          <p:cNvSpPr txBox="1">
            <a:spLocks noChangeArrowheads="1"/>
          </p:cNvSpPr>
          <p:nvPr/>
        </p:nvSpPr>
        <p:spPr bwMode="auto">
          <a:xfrm>
            <a:off x="2018665" y="3001645"/>
            <a:ext cx="2020570" cy="987425"/>
          </a:xfrm>
          <a:prstGeom prst="rect">
            <a:avLst/>
          </a:prstGeom>
          <a:noFill/>
          <a:ln>
            <a:noFill/>
          </a:ln>
          <a:effectLst/>
        </p:spPr>
        <p:txBody>
          <a:bodyPr wrap="square" lIns="108851" tIns="54425" rIns="108851" bIns="54425">
            <a:spAutoFit/>
            <a:scene3d>
              <a:camera prst="orthographicFront"/>
              <a:lightRig rig="threePt" dir="t"/>
            </a:scene3d>
          </a:bodyPr>
          <a:lstStyle>
            <a:lvl1pPr defTabSz="815975" eaLnBrk="0" hangingPunct="0">
              <a:defRPr sz="1600" baseline="-25000">
                <a:solidFill>
                  <a:schemeClr val="tx1"/>
                </a:solidFill>
                <a:latin typeface="Arial" panose="020B0604020202020204" pitchFamily="34" charset="0"/>
                <a:ea typeface="中國龍毛隸書" pitchFamily="49" charset="-120"/>
              </a:defRPr>
            </a:lvl1pPr>
            <a:lvl2pPr marL="742950" indent="-285750" defTabSz="815975" eaLnBrk="0" hangingPunct="0">
              <a:defRPr sz="1600" baseline="-25000">
                <a:solidFill>
                  <a:schemeClr val="tx1"/>
                </a:solidFill>
                <a:latin typeface="Arial" panose="020B0604020202020204" pitchFamily="34" charset="0"/>
                <a:ea typeface="中國龍毛隸書" pitchFamily="49" charset="-120"/>
              </a:defRPr>
            </a:lvl2pPr>
            <a:lvl3pPr marL="1143000" indent="-228600" defTabSz="815975" eaLnBrk="0" hangingPunct="0">
              <a:defRPr sz="1600" baseline="-25000">
                <a:solidFill>
                  <a:schemeClr val="tx1"/>
                </a:solidFill>
                <a:latin typeface="Arial" panose="020B0604020202020204" pitchFamily="34" charset="0"/>
                <a:ea typeface="中國龍毛隸書" pitchFamily="49" charset="-120"/>
              </a:defRPr>
            </a:lvl3pPr>
            <a:lvl4pPr marL="1600200" indent="-228600" defTabSz="815975" eaLnBrk="0" hangingPunct="0">
              <a:defRPr sz="1600" baseline="-25000">
                <a:solidFill>
                  <a:schemeClr val="tx1"/>
                </a:solidFill>
                <a:latin typeface="Arial" panose="020B0604020202020204" pitchFamily="34" charset="0"/>
                <a:ea typeface="中國龍毛隸書" pitchFamily="49" charset="-120"/>
              </a:defRPr>
            </a:lvl4pPr>
            <a:lvl5pPr marL="2057400" indent="-228600" defTabSz="815975" eaLnBrk="0" hangingPunct="0">
              <a:defRPr sz="1600" baseline="-25000">
                <a:solidFill>
                  <a:schemeClr val="tx1"/>
                </a:solidFill>
                <a:latin typeface="Arial" panose="020B0604020202020204" pitchFamily="34" charset="0"/>
                <a:ea typeface="中國龍毛隸書" pitchFamily="49" charset="-120"/>
              </a:defRPr>
            </a:lvl5pPr>
            <a:lvl6pPr marL="25146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6pPr>
            <a:lvl7pPr marL="29718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7pPr>
            <a:lvl8pPr marL="34290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8pPr>
            <a:lvl9pPr marL="38862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9pPr>
          </a:lstStyle>
          <a:p>
            <a:pPr algn="ctr" eaLnBrk="1" hangingPunct="1">
              <a:lnSpc>
                <a:spcPct val="100000"/>
              </a:lnSpc>
              <a:spcBef>
                <a:spcPts val="0"/>
              </a:spcBef>
              <a:spcAft>
                <a:spcPts val="0"/>
              </a:spcAft>
              <a:defRPr/>
            </a:pPr>
            <a:r>
              <a:rPr lang="zh-CN" altLang="en-US" sz="4400" dirty="0">
                <a:solidFill>
                  <a:srgbClr val="002060"/>
                </a:solidFill>
                <a:latin typeface="黑体" panose="02010609060101010101" charset="-122"/>
                <a:ea typeface="黑体" panose="02010609060101010101" charset="-122"/>
                <a:sym typeface="+mn-ea"/>
              </a:rPr>
              <a:t>必须走</a:t>
            </a:r>
            <a:endParaRPr lang="zh-CN" altLang="en-US" sz="4400" dirty="0">
              <a:solidFill>
                <a:srgbClr val="002060"/>
              </a:solidFill>
              <a:latin typeface="黑体" panose="02010609060101010101" charset="-122"/>
              <a:ea typeface="黑体" panose="02010609060101010101" charset="-122"/>
              <a:sym typeface="+mn-ea"/>
            </a:endParaRPr>
          </a:p>
          <a:p>
            <a:pPr algn="ctr" eaLnBrk="1" hangingPunct="1">
              <a:lnSpc>
                <a:spcPct val="100000"/>
              </a:lnSpc>
              <a:spcBef>
                <a:spcPts val="0"/>
              </a:spcBef>
              <a:spcAft>
                <a:spcPts val="0"/>
              </a:spcAft>
              <a:defRPr/>
            </a:pPr>
            <a:r>
              <a:rPr lang="zh-CN" altLang="en-US" sz="4400" dirty="0">
                <a:solidFill>
                  <a:srgbClr val="002060"/>
                </a:solidFill>
                <a:latin typeface="黑体" panose="02010609060101010101" charset="-122"/>
                <a:ea typeface="黑体" panose="02010609060101010101" charset="-122"/>
                <a:sym typeface="+mn-ea"/>
              </a:rPr>
              <a:t>中国道路</a:t>
            </a:r>
            <a:endParaRPr lang="zh-CN" altLang="en-US" sz="4400" baseline="0" dirty="0">
              <a:solidFill>
                <a:srgbClr val="002060"/>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12" name="Text Box 16"/>
          <p:cNvSpPr txBox="1">
            <a:spLocks noChangeArrowheads="1"/>
          </p:cNvSpPr>
          <p:nvPr/>
        </p:nvSpPr>
        <p:spPr bwMode="auto">
          <a:xfrm>
            <a:off x="5146675" y="3069590"/>
            <a:ext cx="1901825" cy="987425"/>
          </a:xfrm>
          <a:prstGeom prst="rect">
            <a:avLst/>
          </a:prstGeom>
          <a:noFill/>
          <a:ln>
            <a:noFill/>
          </a:ln>
          <a:effectLst/>
        </p:spPr>
        <p:txBody>
          <a:bodyPr wrap="square" lIns="108851" tIns="54425" rIns="108851" bIns="54425">
            <a:spAutoFit/>
            <a:scene3d>
              <a:camera prst="orthographicFront"/>
              <a:lightRig rig="threePt" dir="t"/>
            </a:scene3d>
          </a:bodyPr>
          <a:lstStyle>
            <a:lvl1pPr defTabSz="815975" eaLnBrk="0" hangingPunct="0">
              <a:defRPr sz="1600" baseline="-25000">
                <a:solidFill>
                  <a:schemeClr val="tx1"/>
                </a:solidFill>
                <a:latin typeface="Arial" panose="020B0604020202020204" pitchFamily="34" charset="0"/>
                <a:ea typeface="中國龍毛隸書" pitchFamily="49" charset="-120"/>
              </a:defRPr>
            </a:lvl1pPr>
            <a:lvl2pPr marL="742950" indent="-285750" defTabSz="815975" eaLnBrk="0" hangingPunct="0">
              <a:defRPr sz="1600" baseline="-25000">
                <a:solidFill>
                  <a:schemeClr val="tx1"/>
                </a:solidFill>
                <a:latin typeface="Arial" panose="020B0604020202020204" pitchFamily="34" charset="0"/>
                <a:ea typeface="中國龍毛隸書" pitchFamily="49" charset="-120"/>
              </a:defRPr>
            </a:lvl2pPr>
            <a:lvl3pPr marL="1143000" indent="-228600" defTabSz="815975" eaLnBrk="0" hangingPunct="0">
              <a:defRPr sz="1600" baseline="-25000">
                <a:solidFill>
                  <a:schemeClr val="tx1"/>
                </a:solidFill>
                <a:latin typeface="Arial" panose="020B0604020202020204" pitchFamily="34" charset="0"/>
                <a:ea typeface="中國龍毛隸書" pitchFamily="49" charset="-120"/>
              </a:defRPr>
            </a:lvl3pPr>
            <a:lvl4pPr marL="1600200" indent="-228600" defTabSz="815975" eaLnBrk="0" hangingPunct="0">
              <a:defRPr sz="1600" baseline="-25000">
                <a:solidFill>
                  <a:schemeClr val="tx1"/>
                </a:solidFill>
                <a:latin typeface="Arial" panose="020B0604020202020204" pitchFamily="34" charset="0"/>
                <a:ea typeface="中國龍毛隸書" pitchFamily="49" charset="-120"/>
              </a:defRPr>
            </a:lvl4pPr>
            <a:lvl5pPr marL="2057400" indent="-228600" defTabSz="815975" eaLnBrk="0" hangingPunct="0">
              <a:defRPr sz="1600" baseline="-25000">
                <a:solidFill>
                  <a:schemeClr val="tx1"/>
                </a:solidFill>
                <a:latin typeface="Arial" panose="020B0604020202020204" pitchFamily="34" charset="0"/>
                <a:ea typeface="中國龍毛隸書" pitchFamily="49" charset="-120"/>
              </a:defRPr>
            </a:lvl5pPr>
            <a:lvl6pPr marL="25146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6pPr>
            <a:lvl7pPr marL="29718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7pPr>
            <a:lvl8pPr marL="34290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8pPr>
            <a:lvl9pPr marL="38862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9pPr>
          </a:lstStyle>
          <a:p>
            <a:pPr defTabSz="1219200" eaLnBrk="1" hangingPunct="1">
              <a:spcBef>
                <a:spcPct val="50000"/>
              </a:spcBef>
              <a:defRPr/>
            </a:pPr>
            <a:r>
              <a:rPr lang="zh-CN" altLang="en-US" sz="4400" dirty="0">
                <a:solidFill>
                  <a:srgbClr val="002060"/>
                </a:solidFill>
                <a:latin typeface="黑体" panose="02010609060101010101" charset="-122"/>
                <a:ea typeface="黑体" panose="02010609060101010101" charset="-122"/>
                <a:sym typeface="+mn-ea"/>
              </a:rPr>
              <a:t>必须弘扬中国精神</a:t>
            </a:r>
            <a:endParaRPr lang="zh-CN" altLang="en-US" sz="4400" baseline="0" dirty="0">
              <a:solidFill>
                <a:srgbClr val="002060"/>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13" name="Text Box 17"/>
          <p:cNvSpPr txBox="1">
            <a:spLocks noChangeArrowheads="1"/>
          </p:cNvSpPr>
          <p:nvPr/>
        </p:nvSpPr>
        <p:spPr bwMode="auto">
          <a:xfrm>
            <a:off x="8155940" y="3069590"/>
            <a:ext cx="1910715" cy="987425"/>
          </a:xfrm>
          <a:prstGeom prst="rect">
            <a:avLst/>
          </a:prstGeom>
          <a:noFill/>
          <a:ln>
            <a:noFill/>
          </a:ln>
          <a:effectLst/>
        </p:spPr>
        <p:txBody>
          <a:bodyPr wrap="square" lIns="108851" tIns="54425" rIns="108851" bIns="54425">
            <a:spAutoFit/>
            <a:scene3d>
              <a:camera prst="orthographicFront"/>
              <a:lightRig rig="threePt" dir="t"/>
            </a:scene3d>
          </a:bodyPr>
          <a:lstStyle>
            <a:lvl1pPr defTabSz="815975" eaLnBrk="0" hangingPunct="0">
              <a:defRPr sz="1600" baseline="-25000">
                <a:solidFill>
                  <a:schemeClr val="tx1"/>
                </a:solidFill>
                <a:latin typeface="Arial" panose="020B0604020202020204" pitchFamily="34" charset="0"/>
                <a:ea typeface="中國龍毛隸書" pitchFamily="49" charset="-120"/>
              </a:defRPr>
            </a:lvl1pPr>
            <a:lvl2pPr marL="742950" indent="-285750" defTabSz="815975" eaLnBrk="0" hangingPunct="0">
              <a:defRPr sz="1600" baseline="-25000">
                <a:solidFill>
                  <a:schemeClr val="tx1"/>
                </a:solidFill>
                <a:latin typeface="Arial" panose="020B0604020202020204" pitchFamily="34" charset="0"/>
                <a:ea typeface="中國龍毛隸書" pitchFamily="49" charset="-120"/>
              </a:defRPr>
            </a:lvl2pPr>
            <a:lvl3pPr marL="1143000" indent="-228600" defTabSz="815975" eaLnBrk="0" hangingPunct="0">
              <a:defRPr sz="1600" baseline="-25000">
                <a:solidFill>
                  <a:schemeClr val="tx1"/>
                </a:solidFill>
                <a:latin typeface="Arial" panose="020B0604020202020204" pitchFamily="34" charset="0"/>
                <a:ea typeface="中國龍毛隸書" pitchFamily="49" charset="-120"/>
              </a:defRPr>
            </a:lvl3pPr>
            <a:lvl4pPr marL="1600200" indent="-228600" defTabSz="815975" eaLnBrk="0" hangingPunct="0">
              <a:defRPr sz="1600" baseline="-25000">
                <a:solidFill>
                  <a:schemeClr val="tx1"/>
                </a:solidFill>
                <a:latin typeface="Arial" panose="020B0604020202020204" pitchFamily="34" charset="0"/>
                <a:ea typeface="中國龍毛隸書" pitchFamily="49" charset="-120"/>
              </a:defRPr>
            </a:lvl4pPr>
            <a:lvl5pPr marL="2057400" indent="-228600" defTabSz="815975" eaLnBrk="0" hangingPunct="0">
              <a:defRPr sz="1600" baseline="-25000">
                <a:solidFill>
                  <a:schemeClr val="tx1"/>
                </a:solidFill>
                <a:latin typeface="Arial" panose="020B0604020202020204" pitchFamily="34" charset="0"/>
                <a:ea typeface="中國龍毛隸書" pitchFamily="49" charset="-120"/>
              </a:defRPr>
            </a:lvl5pPr>
            <a:lvl6pPr marL="25146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6pPr>
            <a:lvl7pPr marL="29718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7pPr>
            <a:lvl8pPr marL="34290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8pPr>
            <a:lvl9pPr marL="38862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9pPr>
          </a:lstStyle>
          <a:p>
            <a:pPr defTabSz="1219200" eaLnBrk="1" hangingPunct="1">
              <a:spcBef>
                <a:spcPct val="50000"/>
              </a:spcBef>
              <a:defRPr/>
            </a:pPr>
            <a:r>
              <a:rPr lang="zh-CN" altLang="en-US" sz="4400" dirty="0">
                <a:solidFill>
                  <a:srgbClr val="002060"/>
                </a:solidFill>
                <a:latin typeface="黑体" panose="02010609060101010101" charset="-122"/>
                <a:ea typeface="黑体" panose="02010609060101010101" charset="-122"/>
                <a:sym typeface="+mn-ea"/>
              </a:rPr>
              <a:t>必须凝聚中国力量</a:t>
            </a:r>
            <a:endParaRPr lang="zh-CN" altLang="en-US" sz="4400" baseline="0" dirty="0">
              <a:solidFill>
                <a:srgbClr val="002060"/>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sp>
        <p:nvSpPr>
          <p:cNvPr id="14" name="Text Box 18"/>
          <p:cNvSpPr txBox="1">
            <a:spLocks noChangeArrowheads="1"/>
          </p:cNvSpPr>
          <p:nvPr/>
        </p:nvSpPr>
        <p:spPr bwMode="auto">
          <a:xfrm>
            <a:off x="4011295" y="5702935"/>
            <a:ext cx="3848735" cy="637540"/>
          </a:xfrm>
          <a:prstGeom prst="rect">
            <a:avLst/>
          </a:prstGeom>
          <a:noFill/>
          <a:ln>
            <a:noFill/>
          </a:ln>
          <a:effectLst/>
        </p:spPr>
        <p:txBody>
          <a:bodyPr wrap="square" lIns="108851" tIns="54425" rIns="108851" bIns="54425">
            <a:spAutoFit/>
            <a:scene3d>
              <a:camera prst="orthographicFront"/>
              <a:lightRig rig="threePt" dir="t"/>
            </a:scene3d>
          </a:bodyPr>
          <a:lstStyle>
            <a:lvl1pPr defTabSz="815975" eaLnBrk="0" hangingPunct="0">
              <a:defRPr sz="1600" baseline="-25000">
                <a:solidFill>
                  <a:schemeClr val="tx1"/>
                </a:solidFill>
                <a:latin typeface="Arial" panose="020B0604020202020204" pitchFamily="34" charset="0"/>
                <a:ea typeface="中國龍毛隸書" pitchFamily="49" charset="-120"/>
              </a:defRPr>
            </a:lvl1pPr>
            <a:lvl2pPr marL="742950" indent="-285750" defTabSz="815975" eaLnBrk="0" hangingPunct="0">
              <a:defRPr sz="1600" baseline="-25000">
                <a:solidFill>
                  <a:schemeClr val="tx1"/>
                </a:solidFill>
                <a:latin typeface="Arial" panose="020B0604020202020204" pitchFamily="34" charset="0"/>
                <a:ea typeface="中國龍毛隸書" pitchFamily="49" charset="-120"/>
              </a:defRPr>
            </a:lvl2pPr>
            <a:lvl3pPr marL="1143000" indent="-228600" defTabSz="815975" eaLnBrk="0" hangingPunct="0">
              <a:defRPr sz="1600" baseline="-25000">
                <a:solidFill>
                  <a:schemeClr val="tx1"/>
                </a:solidFill>
                <a:latin typeface="Arial" panose="020B0604020202020204" pitchFamily="34" charset="0"/>
                <a:ea typeface="中國龍毛隸書" pitchFamily="49" charset="-120"/>
              </a:defRPr>
            </a:lvl3pPr>
            <a:lvl4pPr marL="1600200" indent="-228600" defTabSz="815975" eaLnBrk="0" hangingPunct="0">
              <a:defRPr sz="1600" baseline="-25000">
                <a:solidFill>
                  <a:schemeClr val="tx1"/>
                </a:solidFill>
                <a:latin typeface="Arial" panose="020B0604020202020204" pitchFamily="34" charset="0"/>
                <a:ea typeface="中國龍毛隸書" pitchFamily="49" charset="-120"/>
              </a:defRPr>
            </a:lvl4pPr>
            <a:lvl5pPr marL="2057400" indent="-228600" defTabSz="815975" eaLnBrk="0" hangingPunct="0">
              <a:defRPr sz="1600" baseline="-25000">
                <a:solidFill>
                  <a:schemeClr val="tx1"/>
                </a:solidFill>
                <a:latin typeface="Arial" panose="020B0604020202020204" pitchFamily="34" charset="0"/>
                <a:ea typeface="中國龍毛隸書" pitchFamily="49" charset="-120"/>
              </a:defRPr>
            </a:lvl5pPr>
            <a:lvl6pPr marL="25146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6pPr>
            <a:lvl7pPr marL="29718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7pPr>
            <a:lvl8pPr marL="34290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8pPr>
            <a:lvl9pPr marL="3886200" indent="-228600" algn="ctr" defTabSz="815975" eaLnBrk="0" fontAlgn="base" hangingPunct="0">
              <a:spcBef>
                <a:spcPct val="0"/>
              </a:spcBef>
              <a:spcAft>
                <a:spcPct val="0"/>
              </a:spcAft>
              <a:defRPr sz="1600" baseline="-25000">
                <a:solidFill>
                  <a:schemeClr val="tx1"/>
                </a:solidFill>
                <a:latin typeface="Arial" panose="020B0604020202020204" pitchFamily="34" charset="0"/>
                <a:ea typeface="中國龍毛隸書" pitchFamily="49" charset="-120"/>
              </a:defRPr>
            </a:lvl9pPr>
          </a:lstStyle>
          <a:p>
            <a:pPr eaLnBrk="1" hangingPunct="1">
              <a:spcBef>
                <a:spcPct val="50000"/>
              </a:spcBef>
              <a:defRPr/>
            </a:pPr>
            <a:r>
              <a:rPr lang="zh-CN" altLang="en-US" sz="5300" dirty="0" smtClean="0">
                <a:solidFill>
                  <a:schemeClr val="accent1"/>
                </a:solidFill>
                <a:effectLst/>
                <a:latin typeface="黑体" panose="02010609060101010101" charset="-122"/>
                <a:ea typeface="黑体" panose="02010609060101010101" charset="-122"/>
                <a:sym typeface="+mn-ea"/>
              </a:rPr>
              <a:t>中国梦</a:t>
            </a:r>
            <a:r>
              <a:rPr lang="zh-CN" altLang="en-US" sz="5300" dirty="0">
                <a:solidFill>
                  <a:schemeClr val="accent1"/>
                </a:solidFill>
                <a:effectLst/>
                <a:latin typeface="黑体" panose="02010609060101010101" charset="-122"/>
                <a:ea typeface="黑体" panose="02010609060101010101" charset="-122"/>
                <a:sym typeface="+mn-ea"/>
              </a:rPr>
              <a:t>的实现途径</a:t>
            </a:r>
            <a:endParaRPr lang="en-US" altLang="zh-CN" sz="5300" baseline="0" dirty="0">
              <a:solidFill>
                <a:schemeClr val="accent1"/>
              </a:solidFill>
              <a:effectLst/>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fade">
                                      <p:cBhvr>
                                        <p:cTn id="7" dur="1000"/>
                                        <p:tgtEl>
                                          <p:spTgt spid="29698"/>
                                        </p:tgtEl>
                                      </p:cBhvr>
                                    </p:animEffect>
                                    <p:anim calcmode="lin" valueType="num">
                                      <p:cBhvr>
                                        <p:cTn id="8" dur="1000" fill="hold"/>
                                        <p:tgtEl>
                                          <p:spTgt spid="29698"/>
                                        </p:tgtEl>
                                        <p:attrNameLst>
                                          <p:attrName>ppt_x</p:attrName>
                                        </p:attrNameLst>
                                      </p:cBhvr>
                                      <p:tavLst>
                                        <p:tav tm="0">
                                          <p:val>
                                            <p:strVal val="#ppt_x"/>
                                          </p:val>
                                        </p:tav>
                                        <p:tav tm="100000">
                                          <p:val>
                                            <p:strVal val="#ppt_x"/>
                                          </p:val>
                                        </p:tav>
                                      </p:tavLst>
                                    </p:anim>
                                    <p:anim calcmode="lin" valueType="num">
                                      <p:cBhvr>
                                        <p:cTn id="9" dur="1000" fill="hold"/>
                                        <p:tgtEl>
                                          <p:spTgt spid="296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48131"/>
                                        </p:tgtEl>
                                        <p:attrNameLst>
                                          <p:attrName>style.visibility</p:attrName>
                                        </p:attrNameLst>
                                      </p:cBhvr>
                                      <p:to>
                                        <p:strVal val="visible"/>
                                      </p:to>
                                    </p:set>
                                    <p:animEffect transition="in" filter="fade">
                                      <p:cBhvr>
                                        <p:cTn id="14" dur="1000"/>
                                        <p:tgtEl>
                                          <p:spTgt spid="48131"/>
                                        </p:tgtEl>
                                      </p:cBhvr>
                                    </p:animEffect>
                                    <p:anim calcmode="lin" valueType="num">
                                      <p:cBhvr>
                                        <p:cTn id="15" dur="1000" fill="hold"/>
                                        <p:tgtEl>
                                          <p:spTgt spid="48131"/>
                                        </p:tgtEl>
                                        <p:attrNameLst>
                                          <p:attrName>ppt_x</p:attrName>
                                        </p:attrNameLst>
                                      </p:cBhvr>
                                      <p:tavLst>
                                        <p:tav tm="0">
                                          <p:val>
                                            <p:strVal val="#ppt_x"/>
                                          </p:val>
                                        </p:tav>
                                        <p:tav tm="100000">
                                          <p:val>
                                            <p:strVal val="#ppt_x"/>
                                          </p:val>
                                        </p:tav>
                                      </p:tavLst>
                                    </p:anim>
                                    <p:anim calcmode="lin" valueType="num">
                                      <p:cBhvr>
                                        <p:cTn id="16" dur="1000" fill="hold"/>
                                        <p:tgtEl>
                                          <p:spTgt spid="4813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style.rotation</p:attrName>
                                        </p:attrNameLst>
                                      </p:cBhvr>
                                      <p:tavLst>
                                        <p:tav tm="0">
                                          <p:val>
                                            <p:fltVal val="90"/>
                                          </p:val>
                                        </p:tav>
                                        <p:tav tm="100000">
                                          <p:val>
                                            <p:fltVal val="0"/>
                                          </p:val>
                                        </p:tav>
                                      </p:tavLst>
                                    </p:anim>
                                    <p:animEffect transition="in" filter="fade">
                                      <p:cBhvr>
                                        <p:cTn id="23" dur="1000"/>
                                        <p:tgtEl>
                                          <p:spTgt spid="2"/>
                                        </p:tgtEl>
                                      </p:cBhvr>
                                    </p:animEffect>
                                  </p:childTnLst>
                                </p:cTn>
                              </p:par>
                            </p:childTnLst>
                          </p:cTn>
                        </p:par>
                        <p:par>
                          <p:cTn id="24" fill="hold">
                            <p:stCondLst>
                              <p:cond delay="2000"/>
                            </p:stCondLst>
                            <p:childTnLst>
                              <p:par>
                                <p:cTn id="25" presetID="6" presetClass="entr" presetSubtype="16"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in)">
                                      <p:cBhvr>
                                        <p:cTn id="27" dur="2000"/>
                                        <p:tgtEl>
                                          <p:spTgt spid="11"/>
                                        </p:tgtEl>
                                      </p:cBhvr>
                                    </p:animEffect>
                                  </p:childTnLst>
                                </p:cTn>
                              </p:par>
                            </p:childTnLst>
                          </p:cTn>
                        </p:par>
                        <p:par>
                          <p:cTn id="28" fill="hold">
                            <p:stCondLst>
                              <p:cond delay="4000"/>
                            </p:stCondLst>
                            <p:childTnLst>
                              <p:par>
                                <p:cTn id="29" presetID="31" presetClass="entr" presetSubtype="0" fill="hold" nodeType="afterEffect">
                                  <p:stCondLst>
                                    <p:cond delay="0"/>
                                  </p:stCondLst>
                                  <p:iterate type="lt">
                                    <p:tmPct val="5000"/>
                                  </p:iterate>
                                  <p:childTnLst>
                                    <p:set>
                                      <p:cBhvr>
                                        <p:cTn id="30" dur="1" fill="hold">
                                          <p:stCondLst>
                                            <p:cond delay="0"/>
                                          </p:stCondLst>
                                        </p:cTn>
                                        <p:tgtEl>
                                          <p:spTgt spid="3"/>
                                        </p:tgtEl>
                                        <p:attrNameLst>
                                          <p:attrName>style.visibility</p:attrName>
                                        </p:attrNameLst>
                                      </p:cBhvr>
                                      <p:to>
                                        <p:strVal val="visible"/>
                                      </p:to>
                                    </p:set>
                                    <p:anim calcmode="lin" valueType="num">
                                      <p:cBhvr>
                                        <p:cTn id="31" dur="1000" fill="hold"/>
                                        <p:tgtEl>
                                          <p:spTgt spid="3"/>
                                        </p:tgtEl>
                                        <p:attrNameLst>
                                          <p:attrName>ppt_w</p:attrName>
                                        </p:attrNameLst>
                                      </p:cBhvr>
                                      <p:tavLst>
                                        <p:tav tm="0">
                                          <p:val>
                                            <p:fltVal val="0"/>
                                          </p:val>
                                        </p:tav>
                                        <p:tav tm="100000">
                                          <p:val>
                                            <p:strVal val="#ppt_w"/>
                                          </p:val>
                                        </p:tav>
                                      </p:tavLst>
                                    </p:anim>
                                    <p:anim calcmode="lin" valueType="num">
                                      <p:cBhvr>
                                        <p:cTn id="32" dur="1000" fill="hold"/>
                                        <p:tgtEl>
                                          <p:spTgt spid="3"/>
                                        </p:tgtEl>
                                        <p:attrNameLst>
                                          <p:attrName>ppt_h</p:attrName>
                                        </p:attrNameLst>
                                      </p:cBhvr>
                                      <p:tavLst>
                                        <p:tav tm="0">
                                          <p:val>
                                            <p:fltVal val="0"/>
                                          </p:val>
                                        </p:tav>
                                        <p:tav tm="100000">
                                          <p:val>
                                            <p:strVal val="#ppt_h"/>
                                          </p:val>
                                        </p:tav>
                                      </p:tavLst>
                                    </p:anim>
                                    <p:anim calcmode="lin" valueType="num">
                                      <p:cBhvr>
                                        <p:cTn id="33" dur="1000" fill="hold"/>
                                        <p:tgtEl>
                                          <p:spTgt spid="3"/>
                                        </p:tgtEl>
                                        <p:attrNameLst>
                                          <p:attrName>style.rotation</p:attrName>
                                        </p:attrNameLst>
                                      </p:cBhvr>
                                      <p:tavLst>
                                        <p:tav tm="0">
                                          <p:val>
                                            <p:fltVal val="90"/>
                                          </p:val>
                                        </p:tav>
                                        <p:tav tm="100000">
                                          <p:val>
                                            <p:fltVal val="0"/>
                                          </p:val>
                                        </p:tav>
                                      </p:tavLst>
                                    </p:anim>
                                    <p:animEffect transition="in" filter="fade">
                                      <p:cBhvr>
                                        <p:cTn id="34" dur="1000"/>
                                        <p:tgtEl>
                                          <p:spTgt spid="3"/>
                                        </p:tgtEl>
                                      </p:cBhvr>
                                    </p:animEffect>
                                  </p:childTnLst>
                                </p:cTn>
                              </p:par>
                            </p:childTnLst>
                          </p:cTn>
                        </p:par>
                        <p:par>
                          <p:cTn id="35" fill="hold">
                            <p:stCondLst>
                              <p:cond delay="5000"/>
                            </p:stCondLst>
                            <p:childTnLst>
                              <p:par>
                                <p:cTn id="36" presetID="6" presetClass="entr" presetSubtype="16"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ircle(in)">
                                      <p:cBhvr>
                                        <p:cTn id="38" dur="2000"/>
                                        <p:tgtEl>
                                          <p:spTgt spid="12"/>
                                        </p:tgtEl>
                                      </p:cBhvr>
                                    </p:animEffect>
                                  </p:childTnLst>
                                </p:cTn>
                              </p:par>
                            </p:childTnLst>
                          </p:cTn>
                        </p:par>
                        <p:par>
                          <p:cTn id="39" fill="hold">
                            <p:stCondLst>
                              <p:cond delay="7000"/>
                            </p:stCondLst>
                            <p:childTnLst>
                              <p:par>
                                <p:cTn id="40" presetID="31" presetClass="entr" presetSubtype="0" fill="hold" nodeType="afterEffect">
                                  <p:stCondLst>
                                    <p:cond delay="0"/>
                                  </p:stCondLst>
                                  <p:iterate type="lt">
                                    <p:tmPct val="5000"/>
                                  </p:iterate>
                                  <p:childTnLst>
                                    <p:set>
                                      <p:cBhvr>
                                        <p:cTn id="41" dur="1" fill="hold">
                                          <p:stCondLst>
                                            <p:cond delay="0"/>
                                          </p:stCondLst>
                                        </p:cTn>
                                        <p:tgtEl>
                                          <p:spTgt spid="4"/>
                                        </p:tgtEl>
                                        <p:attrNameLst>
                                          <p:attrName>style.visibility</p:attrName>
                                        </p:attrNameLst>
                                      </p:cBhvr>
                                      <p:to>
                                        <p:strVal val="visible"/>
                                      </p:to>
                                    </p:set>
                                    <p:anim calcmode="lin" valueType="num">
                                      <p:cBhvr>
                                        <p:cTn id="42" dur="1000" fill="hold"/>
                                        <p:tgtEl>
                                          <p:spTgt spid="4"/>
                                        </p:tgtEl>
                                        <p:attrNameLst>
                                          <p:attrName>ppt_w</p:attrName>
                                        </p:attrNameLst>
                                      </p:cBhvr>
                                      <p:tavLst>
                                        <p:tav tm="0">
                                          <p:val>
                                            <p:fltVal val="0"/>
                                          </p:val>
                                        </p:tav>
                                        <p:tav tm="100000">
                                          <p:val>
                                            <p:strVal val="#ppt_w"/>
                                          </p:val>
                                        </p:tav>
                                      </p:tavLst>
                                    </p:anim>
                                    <p:anim calcmode="lin" valueType="num">
                                      <p:cBhvr>
                                        <p:cTn id="43" dur="1000" fill="hold"/>
                                        <p:tgtEl>
                                          <p:spTgt spid="4"/>
                                        </p:tgtEl>
                                        <p:attrNameLst>
                                          <p:attrName>ppt_h</p:attrName>
                                        </p:attrNameLst>
                                      </p:cBhvr>
                                      <p:tavLst>
                                        <p:tav tm="0">
                                          <p:val>
                                            <p:fltVal val="0"/>
                                          </p:val>
                                        </p:tav>
                                        <p:tav tm="100000">
                                          <p:val>
                                            <p:strVal val="#ppt_h"/>
                                          </p:val>
                                        </p:tav>
                                      </p:tavLst>
                                    </p:anim>
                                    <p:anim calcmode="lin" valueType="num">
                                      <p:cBhvr>
                                        <p:cTn id="44" dur="1000" fill="hold"/>
                                        <p:tgtEl>
                                          <p:spTgt spid="4"/>
                                        </p:tgtEl>
                                        <p:attrNameLst>
                                          <p:attrName>style.rotation</p:attrName>
                                        </p:attrNameLst>
                                      </p:cBhvr>
                                      <p:tavLst>
                                        <p:tav tm="0">
                                          <p:val>
                                            <p:fltVal val="90"/>
                                          </p:val>
                                        </p:tav>
                                        <p:tav tm="100000">
                                          <p:val>
                                            <p:fltVal val="0"/>
                                          </p:val>
                                        </p:tav>
                                      </p:tavLst>
                                    </p:anim>
                                    <p:animEffect transition="in" filter="fade">
                                      <p:cBhvr>
                                        <p:cTn id="45" dur="1000"/>
                                        <p:tgtEl>
                                          <p:spTgt spid="4"/>
                                        </p:tgtEl>
                                      </p:cBhvr>
                                    </p:animEffect>
                                  </p:childTnLst>
                                </p:cTn>
                              </p:par>
                            </p:childTnLst>
                          </p:cTn>
                        </p:par>
                        <p:par>
                          <p:cTn id="46" fill="hold">
                            <p:stCondLst>
                              <p:cond delay="8000"/>
                            </p:stCondLst>
                            <p:childTnLst>
                              <p:par>
                                <p:cTn id="47" presetID="6" presetClass="entr" presetSubtype="16"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in)">
                                      <p:cBhvr>
                                        <p:cTn id="49" dur="2000"/>
                                        <p:tgtEl>
                                          <p:spTgt spid="13"/>
                                        </p:tgtEl>
                                      </p:cBhvr>
                                    </p:animEffect>
                                  </p:childTnLst>
                                </p:cTn>
                              </p:par>
                            </p:childTnLst>
                          </p:cTn>
                        </p:par>
                        <p:par>
                          <p:cTn id="50" fill="hold">
                            <p:stCondLst>
                              <p:cond delay="10000"/>
                            </p:stCondLst>
                            <p:childTnLst>
                              <p:par>
                                <p:cTn id="51" presetID="22" presetClass="entr" presetSubtype="1"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up)">
                                      <p:cBhvr>
                                        <p:cTn id="53" dur="500"/>
                                        <p:tgtEl>
                                          <p:spTgt spid="5"/>
                                        </p:tgtEl>
                                      </p:cBhvr>
                                    </p:animEffect>
                                  </p:childTnLst>
                                </p:cTn>
                              </p:par>
                              <p:par>
                                <p:cTn id="54" presetID="22" presetClass="entr" presetSubtype="1"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up)">
                                      <p:cBhvr>
                                        <p:cTn id="56" dur="500"/>
                                        <p:tgtEl>
                                          <p:spTgt spid="7"/>
                                        </p:tgtEl>
                                      </p:cBhvr>
                                    </p:animEffect>
                                  </p:childTnLst>
                                </p:cTn>
                              </p:par>
                              <p:par>
                                <p:cTn id="57" presetID="22" presetClass="entr" presetSubtype="1"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up)">
                                      <p:cBhvr>
                                        <p:cTn id="59" dur="500"/>
                                        <p:tgtEl>
                                          <p:spTgt spid="6"/>
                                        </p:tgtEl>
                                      </p:cBhvr>
                                    </p:animEffect>
                                  </p:childTnLst>
                                </p:cTn>
                              </p:par>
                            </p:childTnLst>
                          </p:cTn>
                        </p:par>
                        <p:par>
                          <p:cTn id="60" fill="hold">
                            <p:stCondLst>
                              <p:cond delay="10500"/>
                            </p:stCondLst>
                            <p:childTnLst>
                              <p:par>
                                <p:cTn id="61" presetID="50" presetClass="entr" presetSubtype="0" decel="100000"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1000" fill="hold"/>
                                        <p:tgtEl>
                                          <p:spTgt spid="14"/>
                                        </p:tgtEl>
                                        <p:attrNameLst>
                                          <p:attrName>ppt_w</p:attrName>
                                        </p:attrNameLst>
                                      </p:cBhvr>
                                      <p:tavLst>
                                        <p:tav tm="0">
                                          <p:val>
                                            <p:strVal val="#ppt_w+.3"/>
                                          </p:val>
                                        </p:tav>
                                        <p:tav tm="100000">
                                          <p:val>
                                            <p:strVal val="#ppt_w"/>
                                          </p:val>
                                        </p:tav>
                                      </p:tavLst>
                                    </p:anim>
                                    <p:anim calcmode="lin" valueType="num">
                                      <p:cBhvr>
                                        <p:cTn id="64" dur="1000" fill="hold"/>
                                        <p:tgtEl>
                                          <p:spTgt spid="14"/>
                                        </p:tgtEl>
                                        <p:attrNameLst>
                                          <p:attrName>ppt_h</p:attrName>
                                        </p:attrNameLst>
                                      </p:cBhvr>
                                      <p:tavLst>
                                        <p:tav tm="0">
                                          <p:val>
                                            <p:strVal val="#ppt_h"/>
                                          </p:val>
                                        </p:tav>
                                        <p:tav tm="100000">
                                          <p:val>
                                            <p:strVal val="#ppt_h"/>
                                          </p:val>
                                        </p:tav>
                                      </p:tavLst>
                                    </p:anim>
                                    <p:animEffect transition="in" filter="fade">
                                      <p:cBhvr>
                                        <p:cTn id="6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481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7136130" y="3895725"/>
            <a:ext cx="4594860" cy="2955290"/>
          </a:xfrm>
          <a:prstGeom prst="rect">
            <a:avLst/>
          </a:prstGeom>
        </p:spPr>
      </p:pic>
      <p:pic>
        <p:nvPicPr>
          <p:cNvPr id="3" name="图片 2"/>
          <p:cNvPicPr>
            <a:picLocks noChangeAspect="1"/>
          </p:cNvPicPr>
          <p:nvPr/>
        </p:nvPicPr>
        <p:blipFill>
          <a:blip r:embed="rId2" cstate="print"/>
          <a:stretch>
            <a:fillRect/>
          </a:stretch>
        </p:blipFill>
        <p:spPr>
          <a:xfrm>
            <a:off x="7136130" y="875031"/>
            <a:ext cx="4594860" cy="3002734"/>
          </a:xfrm>
          <a:prstGeom prst="rect">
            <a:avLst/>
          </a:prstGeom>
        </p:spPr>
      </p:pic>
      <p:sp>
        <p:nvSpPr>
          <p:cNvPr id="2" name="文本占位符 1"/>
          <p:cNvSpPr>
            <a:spLocks noGrp="1"/>
          </p:cNvSpPr>
          <p:nvPr>
            <p:ph type="body" sz="quarter" idx="4294967295"/>
          </p:nvPr>
        </p:nvSpPr>
        <p:spPr>
          <a:xfrm>
            <a:off x="549275" y="972185"/>
            <a:ext cx="6363335" cy="5724525"/>
          </a:xfrm>
        </p:spPr>
        <p:txBody>
          <a:bodyPr/>
          <a:lstStyle/>
          <a:p>
            <a:pPr marL="0" indent="0" algn="ctr">
              <a:buNone/>
            </a:pPr>
            <a:r>
              <a:rPr lang="zh-CN" altLang="en-US" sz="2800" b="1" dirty="0" smtClean="0">
                <a:solidFill>
                  <a:schemeClr val="accent1"/>
                </a:solidFill>
                <a:uFillTx/>
                <a:latin typeface="黑体" panose="02010609060101010101" charset="-122"/>
                <a:ea typeface="黑体" panose="02010609060101010101" charset="-122"/>
                <a:cs typeface="黑体" panose="02010609060101010101" charset="-122"/>
              </a:rPr>
              <a:t>血肉之躯，筑起“生命之堤”</a:t>
            </a:r>
            <a:endParaRPr lang="zh-CN" altLang="en-US" sz="2800" b="1" dirty="0" smtClean="0">
              <a:solidFill>
                <a:schemeClr val="accent1"/>
              </a:solidFill>
              <a:uFillTx/>
              <a:latin typeface="黑体" panose="02010609060101010101" charset="-122"/>
              <a:ea typeface="黑体" panose="02010609060101010101" charset="-122"/>
              <a:cs typeface="黑体" panose="02010609060101010101" charset="-122"/>
            </a:endParaRPr>
          </a:p>
          <a:p>
            <a:pPr marL="0" indent="0" algn="ctr">
              <a:buNone/>
            </a:pPr>
            <a:r>
              <a:rPr lang="zh-CN" altLang="en-US" sz="2800" b="1" dirty="0" smtClean="0">
                <a:solidFill>
                  <a:schemeClr val="accent1"/>
                </a:solidFill>
                <a:uFillTx/>
                <a:latin typeface="黑体" panose="02010609060101010101" charset="-122"/>
                <a:ea typeface="黑体" panose="02010609060101010101" charset="-122"/>
                <a:cs typeface="黑体" panose="02010609060101010101" charset="-122"/>
              </a:rPr>
              <a:t>（1998年抗洪救灾）</a:t>
            </a:r>
            <a:endParaRPr lang="zh-CN" altLang="en-US" dirty="0">
              <a:solidFill>
                <a:srgbClr val="C00000"/>
              </a:solidFill>
              <a:uFillTx/>
              <a:latin typeface="黑体" panose="02010609060101010101" charset="-122"/>
              <a:ea typeface="黑体" panose="02010609060101010101" charset="-122"/>
              <a:cs typeface="黑体" panose="02010609060101010101" charset="-122"/>
            </a:endParaRPr>
          </a:p>
          <a:p>
            <a:r>
              <a:rPr lang="zh-CN" altLang="en-US" sz="2000" dirty="0">
                <a:solidFill>
                  <a:schemeClr val="tx1"/>
                </a:solidFill>
                <a:uFillTx/>
                <a:latin typeface="黑体" panose="02010609060101010101" charset="-122"/>
                <a:ea typeface="黑体" panose="02010609060101010101" charset="-122"/>
                <a:cs typeface="黑体" panose="02010609060101010101" charset="-122"/>
              </a:rPr>
              <a:t>1998年，一场包括长江、嫩江、松花江在内的全流域特大洪水肆虐中国，考验中国政府的能力，考验中国人的意志，考量中国军人的坚毅。</a:t>
            </a:r>
            <a:endParaRPr lang="zh-CN" altLang="en-US" sz="2000" dirty="0">
              <a:solidFill>
                <a:schemeClr val="tx1"/>
              </a:solidFill>
              <a:uFillTx/>
              <a:latin typeface="黑体" panose="02010609060101010101" charset="-122"/>
              <a:ea typeface="黑体" panose="02010609060101010101" charset="-122"/>
              <a:cs typeface="黑体" panose="02010609060101010101" charset="-122"/>
            </a:endParaRPr>
          </a:p>
          <a:p>
            <a:r>
              <a:rPr lang="zh-CN" altLang="en-US" sz="2000" dirty="0">
                <a:solidFill>
                  <a:schemeClr val="tx1"/>
                </a:solidFill>
                <a:uFillTx/>
                <a:latin typeface="黑体" panose="02010609060101010101" charset="-122"/>
                <a:ea typeface="黑体" panose="02010609060101010101" charset="-122"/>
                <a:cs typeface="黑体" panose="02010609060101010101" charset="-122"/>
              </a:rPr>
              <a:t>世界上绝大多数国家，在洪水面前都没有什么好办法，只能等灾后做重建工作。而中国的人民子弟兵面对150年不遇的特大洪水，做出了让世界震惊的决定：</a:t>
            </a:r>
            <a:endParaRPr lang="zh-CN" altLang="en-US" sz="2000" dirty="0">
              <a:solidFill>
                <a:schemeClr val="tx1"/>
              </a:solidFill>
              <a:uFillTx/>
              <a:latin typeface="黑体" panose="02010609060101010101" charset="-122"/>
              <a:ea typeface="黑体" panose="02010609060101010101" charset="-122"/>
              <a:cs typeface="黑体" panose="02010609060101010101" charset="-122"/>
            </a:endParaRPr>
          </a:p>
          <a:p>
            <a:r>
              <a:rPr lang="zh-CN" altLang="en-US" sz="2000" dirty="0">
                <a:solidFill>
                  <a:schemeClr val="tx1"/>
                </a:solidFill>
                <a:uFillTx/>
                <a:latin typeface="黑体" panose="02010609060101010101" charset="-122"/>
                <a:ea typeface="黑体" panose="02010609060101010101" charset="-122"/>
                <a:cs typeface="黑体" panose="02010609060101010101" charset="-122"/>
              </a:rPr>
              <a:t>为了防止阻沙袋被水冲走，战士们奋不顾身，跳到江里用身躯阻挡，十个人不行，就上一百人，一百人不行，就再上一千人！一跳下去，就得在洪水中站立几个小时、甚至十几个小时，就算世界上最精锐的特种部队，都不敢尝试这种训练方式。</a:t>
            </a:r>
            <a:endParaRPr lang="zh-CN" altLang="en-US" sz="2000" dirty="0">
              <a:solidFill>
                <a:schemeClr val="tx1"/>
              </a:solidFill>
              <a:uFillTx/>
              <a:latin typeface="黑体" panose="02010609060101010101" charset="-122"/>
              <a:ea typeface="黑体" panose="02010609060101010101" charset="-122"/>
              <a:cs typeface="黑体" panose="02010609060101010101" charset="-122"/>
            </a:endParaRPr>
          </a:p>
          <a:p>
            <a:r>
              <a:rPr lang="zh-CN" altLang="en-US" sz="2000" dirty="0">
                <a:solidFill>
                  <a:schemeClr val="tx1"/>
                </a:solidFill>
                <a:uFillTx/>
                <a:latin typeface="黑体" panose="02010609060101010101" charset="-122"/>
                <a:ea typeface="黑体" panose="02010609060101010101" charset="-122"/>
                <a:cs typeface="黑体" panose="02010609060101010101" charset="-122"/>
              </a:rPr>
              <a:t>在98年抗洪抢险过程中，解放军和武警部队共出动了30余万人，12500辆各型汽车，1170艘舟艇，200余架飞机，共抢修加固堤坝10000多公里，封堵决口和排除险情14000余处，救出遇险群众300多万人。</a:t>
            </a:r>
            <a:endParaRPr lang="zh-CN" altLang="en-US" sz="2000" dirty="0">
              <a:solidFill>
                <a:schemeClr val="tx1"/>
              </a:solidFill>
              <a:uFillTx/>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1806575" y="224155"/>
            <a:ext cx="5545455" cy="650875"/>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t">
            <a:spAutoFit/>
          </a:bodyPr>
          <a:p>
            <a:pPr fontAlgn="auto">
              <a:lnSpc>
                <a:spcPct val="130000"/>
              </a:lnSpc>
            </a:pPr>
            <a:r>
              <a:rPr lang="zh-CN" altLang="en-US" sz="2800" b="1" dirty="0" smtClean="0">
                <a:latin typeface="黑体" panose="02010609060101010101" charset="-122"/>
                <a:ea typeface="黑体" panose="02010609060101010101" charset="-122"/>
                <a:cs typeface="黑体" panose="02010609060101010101" charset="-122"/>
                <a:sym typeface="+mn-ea"/>
              </a:rPr>
              <a:t>中国道路下的中国力量、中国精神</a:t>
            </a:r>
            <a:endParaRPr lang="zh-CN" altLang="en-US" sz="2800" b="1" dirty="0" smtClean="0">
              <a:solidFill>
                <a:srgbClr val="C00000"/>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additive="base">
                                        <p:cTn id="14"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 calcmode="lin" valueType="num">
                                      <p:cBhvr additive="base">
                                        <p:cTn id="20"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2">
                                            <p:txEl>
                                              <p:pRg st="1" end="1"/>
                                            </p:txEl>
                                          </p:spTgt>
                                        </p:tgtEl>
                                      </p:cBhvr>
                                    </p:animEffect>
                                  </p:childTnLst>
                                </p:cTn>
                              </p:par>
                            </p:childTnLst>
                          </p:cTn>
                        </p:par>
                        <p:par>
                          <p:cTn id="22" fill="hold">
                            <p:stCondLst>
                              <p:cond delay="500"/>
                            </p:stCondLst>
                            <p:childTnLst>
                              <p:par>
                                <p:cTn id="23" presetID="12" presetClass="entr" presetSubtype="4" fill="hold" nodeType="after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
                                            <p:txEl>
                                              <p:pRg st="2" end="2"/>
                                            </p:txEl>
                                          </p:spTgt>
                                        </p:tgtEl>
                                      </p:cBhvr>
                                    </p:animEffect>
                                  </p:childTnLst>
                                </p:cTn>
                              </p:par>
                            </p:childTnLst>
                          </p:cTn>
                        </p:par>
                        <p:par>
                          <p:cTn id="27" fill="hold">
                            <p:stCondLst>
                              <p:cond delay="1000"/>
                            </p:stCondLst>
                            <p:childTnLst>
                              <p:par>
                                <p:cTn id="28" presetID="12" presetClass="entr" presetSubtype="4" fill="hold" nodeType="after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 calcmode="lin" valueType="num">
                                      <p:cBhvr additive="base">
                                        <p:cTn id="30"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31" dur="500"/>
                                        <p:tgtEl>
                                          <p:spTgt spid="2">
                                            <p:txEl>
                                              <p:pRg st="3" end="3"/>
                                            </p:txEl>
                                          </p:spTgt>
                                        </p:tgtEl>
                                      </p:cBhvr>
                                    </p:animEffect>
                                  </p:childTnLst>
                                </p:cTn>
                              </p:par>
                            </p:childTnLst>
                          </p:cTn>
                        </p:par>
                        <p:par>
                          <p:cTn id="32" fill="hold">
                            <p:stCondLst>
                              <p:cond delay="1500"/>
                            </p:stCondLst>
                            <p:childTnLst>
                              <p:par>
                                <p:cTn id="33" presetID="12" presetClass="entr" presetSubtype="4" fill="hold" nodeType="after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 calcmode="lin" valueType="num">
                                      <p:cBhvr additive="base">
                                        <p:cTn id="35"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36" dur="500"/>
                                        <p:tgtEl>
                                          <p:spTgt spid="2">
                                            <p:txEl>
                                              <p:pRg st="4" end="4"/>
                                            </p:txEl>
                                          </p:spTgt>
                                        </p:tgtEl>
                                      </p:cBhvr>
                                    </p:animEffect>
                                  </p:childTnLst>
                                </p:cTn>
                              </p:par>
                            </p:childTnLst>
                          </p:cTn>
                        </p:par>
                        <p:par>
                          <p:cTn id="37" fill="hold">
                            <p:stCondLst>
                              <p:cond delay="2000"/>
                            </p:stCondLst>
                            <p:childTnLst>
                              <p:par>
                                <p:cTn id="38" presetID="12" presetClass="entr" presetSubtype="4" fill="hold" nodeType="afterEffect">
                                  <p:stCondLst>
                                    <p:cond delay="0"/>
                                  </p:stCondLst>
                                  <p:childTnLst>
                                    <p:set>
                                      <p:cBhvr>
                                        <p:cTn id="39" dur="1" fill="hold">
                                          <p:stCondLst>
                                            <p:cond delay="0"/>
                                          </p:stCondLst>
                                        </p:cTn>
                                        <p:tgtEl>
                                          <p:spTgt spid="2">
                                            <p:txEl>
                                              <p:pRg st="5" end="5"/>
                                            </p:txEl>
                                          </p:spTgt>
                                        </p:tgtEl>
                                        <p:attrNameLst>
                                          <p:attrName>style.visibility</p:attrName>
                                        </p:attrNameLst>
                                      </p:cBhvr>
                                      <p:to>
                                        <p:strVal val="visible"/>
                                      </p:to>
                                    </p:set>
                                    <p:anim calcmode="lin" valueType="num">
                                      <p:cBhvr additive="base">
                                        <p:cTn id="40"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4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7706360" y="438150"/>
            <a:ext cx="4313555" cy="2872740"/>
          </a:xfrm>
          <a:prstGeom prst="rect">
            <a:avLst/>
          </a:prstGeom>
        </p:spPr>
      </p:pic>
      <p:sp>
        <p:nvSpPr>
          <p:cNvPr id="2" name="文本占位符 1"/>
          <p:cNvSpPr>
            <a:spLocks noGrp="1"/>
          </p:cNvSpPr>
          <p:nvPr>
            <p:ph type="body" sz="quarter" idx="4294967295"/>
          </p:nvPr>
        </p:nvSpPr>
        <p:spPr>
          <a:xfrm>
            <a:off x="203835" y="481330"/>
            <a:ext cx="7502525" cy="6040755"/>
          </a:xfrm>
        </p:spPr>
        <p:txBody>
          <a:bodyPr/>
          <a:lstStyle/>
          <a:p>
            <a:r>
              <a:rPr lang="zh-CN" altLang="en-US" sz="3200" dirty="0" smtClean="0">
                <a:solidFill>
                  <a:srgbClr val="C00000"/>
                </a:solidFill>
                <a:uFillTx/>
                <a:latin typeface="黑体" panose="02010609060101010101" charset="-122"/>
                <a:ea typeface="黑体" panose="02010609060101010101" charset="-122"/>
                <a:cs typeface="黑体" panose="02010609060101010101" charset="-122"/>
              </a:rPr>
              <a:t>       </a:t>
            </a:r>
            <a:r>
              <a:rPr lang="zh-CN" altLang="en-US" sz="2800" b="1" dirty="0" smtClean="0">
                <a:solidFill>
                  <a:schemeClr val="accent1"/>
                </a:solidFill>
                <a:uFillTx/>
                <a:latin typeface="黑体" panose="02010609060101010101" charset="-122"/>
                <a:ea typeface="黑体" panose="02010609060101010101" charset="-122"/>
                <a:cs typeface="黑体" panose="02010609060101010101" charset="-122"/>
              </a:rPr>
              <a:t>争分夺秒，搭起“生命阶梯”</a:t>
            </a:r>
            <a:endParaRPr lang="zh-CN" altLang="en-US" sz="2800" b="1" dirty="0" smtClean="0">
              <a:solidFill>
                <a:schemeClr val="accent1"/>
              </a:solidFill>
              <a:uFillTx/>
              <a:latin typeface="黑体" panose="02010609060101010101" charset="-122"/>
              <a:ea typeface="黑体" panose="02010609060101010101" charset="-122"/>
              <a:cs typeface="黑体" panose="02010609060101010101" charset="-122"/>
            </a:endParaRPr>
          </a:p>
          <a:p>
            <a:pPr marL="0" indent="0">
              <a:buNone/>
            </a:pPr>
            <a:r>
              <a:rPr lang="en-US" altLang="zh-CN" sz="2800" b="1" dirty="0" smtClean="0">
                <a:solidFill>
                  <a:schemeClr val="accent1"/>
                </a:solidFill>
                <a:uFillTx/>
                <a:latin typeface="黑体" panose="02010609060101010101" charset="-122"/>
                <a:ea typeface="黑体" panose="02010609060101010101" charset="-122"/>
                <a:cs typeface="黑体" panose="02010609060101010101" charset="-122"/>
              </a:rPr>
              <a:t>            </a:t>
            </a:r>
            <a:r>
              <a:rPr lang="zh-CN" altLang="en-US" sz="2800" b="1" dirty="0" smtClean="0">
                <a:solidFill>
                  <a:schemeClr val="accent1"/>
                </a:solidFill>
                <a:uFillTx/>
                <a:latin typeface="黑体" panose="02010609060101010101" charset="-122"/>
                <a:ea typeface="黑体" panose="02010609060101010101" charset="-122"/>
                <a:cs typeface="黑体" panose="02010609060101010101" charset="-122"/>
              </a:rPr>
              <a:t>（2008年抗震救灾）</a:t>
            </a:r>
            <a:endParaRPr lang="zh-CN" altLang="en-US" dirty="0">
              <a:solidFill>
                <a:schemeClr val="tx1"/>
              </a:solidFill>
              <a:uFillTx/>
              <a:latin typeface="黑体" panose="02010609060101010101" charset="-122"/>
              <a:ea typeface="黑体" panose="02010609060101010101" charset="-122"/>
              <a:cs typeface="黑体" panose="02010609060101010101" charset="-122"/>
            </a:endParaRPr>
          </a:p>
          <a:p>
            <a:r>
              <a:rPr lang="zh-CN" altLang="en-US" sz="2300" dirty="0" smtClean="0">
                <a:solidFill>
                  <a:schemeClr val="tx1"/>
                </a:solidFill>
                <a:uFillTx/>
                <a:latin typeface="黑体" panose="02010609060101010101" charset="-122"/>
                <a:ea typeface="黑体" panose="02010609060101010101" charset="-122"/>
                <a:cs typeface="黑体" panose="02010609060101010101" charset="-122"/>
              </a:rPr>
              <a:t>2008年5月12日</a:t>
            </a:r>
            <a:r>
              <a:rPr lang="zh-CN" altLang="en-US" sz="2300" dirty="0">
                <a:solidFill>
                  <a:schemeClr val="tx1"/>
                </a:solidFill>
                <a:uFillTx/>
                <a:latin typeface="黑体" panose="02010609060101010101" charset="-122"/>
                <a:ea typeface="黑体" panose="02010609060101010101" charset="-122"/>
                <a:cs typeface="黑体" panose="02010609060101010101" charset="-122"/>
              </a:rPr>
              <a:t>，四川省汶川县发生里氏8.0级的地震，数万人丧生，整个汶川县</a:t>
            </a:r>
            <a:r>
              <a:rPr lang="zh-CN" altLang="en-US" sz="2300" dirty="0" smtClean="0">
                <a:solidFill>
                  <a:schemeClr val="tx1"/>
                </a:solidFill>
                <a:uFillTx/>
                <a:latin typeface="黑体" panose="02010609060101010101" charset="-122"/>
                <a:ea typeface="黑体" panose="02010609060101010101" charset="-122"/>
                <a:cs typeface="黑体" panose="02010609060101010101" charset="-122"/>
              </a:rPr>
              <a:t>满目疮痍</a:t>
            </a:r>
            <a:r>
              <a:rPr lang="zh-CN" altLang="en-US" sz="2300" dirty="0">
                <a:solidFill>
                  <a:schemeClr val="tx1"/>
                </a:solidFill>
                <a:uFillTx/>
                <a:latin typeface="黑体" panose="02010609060101010101" charset="-122"/>
                <a:ea typeface="黑体" panose="02010609060101010101" charset="-122"/>
                <a:cs typeface="黑体" panose="02010609060101010101" charset="-122"/>
              </a:rPr>
              <a:t>。震后24小时内，在全国救灾中心统一指挥下，作为首批进入灾区的救援队伍之一，有约2万名解放军官兵已展开救援，另有约3万人在途；</a:t>
            </a:r>
            <a:r>
              <a:rPr lang="zh-CN" altLang="en-US" sz="2300" dirty="0" smtClean="0">
                <a:solidFill>
                  <a:schemeClr val="tx1"/>
                </a:solidFill>
                <a:uFillTx/>
                <a:latin typeface="黑体" panose="02010609060101010101" charset="-122"/>
                <a:ea typeface="黑体" panose="02010609060101010101" charset="-122"/>
                <a:cs typeface="黑体" panose="02010609060101010101" charset="-122"/>
              </a:rPr>
              <a:t>3天内</a:t>
            </a:r>
            <a:r>
              <a:rPr lang="zh-CN" altLang="en-US" sz="2300" dirty="0">
                <a:solidFill>
                  <a:schemeClr val="tx1"/>
                </a:solidFill>
                <a:uFillTx/>
                <a:latin typeface="黑体" panose="02010609060101010101" charset="-122"/>
                <a:ea typeface="黑体" panose="02010609060101010101" charset="-122"/>
                <a:cs typeface="黑体" panose="02010609060101010101" charset="-122"/>
              </a:rPr>
              <a:t>，约11万战士从天而降、越岭而来，直入58个受灾乡镇。</a:t>
            </a:r>
            <a:endParaRPr lang="zh-CN" altLang="en-US" sz="2300" dirty="0">
              <a:solidFill>
                <a:schemeClr val="tx1"/>
              </a:solidFill>
              <a:uFillTx/>
              <a:latin typeface="黑体" panose="02010609060101010101" charset="-122"/>
              <a:ea typeface="黑体" panose="02010609060101010101" charset="-122"/>
              <a:cs typeface="黑体" panose="02010609060101010101" charset="-122"/>
            </a:endParaRPr>
          </a:p>
          <a:p>
            <a:r>
              <a:rPr lang="zh-CN" altLang="en-US" sz="2300" dirty="0">
                <a:solidFill>
                  <a:schemeClr val="tx1"/>
                </a:solidFill>
                <a:uFillTx/>
                <a:latin typeface="黑体" panose="02010609060101010101" charset="-122"/>
                <a:ea typeface="黑体" panose="02010609060101010101" charset="-122"/>
                <a:cs typeface="黑体" panose="02010609060101010101" charset="-122"/>
              </a:rPr>
              <a:t>为了抢时间，解放军与死神赛跑，顶着最大阵级6.4级的数百次余震，在废墟中夜以继日的抢险救人。他们中有人将生命最后的画面，永久定格在了汶川。</a:t>
            </a:r>
            <a:endParaRPr lang="zh-CN" altLang="en-US" sz="2300" dirty="0">
              <a:solidFill>
                <a:schemeClr val="tx1"/>
              </a:solidFill>
              <a:uFillTx/>
              <a:latin typeface="黑体" panose="02010609060101010101" charset="-122"/>
              <a:ea typeface="黑体" panose="02010609060101010101" charset="-122"/>
              <a:cs typeface="黑体" panose="02010609060101010101" charset="-122"/>
            </a:endParaRPr>
          </a:p>
          <a:p>
            <a:r>
              <a:rPr lang="zh-CN" altLang="en-US" sz="2300" dirty="0" smtClean="0">
                <a:solidFill>
                  <a:schemeClr val="tx1"/>
                </a:solidFill>
                <a:uFillTx/>
                <a:latin typeface="黑体" panose="02010609060101010101" charset="-122"/>
                <a:ea typeface="黑体" panose="02010609060101010101" charset="-122"/>
                <a:cs typeface="黑体" panose="02010609060101010101" charset="-122"/>
              </a:rPr>
              <a:t>此次</a:t>
            </a:r>
            <a:r>
              <a:rPr lang="zh-CN" altLang="en-US" sz="2300" dirty="0">
                <a:solidFill>
                  <a:schemeClr val="tx1"/>
                </a:solidFill>
                <a:uFillTx/>
                <a:latin typeface="黑体" panose="02010609060101010101" charset="-122"/>
                <a:ea typeface="黑体" panose="02010609060101010101" charset="-122"/>
                <a:cs typeface="黑体" panose="02010609060101010101" charset="-122"/>
              </a:rPr>
              <a:t>救援，解放军共从五个军区、20余个兵种中出动近11万兵力；出动各型飞机1069架次，开出军列92列，动用各种运输、后勤保障设备11万台。美国兰德公司针对中国在汶川地震救灾中展示出来的力量，在报告中对全球各国的动员能力进行了评估，将中国定义为</a:t>
            </a:r>
            <a:r>
              <a:rPr lang="zh-CN" altLang="en-US" sz="2300" b="1" dirty="0">
                <a:solidFill>
                  <a:schemeClr val="tx1"/>
                </a:solidFill>
                <a:uFillTx/>
                <a:latin typeface="黑体" panose="02010609060101010101" charset="-122"/>
                <a:ea typeface="黑体" panose="02010609060101010101" charset="-122"/>
                <a:cs typeface="黑体" panose="02010609060101010101" charset="-122"/>
              </a:rPr>
              <a:t>全世界紧急动员能力最强的国家</a:t>
            </a:r>
            <a:r>
              <a:rPr lang="zh-CN" altLang="en-US" sz="2300" dirty="0">
                <a:solidFill>
                  <a:schemeClr val="tx1"/>
                </a:solidFill>
                <a:uFillTx/>
                <a:latin typeface="黑体" panose="02010609060101010101" charset="-122"/>
                <a:ea typeface="黑体" panose="02010609060101010101" charset="-122"/>
                <a:cs typeface="黑体" panose="02010609060101010101" charset="-122"/>
              </a:rPr>
              <a:t>。</a:t>
            </a:r>
            <a:endParaRPr lang="zh-CN" altLang="en-US" sz="2300" dirty="0">
              <a:solidFill>
                <a:schemeClr val="tx1"/>
              </a:solidFill>
              <a:uFillTx/>
              <a:latin typeface="黑体" panose="02010609060101010101" charset="-122"/>
              <a:ea typeface="黑体" panose="02010609060101010101" charset="-122"/>
              <a:cs typeface="黑体" panose="02010609060101010101" charset="-122"/>
            </a:endParaRPr>
          </a:p>
        </p:txBody>
      </p:sp>
      <p:pic>
        <p:nvPicPr>
          <p:cNvPr id="3" name="图片 2"/>
          <p:cNvPicPr>
            <a:picLocks noChangeAspect="1"/>
          </p:cNvPicPr>
          <p:nvPr/>
        </p:nvPicPr>
        <p:blipFill>
          <a:blip r:embed="rId2" cstate="print"/>
          <a:stretch>
            <a:fillRect/>
          </a:stretch>
        </p:blipFill>
        <p:spPr>
          <a:xfrm>
            <a:off x="7706995" y="3499485"/>
            <a:ext cx="4308475" cy="2903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720850" y="2341880"/>
            <a:ext cx="9088120" cy="2676525"/>
          </a:xfrm>
          <a:prstGeom prst="rect">
            <a:avLst/>
          </a:prstGeom>
          <a:noFill/>
        </p:spPr>
        <p:txBody>
          <a:bodyPr wrap="square" rtlCol="0">
            <a:spAutoFit/>
          </a:bodyPr>
          <a:lstStyle/>
          <a:p>
            <a:pPr fontAlgn="auto">
              <a:lnSpc>
                <a:spcPct val="200000"/>
              </a:lnSpc>
            </a:pPr>
            <a:r>
              <a:rPr kumimoji="1" lang="zh-CN" altLang="en-US" sz="2800" b="1" kern="0" dirty="0">
                <a:solidFill>
                  <a:schemeClr val="tx1"/>
                </a:solidFill>
                <a:latin typeface="黑体" panose="02010609060101010101" charset="-122"/>
                <a:ea typeface="黑体" panose="02010609060101010101" charset="-122"/>
                <a:sym typeface="+mn-ea"/>
              </a:rPr>
              <a:t>（一）历史的结论、人民的选择</a:t>
            </a:r>
            <a:endParaRPr kumimoji="1" lang="zh-CN" altLang="en-US" sz="2800" b="1" kern="0" dirty="0">
              <a:solidFill>
                <a:schemeClr val="tx1"/>
              </a:solidFill>
              <a:latin typeface="黑体" panose="02010609060101010101" charset="-122"/>
              <a:ea typeface="黑体" panose="02010609060101010101" charset="-122"/>
              <a:sym typeface="+mn-ea"/>
            </a:endParaRPr>
          </a:p>
          <a:p>
            <a:pPr fontAlgn="auto">
              <a:lnSpc>
                <a:spcPct val="200000"/>
              </a:lnSpc>
            </a:pPr>
            <a:r>
              <a:rPr kumimoji="1" lang="zh-CN" altLang="en-US" sz="2800" b="1" kern="0" dirty="0">
                <a:solidFill>
                  <a:schemeClr val="tx1"/>
                </a:solidFill>
                <a:latin typeface="黑体" panose="02010609060101010101" charset="-122"/>
                <a:ea typeface="黑体" panose="02010609060101010101" charset="-122"/>
                <a:sym typeface="+mn-ea"/>
              </a:rPr>
              <a:t>（二）中国特色社会主义走得对、走得通、走得好</a:t>
            </a:r>
            <a:endParaRPr lang="zh-CN" altLang="en-US" sz="1600" kern="0" dirty="0">
              <a:solidFill>
                <a:schemeClr val="tx1"/>
              </a:solidFill>
              <a:latin typeface="黑体" panose="02010609060101010101" charset="-122"/>
              <a:ea typeface="黑体" panose="02010609060101010101" charset="-122"/>
              <a:sym typeface="+mn-ea"/>
            </a:endParaRPr>
          </a:p>
          <a:p>
            <a:pPr fontAlgn="auto">
              <a:lnSpc>
                <a:spcPct val="200000"/>
              </a:lnSpc>
            </a:pPr>
            <a:r>
              <a:rPr kumimoji="1" lang="zh-CN" altLang="en-US" sz="2800" b="1" kern="0" dirty="0">
                <a:solidFill>
                  <a:schemeClr val="tx1"/>
                </a:solidFill>
                <a:latin typeface="黑体" panose="02010609060101010101" charset="-122"/>
                <a:ea typeface="黑体" panose="02010609060101010101" charset="-122"/>
                <a:sym typeface="+mn-ea"/>
              </a:rPr>
              <a:t>（三）坚定道路自信、理论自信、制度自信、文化自信</a:t>
            </a:r>
            <a:endParaRPr kumimoji="1" lang="zh-CN" altLang="en-US" sz="2800" b="1" kern="0" dirty="0">
              <a:solidFill>
                <a:schemeClr val="tx1"/>
              </a:solidFill>
              <a:latin typeface="黑体" panose="02010609060101010101" charset="-122"/>
              <a:ea typeface="黑体" panose="02010609060101010101" charset="-122"/>
              <a:sym typeface="+mn-ea"/>
            </a:endParaRPr>
          </a:p>
        </p:txBody>
      </p:sp>
      <p:grpSp>
        <p:nvGrpSpPr>
          <p:cNvPr id="20" name="组合 19"/>
          <p:cNvGrpSpPr/>
          <p:nvPr/>
        </p:nvGrpSpPr>
        <p:grpSpPr>
          <a:xfrm>
            <a:off x="3710940" y="1529715"/>
            <a:ext cx="4761865" cy="521970"/>
            <a:chOff x="4607414" y="1248728"/>
            <a:chExt cx="2977172" cy="521970"/>
          </a:xfrm>
        </p:grpSpPr>
        <p:sp>
          <p:nvSpPr>
            <p:cNvPr id="21" name="文本框 20"/>
            <p:cNvSpPr txBox="1"/>
            <p:nvPr/>
          </p:nvSpPr>
          <p:spPr>
            <a:xfrm>
              <a:off x="5634896" y="1248728"/>
              <a:ext cx="1022761" cy="521970"/>
            </a:xfrm>
            <a:prstGeom prst="rect">
              <a:avLst/>
            </a:prstGeom>
            <a:noFill/>
          </p:spPr>
          <p:txBody>
            <a:bodyPr wrap="square" rtlCol="0">
              <a:spAutoFit/>
              <a:scene3d>
                <a:camera prst="orthographicFront"/>
                <a:lightRig rig="threePt" dir="t">
                  <a:rot lat="0" lon="0" rev="0"/>
                </a:lightRig>
              </a:scene3d>
              <a:sp3d contourW="12700"/>
            </a:bodyPr>
            <a:lstStyle/>
            <a:p>
              <a:pPr eaLnBrk="1" hangingPunct="1"/>
              <a:r>
                <a:rPr lang="zh-CN" altLang="en-US" sz="2800" dirty="0">
                  <a:solidFill>
                    <a:srgbClr val="C00000"/>
                  </a:solidFill>
                  <a:latin typeface="黑体" panose="02010609060101010101" charset="-122"/>
                  <a:ea typeface="黑体" panose="02010609060101010101" charset="-122"/>
                  <a:sym typeface="+mn-ea"/>
                </a:rPr>
                <a:t>主要内容</a:t>
              </a:r>
              <a:endParaRPr kumimoji="0" lang="zh-CN" altLang="en-US" sz="2800" b="1"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sym typeface="+mn-ea"/>
              </a:endParaRPr>
            </a:p>
          </p:txBody>
        </p:sp>
        <p:grpSp>
          <p:nvGrpSpPr>
            <p:cNvPr id="23" name="组合 22"/>
            <p:cNvGrpSpPr/>
            <p:nvPr/>
          </p:nvGrpSpPr>
          <p:grpSpPr>
            <a:xfrm>
              <a:off x="4607414" y="1541036"/>
              <a:ext cx="2977172" cy="0"/>
              <a:chOff x="4647925" y="1030147"/>
              <a:chExt cx="2977172" cy="0"/>
            </a:xfrm>
          </p:grpSpPr>
          <p:cxnSp>
            <p:nvCxnSpPr>
              <p:cNvPr id="24" name="直接连接符 23"/>
              <p:cNvCxnSpPr/>
              <p:nvPr/>
            </p:nvCxnSpPr>
            <p:spPr>
              <a:xfrm>
                <a:off x="4647925"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52"/>
              <p:cNvCxnSpPr/>
              <p:nvPr/>
            </p:nvCxnSpPr>
            <p:spPr>
              <a:xfrm>
                <a:off x="6870264"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1494155" y="457200"/>
            <a:ext cx="8126730" cy="706755"/>
          </a:xfrm>
          <a:prstGeom prst="rect">
            <a:avLst/>
          </a:prstGeom>
          <a:noFill/>
        </p:spPr>
        <p:txBody>
          <a:bodyPr wrap="square" rtlCol="0">
            <a:spAutoFit/>
          </a:bodyPr>
          <a:lstStyle/>
          <a:p>
            <a:pPr marL="0" marR="0" lvl="0" indent="0" algn="l" defTabSz="1828800" rtl="0" eaLnBrk="0" fontAlgn="base" latinLnBrk="0" hangingPunct="0">
              <a:lnSpc>
                <a:spcPct val="100000"/>
              </a:lnSpc>
              <a:spcBef>
                <a:spcPct val="0"/>
              </a:spcBef>
              <a:spcAft>
                <a:spcPct val="0"/>
              </a:spcAft>
              <a:buClrTx/>
              <a:buSzTx/>
              <a:buFontTx/>
              <a:buNone/>
              <a:defRPr/>
            </a:pPr>
            <a:r>
              <a:rPr lang="zh-CN" altLang="en-US" sz="4000" b="1" dirty="0">
                <a:solidFill>
                  <a:srgbClr val="C00000"/>
                </a:solidFill>
                <a:uFillTx/>
                <a:latin typeface="黑体" panose="02010609060101010101" charset="-122"/>
                <a:ea typeface="黑体" panose="02010609060101010101" charset="-122"/>
                <a:sym typeface="微软雅黑" panose="020B0503020204020204" pitchFamily="34" charset="-122"/>
              </a:rPr>
              <a:t>一、当代中国发展进步的根本方向</a:t>
            </a:r>
            <a:endParaRPr lang="zh-CN" altLang="en-US" sz="4000" b="1" noProof="0" dirty="0">
              <a:ln>
                <a:noFill/>
              </a:ln>
              <a:solidFill>
                <a:srgbClr val="C00000"/>
              </a:solidFill>
              <a:effectLst/>
              <a:uLnTx/>
              <a:uFillTx/>
              <a:latin typeface="黑体" panose="02010609060101010101" charset="-122"/>
              <a:ea typeface="黑体" panose="02010609060101010101"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4" presetClass="entr" presetSubtype="0" accel="100000" fill="hold"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 calcmode="lin" valueType="num">
                                      <p:cBhvr>
                                        <p:cTn id="13" dur="500" fill="hold"/>
                                        <p:tgtEl>
                                          <p:spTgt spid="22">
                                            <p:txEl>
                                              <p:pRg st="0" end="0"/>
                                            </p:txEl>
                                          </p:spTgt>
                                        </p:tgtEl>
                                        <p:attrNameLst>
                                          <p:attrName>ppt_w</p:attrName>
                                        </p:attrNameLst>
                                      </p:cBhvr>
                                      <p:tavLst>
                                        <p:tav tm="0">
                                          <p:val>
                                            <p:strVal val="#ppt_w*0.05"/>
                                          </p:val>
                                        </p:tav>
                                        <p:tav tm="100000">
                                          <p:val>
                                            <p:strVal val="#ppt_w"/>
                                          </p:val>
                                        </p:tav>
                                      </p:tavLst>
                                    </p:anim>
                                    <p:anim calcmode="lin" valueType="num">
                                      <p:cBhvr>
                                        <p:cTn id="14" dur="500" fill="hold"/>
                                        <p:tgtEl>
                                          <p:spTgt spid="22">
                                            <p:txEl>
                                              <p:pRg st="0" end="0"/>
                                            </p:txEl>
                                          </p:spTgt>
                                        </p:tgtEl>
                                        <p:attrNameLst>
                                          <p:attrName>ppt_h</p:attrName>
                                        </p:attrNameLst>
                                      </p:cBhvr>
                                      <p:tavLst>
                                        <p:tav tm="0">
                                          <p:val>
                                            <p:strVal val="#ppt_h"/>
                                          </p:val>
                                        </p:tav>
                                        <p:tav tm="100000">
                                          <p:val>
                                            <p:strVal val="#ppt_h"/>
                                          </p:val>
                                        </p:tav>
                                      </p:tavLst>
                                    </p:anim>
                                    <p:anim calcmode="lin" valueType="num">
                                      <p:cBhvr>
                                        <p:cTn id="15" dur="5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16" dur="500" fill="hold"/>
                                        <p:tgtEl>
                                          <p:spTgt spid="22">
                                            <p:txEl>
                                              <p:pRg st="0" end="0"/>
                                            </p:txEl>
                                          </p:spTgt>
                                        </p:tgtEl>
                                        <p:attrNameLst>
                                          <p:attrName>ppt_y</p:attrName>
                                        </p:attrNameLst>
                                      </p:cBhvr>
                                      <p:tavLst>
                                        <p:tav tm="0">
                                          <p:val>
                                            <p:strVal val="#ppt_y"/>
                                          </p:val>
                                        </p:tav>
                                        <p:tav tm="100000">
                                          <p:val>
                                            <p:strVal val="#ppt_y"/>
                                          </p:val>
                                        </p:tav>
                                      </p:tavLst>
                                    </p:anim>
                                    <p:animEffect transition="in" filter="fade">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4" presetClass="entr" presetSubtype="0" accel="100000" fill="hold" nodeType="clickEffect">
                                  <p:stCondLst>
                                    <p:cond delay="0"/>
                                  </p:stCondLst>
                                  <p:childTnLst>
                                    <p:set>
                                      <p:cBhvr>
                                        <p:cTn id="21" dur="1" fill="hold">
                                          <p:stCondLst>
                                            <p:cond delay="0"/>
                                          </p:stCondLst>
                                        </p:cTn>
                                        <p:tgtEl>
                                          <p:spTgt spid="22">
                                            <p:txEl>
                                              <p:pRg st="1" end="1"/>
                                            </p:txEl>
                                          </p:spTgt>
                                        </p:tgtEl>
                                        <p:attrNameLst>
                                          <p:attrName>style.visibility</p:attrName>
                                        </p:attrNameLst>
                                      </p:cBhvr>
                                      <p:to>
                                        <p:strVal val="visible"/>
                                      </p:to>
                                    </p:set>
                                    <p:anim calcmode="lin" valueType="num">
                                      <p:cBhvr>
                                        <p:cTn id="22" dur="500" fill="hold"/>
                                        <p:tgtEl>
                                          <p:spTgt spid="22">
                                            <p:txEl>
                                              <p:pRg st="1" end="1"/>
                                            </p:txEl>
                                          </p:spTgt>
                                        </p:tgtEl>
                                        <p:attrNameLst>
                                          <p:attrName>ppt_w</p:attrName>
                                        </p:attrNameLst>
                                      </p:cBhvr>
                                      <p:tavLst>
                                        <p:tav tm="0">
                                          <p:val>
                                            <p:strVal val="#ppt_w*0.05"/>
                                          </p:val>
                                        </p:tav>
                                        <p:tav tm="100000">
                                          <p:val>
                                            <p:strVal val="#ppt_w"/>
                                          </p:val>
                                        </p:tav>
                                      </p:tavLst>
                                    </p:anim>
                                    <p:anim calcmode="lin" valueType="num">
                                      <p:cBhvr>
                                        <p:cTn id="23" dur="500" fill="hold"/>
                                        <p:tgtEl>
                                          <p:spTgt spid="22">
                                            <p:txEl>
                                              <p:pRg st="1" end="1"/>
                                            </p:txEl>
                                          </p:spTgt>
                                        </p:tgtEl>
                                        <p:attrNameLst>
                                          <p:attrName>ppt_h</p:attrName>
                                        </p:attrNameLst>
                                      </p:cBhvr>
                                      <p:tavLst>
                                        <p:tav tm="0">
                                          <p:val>
                                            <p:strVal val="#ppt_h"/>
                                          </p:val>
                                        </p:tav>
                                        <p:tav tm="100000">
                                          <p:val>
                                            <p:strVal val="#ppt_h"/>
                                          </p:val>
                                        </p:tav>
                                      </p:tavLst>
                                    </p:anim>
                                    <p:anim calcmode="lin" valueType="num">
                                      <p:cBhvr>
                                        <p:cTn id="24" dur="500" fill="hold"/>
                                        <p:tgtEl>
                                          <p:spTgt spid="22">
                                            <p:txEl>
                                              <p:pRg st="1" end="1"/>
                                            </p:txEl>
                                          </p:spTgt>
                                        </p:tgtEl>
                                        <p:attrNameLst>
                                          <p:attrName>ppt_x</p:attrName>
                                        </p:attrNameLst>
                                      </p:cBhvr>
                                      <p:tavLst>
                                        <p:tav tm="0">
                                          <p:val>
                                            <p:strVal val="#ppt_x-.2"/>
                                          </p:val>
                                        </p:tav>
                                        <p:tav tm="100000">
                                          <p:val>
                                            <p:strVal val="#ppt_x"/>
                                          </p:val>
                                        </p:tav>
                                      </p:tavLst>
                                    </p:anim>
                                    <p:anim calcmode="lin" valueType="num">
                                      <p:cBhvr>
                                        <p:cTn id="25" dur="500" fill="hold"/>
                                        <p:tgtEl>
                                          <p:spTgt spid="22">
                                            <p:txEl>
                                              <p:pRg st="1" end="1"/>
                                            </p:txEl>
                                          </p:spTgt>
                                        </p:tgtEl>
                                        <p:attrNameLst>
                                          <p:attrName>ppt_y</p:attrName>
                                        </p:attrNameLst>
                                      </p:cBhvr>
                                      <p:tavLst>
                                        <p:tav tm="0">
                                          <p:val>
                                            <p:strVal val="#ppt_y"/>
                                          </p:val>
                                        </p:tav>
                                        <p:tav tm="100000">
                                          <p:val>
                                            <p:strVal val="#ppt_y"/>
                                          </p:val>
                                        </p:tav>
                                      </p:tavLst>
                                    </p:anim>
                                    <p:animEffect transition="in" filter="fade">
                                      <p:cBhvr>
                                        <p:cTn id="26" dur="500"/>
                                        <p:tgtEl>
                                          <p:spTgt spid="2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4" presetClass="entr" presetSubtype="0" accel="100000" fill="hold" nodeType="click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anim calcmode="lin" valueType="num">
                                      <p:cBhvr>
                                        <p:cTn id="31" dur="500" fill="hold"/>
                                        <p:tgtEl>
                                          <p:spTgt spid="22">
                                            <p:txEl>
                                              <p:pRg st="2" end="2"/>
                                            </p:txEl>
                                          </p:spTgt>
                                        </p:tgtEl>
                                        <p:attrNameLst>
                                          <p:attrName>ppt_w</p:attrName>
                                        </p:attrNameLst>
                                      </p:cBhvr>
                                      <p:tavLst>
                                        <p:tav tm="0">
                                          <p:val>
                                            <p:strVal val="#ppt_w*0.05"/>
                                          </p:val>
                                        </p:tav>
                                        <p:tav tm="100000">
                                          <p:val>
                                            <p:strVal val="#ppt_w"/>
                                          </p:val>
                                        </p:tav>
                                      </p:tavLst>
                                    </p:anim>
                                    <p:anim calcmode="lin" valueType="num">
                                      <p:cBhvr>
                                        <p:cTn id="32" dur="500" fill="hold"/>
                                        <p:tgtEl>
                                          <p:spTgt spid="22">
                                            <p:txEl>
                                              <p:pRg st="2" end="2"/>
                                            </p:txEl>
                                          </p:spTgt>
                                        </p:tgtEl>
                                        <p:attrNameLst>
                                          <p:attrName>ppt_h</p:attrName>
                                        </p:attrNameLst>
                                      </p:cBhvr>
                                      <p:tavLst>
                                        <p:tav tm="0">
                                          <p:val>
                                            <p:strVal val="#ppt_h"/>
                                          </p:val>
                                        </p:tav>
                                        <p:tav tm="100000">
                                          <p:val>
                                            <p:strVal val="#ppt_h"/>
                                          </p:val>
                                        </p:tav>
                                      </p:tavLst>
                                    </p:anim>
                                    <p:anim calcmode="lin" valueType="num">
                                      <p:cBhvr>
                                        <p:cTn id="33" dur="500" fill="hold"/>
                                        <p:tgtEl>
                                          <p:spTgt spid="22">
                                            <p:txEl>
                                              <p:pRg st="2" end="2"/>
                                            </p:txEl>
                                          </p:spTgt>
                                        </p:tgtEl>
                                        <p:attrNameLst>
                                          <p:attrName>ppt_x</p:attrName>
                                        </p:attrNameLst>
                                      </p:cBhvr>
                                      <p:tavLst>
                                        <p:tav tm="0">
                                          <p:val>
                                            <p:strVal val="#ppt_x-.2"/>
                                          </p:val>
                                        </p:tav>
                                        <p:tav tm="100000">
                                          <p:val>
                                            <p:strVal val="#ppt_x"/>
                                          </p:val>
                                        </p:tav>
                                      </p:tavLst>
                                    </p:anim>
                                    <p:anim calcmode="lin" valueType="num">
                                      <p:cBhvr>
                                        <p:cTn id="34" dur="500" fill="hold"/>
                                        <p:tgtEl>
                                          <p:spTgt spid="22">
                                            <p:txEl>
                                              <p:pRg st="2" end="2"/>
                                            </p:txEl>
                                          </p:spTgt>
                                        </p:tgtEl>
                                        <p:attrNameLst>
                                          <p:attrName>ppt_y</p:attrName>
                                        </p:attrNameLst>
                                      </p:cBhvr>
                                      <p:tavLst>
                                        <p:tav tm="0">
                                          <p:val>
                                            <p:strVal val="#ppt_y"/>
                                          </p:val>
                                        </p:tav>
                                        <p:tav tm="100000">
                                          <p:val>
                                            <p:strVal val="#ppt_y"/>
                                          </p:val>
                                        </p:tav>
                                      </p:tavLst>
                                    </p:anim>
                                    <p:animEffect transition="in" filter="fade">
                                      <p:cBhvr>
                                        <p:cTn id="35"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4"/>
          <p:cNvGrpSpPr>
            <a:grpSpLocks noChangeAspect="1"/>
          </p:cNvGrpSpPr>
          <p:nvPr/>
        </p:nvGrpSpPr>
        <p:grpSpPr bwMode="auto">
          <a:xfrm>
            <a:off x="4274334" y="4835829"/>
            <a:ext cx="395287" cy="496887"/>
            <a:chOff x="5064" y="1460"/>
            <a:chExt cx="249" cy="313"/>
          </a:xfrm>
          <a:solidFill>
            <a:srgbClr val="FFFFFF"/>
          </a:solidFill>
        </p:grpSpPr>
        <p:sp>
          <p:nvSpPr>
            <p:cNvPr id="103" name="Freeform 15"/>
            <p:cNvSpPr/>
            <p:nvPr/>
          </p:nvSpPr>
          <p:spPr bwMode="auto">
            <a:xfrm>
              <a:off x="5064" y="1460"/>
              <a:ext cx="202" cy="246"/>
            </a:xfrm>
            <a:custGeom>
              <a:avLst/>
              <a:gdLst>
                <a:gd name="T0" fmla="*/ 140 w 240"/>
                <a:gd name="T1" fmla="*/ 220 h 293"/>
                <a:gd name="T2" fmla="*/ 140 w 240"/>
                <a:gd name="T3" fmla="*/ 220 h 293"/>
                <a:gd name="T4" fmla="*/ 33 w 240"/>
                <a:gd name="T5" fmla="*/ 113 h 293"/>
                <a:gd name="T6" fmla="*/ 89 w 240"/>
                <a:gd name="T7" fmla="*/ 57 h 293"/>
                <a:gd name="T8" fmla="*/ 140 w 240"/>
                <a:gd name="T9" fmla="*/ 107 h 293"/>
                <a:gd name="T10" fmla="*/ 208 w 240"/>
                <a:gd name="T11" fmla="*/ 39 h 293"/>
                <a:gd name="T12" fmla="*/ 205 w 240"/>
                <a:gd name="T13" fmla="*/ 35 h 293"/>
                <a:gd name="T14" fmla="*/ 167 w 240"/>
                <a:gd name="T15" fmla="*/ 9 h 293"/>
                <a:gd name="T16" fmla="*/ 120 w 240"/>
                <a:gd name="T17" fmla="*/ 0 h 293"/>
                <a:gd name="T18" fmla="*/ 73 w 240"/>
                <a:gd name="T19" fmla="*/ 9 h 293"/>
                <a:gd name="T20" fmla="*/ 35 w 240"/>
                <a:gd name="T21" fmla="*/ 35 h 293"/>
                <a:gd name="T22" fmla="*/ 9 w 240"/>
                <a:gd name="T23" fmla="*/ 73 h 293"/>
                <a:gd name="T24" fmla="*/ 0 w 240"/>
                <a:gd name="T25" fmla="*/ 120 h 293"/>
                <a:gd name="T26" fmla="*/ 9 w 240"/>
                <a:gd name="T27" fmla="*/ 165 h 293"/>
                <a:gd name="T28" fmla="*/ 36 w 240"/>
                <a:gd name="T29" fmla="*/ 203 h 293"/>
                <a:gd name="T30" fmla="*/ 66 w 240"/>
                <a:gd name="T31" fmla="*/ 244 h 293"/>
                <a:gd name="T32" fmla="*/ 79 w 240"/>
                <a:gd name="T33" fmla="*/ 293 h 293"/>
                <a:gd name="T34" fmla="*/ 161 w 240"/>
                <a:gd name="T35" fmla="*/ 293 h 293"/>
                <a:gd name="T36" fmla="*/ 174 w 240"/>
                <a:gd name="T37" fmla="*/ 244 h 293"/>
                <a:gd name="T38" fmla="*/ 204 w 240"/>
                <a:gd name="T39" fmla="*/ 203 h 293"/>
                <a:gd name="T40" fmla="*/ 231 w 240"/>
                <a:gd name="T41" fmla="*/ 165 h 293"/>
                <a:gd name="T42" fmla="*/ 240 w 240"/>
                <a:gd name="T43" fmla="*/ 120 h 293"/>
                <a:gd name="T44" fmla="*/ 140 w 240"/>
                <a:gd name="T45"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293">
                  <a:moveTo>
                    <a:pt x="140" y="220"/>
                  </a:moveTo>
                  <a:lnTo>
                    <a:pt x="140" y="220"/>
                  </a:lnTo>
                  <a:lnTo>
                    <a:pt x="33" y="113"/>
                  </a:lnTo>
                  <a:lnTo>
                    <a:pt x="89" y="57"/>
                  </a:lnTo>
                  <a:lnTo>
                    <a:pt x="140" y="107"/>
                  </a:lnTo>
                  <a:lnTo>
                    <a:pt x="208" y="39"/>
                  </a:lnTo>
                  <a:cubicBezTo>
                    <a:pt x="207" y="37"/>
                    <a:pt x="206" y="36"/>
                    <a:pt x="205" y="35"/>
                  </a:cubicBezTo>
                  <a:cubicBezTo>
                    <a:pt x="194" y="24"/>
                    <a:pt x="181" y="15"/>
                    <a:pt x="167" y="9"/>
                  </a:cubicBezTo>
                  <a:cubicBezTo>
                    <a:pt x="152" y="3"/>
                    <a:pt x="137"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6" y="244"/>
                  </a:cubicBezTo>
                  <a:cubicBezTo>
                    <a:pt x="73" y="259"/>
                    <a:pt x="78" y="275"/>
                    <a:pt x="79" y="293"/>
                  </a:cubicBezTo>
                  <a:lnTo>
                    <a:pt x="161" y="293"/>
                  </a:lnTo>
                  <a:cubicBezTo>
                    <a:pt x="162" y="275"/>
                    <a:pt x="167" y="259"/>
                    <a:pt x="174" y="244"/>
                  </a:cubicBezTo>
                  <a:cubicBezTo>
                    <a:pt x="182" y="230"/>
                    <a:pt x="192" y="216"/>
                    <a:pt x="204" y="203"/>
                  </a:cubicBezTo>
                  <a:cubicBezTo>
                    <a:pt x="216" y="192"/>
                    <a:pt x="225" y="179"/>
                    <a:pt x="231" y="165"/>
                  </a:cubicBezTo>
                  <a:cubicBezTo>
                    <a:pt x="237" y="151"/>
                    <a:pt x="240" y="136"/>
                    <a:pt x="240" y="120"/>
                  </a:cubicBezTo>
                  <a:lnTo>
                    <a:pt x="140" y="22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04" name="Freeform 16"/>
            <p:cNvSpPr/>
            <p:nvPr/>
          </p:nvSpPr>
          <p:spPr bwMode="auto">
            <a:xfrm>
              <a:off x="5131" y="1729"/>
              <a:ext cx="67" cy="44"/>
            </a:xfrm>
            <a:custGeom>
              <a:avLst/>
              <a:gdLst>
                <a:gd name="T0" fmla="*/ 0 w 80"/>
                <a:gd name="T1" fmla="*/ 40 h 53"/>
                <a:gd name="T2" fmla="*/ 0 w 80"/>
                <a:gd name="T3" fmla="*/ 40 h 53"/>
                <a:gd name="T4" fmla="*/ 4 w 80"/>
                <a:gd name="T5" fmla="*/ 49 h 53"/>
                <a:gd name="T6" fmla="*/ 13 w 80"/>
                <a:gd name="T7" fmla="*/ 53 h 53"/>
                <a:gd name="T8" fmla="*/ 67 w 80"/>
                <a:gd name="T9" fmla="*/ 53 h 53"/>
                <a:gd name="T10" fmla="*/ 76 w 80"/>
                <a:gd name="T11" fmla="*/ 49 h 53"/>
                <a:gd name="T12" fmla="*/ 80 w 80"/>
                <a:gd name="T13" fmla="*/ 40 h 53"/>
                <a:gd name="T14" fmla="*/ 80 w 80"/>
                <a:gd name="T15" fmla="*/ 0 h 53"/>
                <a:gd name="T16" fmla="*/ 0 w 80"/>
                <a:gd name="T17" fmla="*/ 0 h 53"/>
                <a:gd name="T18" fmla="*/ 0 w 80"/>
                <a:gd name="T19"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0" y="40"/>
                  </a:moveTo>
                  <a:lnTo>
                    <a:pt x="0" y="40"/>
                  </a:lnTo>
                  <a:cubicBezTo>
                    <a:pt x="0" y="43"/>
                    <a:pt x="1" y="46"/>
                    <a:pt x="4" y="49"/>
                  </a:cubicBezTo>
                  <a:cubicBezTo>
                    <a:pt x="7" y="52"/>
                    <a:pt x="10" y="53"/>
                    <a:pt x="13" y="53"/>
                  </a:cubicBezTo>
                  <a:lnTo>
                    <a:pt x="67" y="53"/>
                  </a:lnTo>
                  <a:cubicBezTo>
                    <a:pt x="70" y="53"/>
                    <a:pt x="73" y="52"/>
                    <a:pt x="76" y="49"/>
                  </a:cubicBezTo>
                  <a:cubicBezTo>
                    <a:pt x="79" y="46"/>
                    <a:pt x="80" y="43"/>
                    <a:pt x="80" y="40"/>
                  </a:cubicBezTo>
                  <a:lnTo>
                    <a:pt x="80" y="0"/>
                  </a:lnTo>
                  <a:lnTo>
                    <a:pt x="0" y="0"/>
                  </a:lnTo>
                  <a:lnTo>
                    <a:pt x="0" y="4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05" name="Freeform 17"/>
            <p:cNvSpPr/>
            <p:nvPr/>
          </p:nvSpPr>
          <p:spPr bwMode="auto">
            <a:xfrm>
              <a:off x="5123" y="1466"/>
              <a:ext cx="190" cy="147"/>
            </a:xfrm>
            <a:custGeom>
              <a:avLst/>
              <a:gdLst>
                <a:gd name="T0" fmla="*/ 207 w 226"/>
                <a:gd name="T1" fmla="*/ 0 h 174"/>
                <a:gd name="T2" fmla="*/ 207 w 226"/>
                <a:gd name="T3" fmla="*/ 0 h 174"/>
                <a:gd name="T4" fmla="*/ 154 w 226"/>
                <a:gd name="T5" fmla="*/ 52 h 174"/>
                <a:gd name="T6" fmla="*/ 70 w 226"/>
                <a:gd name="T7" fmla="*/ 137 h 174"/>
                <a:gd name="T8" fmla="*/ 19 w 226"/>
                <a:gd name="T9" fmla="*/ 86 h 174"/>
                <a:gd name="T10" fmla="*/ 0 w 226"/>
                <a:gd name="T11" fmla="*/ 105 h 174"/>
                <a:gd name="T12" fmla="*/ 70 w 226"/>
                <a:gd name="T13" fmla="*/ 174 h 174"/>
                <a:gd name="T14" fmla="*/ 165 w 226"/>
                <a:gd name="T15" fmla="*/ 79 h 174"/>
                <a:gd name="T16" fmla="*/ 226 w 226"/>
                <a:gd name="T17" fmla="*/ 18 h 174"/>
                <a:gd name="T18" fmla="*/ 207 w 226"/>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74">
                  <a:moveTo>
                    <a:pt x="207" y="0"/>
                  </a:moveTo>
                  <a:lnTo>
                    <a:pt x="207" y="0"/>
                  </a:lnTo>
                  <a:lnTo>
                    <a:pt x="154" y="52"/>
                  </a:lnTo>
                  <a:lnTo>
                    <a:pt x="70" y="137"/>
                  </a:lnTo>
                  <a:lnTo>
                    <a:pt x="19" y="86"/>
                  </a:lnTo>
                  <a:lnTo>
                    <a:pt x="0" y="105"/>
                  </a:lnTo>
                  <a:lnTo>
                    <a:pt x="70" y="174"/>
                  </a:lnTo>
                  <a:lnTo>
                    <a:pt x="165" y="79"/>
                  </a:lnTo>
                  <a:lnTo>
                    <a:pt x="226" y="18"/>
                  </a:lnTo>
                  <a:lnTo>
                    <a:pt x="207" y="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grpSp>
      <p:grpSp>
        <p:nvGrpSpPr>
          <p:cNvPr id="107" name="组合 20"/>
          <p:cNvGrpSpPr>
            <a:grpSpLocks noChangeAspect="1"/>
          </p:cNvGrpSpPr>
          <p:nvPr/>
        </p:nvGrpSpPr>
        <p:grpSpPr bwMode="auto">
          <a:xfrm>
            <a:off x="6955708" y="4796141"/>
            <a:ext cx="411162" cy="536575"/>
            <a:chOff x="5245" y="2879"/>
            <a:chExt cx="259" cy="338"/>
          </a:xfrm>
          <a:solidFill>
            <a:schemeClr val="bg1"/>
          </a:solidFill>
        </p:grpSpPr>
        <p:sp>
          <p:nvSpPr>
            <p:cNvPr id="109" name="Freeform 21"/>
            <p:cNvSpPr/>
            <p:nvPr/>
          </p:nvSpPr>
          <p:spPr bwMode="auto">
            <a:xfrm>
              <a:off x="5284" y="2879"/>
              <a:ext cx="179" cy="88"/>
            </a:xfrm>
            <a:custGeom>
              <a:avLst/>
              <a:gdLst>
                <a:gd name="T0" fmla="*/ 33 w 213"/>
                <a:gd name="T1" fmla="*/ 77 h 105"/>
                <a:gd name="T2" fmla="*/ 33 w 213"/>
                <a:gd name="T3" fmla="*/ 77 h 105"/>
                <a:gd name="T4" fmla="*/ 50 w 213"/>
                <a:gd name="T5" fmla="*/ 51 h 105"/>
                <a:gd name="T6" fmla="*/ 75 w 213"/>
                <a:gd name="T7" fmla="*/ 33 h 105"/>
                <a:gd name="T8" fmla="*/ 107 w 213"/>
                <a:gd name="T9" fmla="*/ 27 h 105"/>
                <a:gd name="T10" fmla="*/ 139 w 213"/>
                <a:gd name="T11" fmla="*/ 33 h 105"/>
                <a:gd name="T12" fmla="*/ 164 w 213"/>
                <a:gd name="T13" fmla="*/ 51 h 105"/>
                <a:gd name="T14" fmla="*/ 181 w 213"/>
                <a:gd name="T15" fmla="*/ 77 h 105"/>
                <a:gd name="T16" fmla="*/ 187 w 213"/>
                <a:gd name="T17" fmla="*/ 105 h 105"/>
                <a:gd name="T18" fmla="*/ 213 w 213"/>
                <a:gd name="T19" fmla="*/ 105 h 105"/>
                <a:gd name="T20" fmla="*/ 205 w 213"/>
                <a:gd name="T21" fmla="*/ 66 h 105"/>
                <a:gd name="T22" fmla="*/ 183 w 213"/>
                <a:gd name="T23" fmla="*/ 32 h 105"/>
                <a:gd name="T24" fmla="*/ 149 w 213"/>
                <a:gd name="T25" fmla="*/ 8 h 105"/>
                <a:gd name="T26" fmla="*/ 107 w 213"/>
                <a:gd name="T27" fmla="*/ 0 h 105"/>
                <a:gd name="T28" fmla="*/ 65 w 213"/>
                <a:gd name="T29" fmla="*/ 8 h 105"/>
                <a:gd name="T30" fmla="*/ 31 w 213"/>
                <a:gd name="T31" fmla="*/ 32 h 105"/>
                <a:gd name="T32" fmla="*/ 8 w 213"/>
                <a:gd name="T33" fmla="*/ 66 h 105"/>
                <a:gd name="T34" fmla="*/ 0 w 213"/>
                <a:gd name="T35" fmla="*/ 105 h 105"/>
                <a:gd name="T36" fmla="*/ 27 w 213"/>
                <a:gd name="T37" fmla="*/ 105 h 105"/>
                <a:gd name="T38" fmla="*/ 33 w 213"/>
                <a:gd name="T39" fmla="*/ 7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105">
                  <a:moveTo>
                    <a:pt x="33" y="77"/>
                  </a:moveTo>
                  <a:lnTo>
                    <a:pt x="33" y="77"/>
                  </a:lnTo>
                  <a:cubicBezTo>
                    <a:pt x="37" y="67"/>
                    <a:pt x="43" y="58"/>
                    <a:pt x="50" y="51"/>
                  </a:cubicBezTo>
                  <a:cubicBezTo>
                    <a:pt x="57" y="43"/>
                    <a:pt x="65" y="37"/>
                    <a:pt x="75" y="33"/>
                  </a:cubicBezTo>
                  <a:cubicBezTo>
                    <a:pt x="85" y="29"/>
                    <a:pt x="95" y="27"/>
                    <a:pt x="107" y="27"/>
                  </a:cubicBezTo>
                  <a:cubicBezTo>
                    <a:pt x="118" y="27"/>
                    <a:pt x="129" y="29"/>
                    <a:pt x="139" y="33"/>
                  </a:cubicBezTo>
                  <a:cubicBezTo>
                    <a:pt x="148" y="37"/>
                    <a:pt x="157" y="43"/>
                    <a:pt x="164" y="51"/>
                  </a:cubicBezTo>
                  <a:cubicBezTo>
                    <a:pt x="171" y="58"/>
                    <a:pt x="177" y="67"/>
                    <a:pt x="181" y="77"/>
                  </a:cubicBezTo>
                  <a:cubicBezTo>
                    <a:pt x="184" y="86"/>
                    <a:pt x="186" y="95"/>
                    <a:pt x="187" y="105"/>
                  </a:cubicBezTo>
                  <a:lnTo>
                    <a:pt x="213" y="105"/>
                  </a:lnTo>
                  <a:cubicBezTo>
                    <a:pt x="213" y="91"/>
                    <a:pt x="210" y="78"/>
                    <a:pt x="205" y="66"/>
                  </a:cubicBezTo>
                  <a:cubicBezTo>
                    <a:pt x="200" y="53"/>
                    <a:pt x="192" y="42"/>
                    <a:pt x="183" y="32"/>
                  </a:cubicBezTo>
                  <a:cubicBezTo>
                    <a:pt x="173" y="22"/>
                    <a:pt x="162" y="14"/>
                    <a:pt x="149" y="8"/>
                  </a:cubicBezTo>
                  <a:cubicBezTo>
                    <a:pt x="136" y="3"/>
                    <a:pt x="122" y="0"/>
                    <a:pt x="107" y="0"/>
                  </a:cubicBezTo>
                  <a:cubicBezTo>
                    <a:pt x="92" y="0"/>
                    <a:pt x="78" y="3"/>
                    <a:pt x="65" y="8"/>
                  </a:cubicBezTo>
                  <a:cubicBezTo>
                    <a:pt x="52" y="14"/>
                    <a:pt x="40" y="22"/>
                    <a:pt x="31" y="32"/>
                  </a:cubicBezTo>
                  <a:cubicBezTo>
                    <a:pt x="21" y="42"/>
                    <a:pt x="14" y="53"/>
                    <a:pt x="8" y="66"/>
                  </a:cubicBezTo>
                  <a:cubicBezTo>
                    <a:pt x="3" y="78"/>
                    <a:pt x="1" y="91"/>
                    <a:pt x="0" y="105"/>
                  </a:cubicBezTo>
                  <a:lnTo>
                    <a:pt x="27" y="105"/>
                  </a:lnTo>
                  <a:cubicBezTo>
                    <a:pt x="28" y="95"/>
                    <a:pt x="29" y="86"/>
                    <a:pt x="33" y="77"/>
                  </a:cubicBez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0" name="Freeform 22"/>
            <p:cNvSpPr>
              <a:spLocks noEditPoints="1"/>
            </p:cNvSpPr>
            <p:nvPr/>
          </p:nvSpPr>
          <p:spPr bwMode="auto">
            <a:xfrm>
              <a:off x="5245" y="2967"/>
              <a:ext cx="259" cy="227"/>
            </a:xfrm>
            <a:custGeom>
              <a:avLst/>
              <a:gdLst>
                <a:gd name="T0" fmla="*/ 70 w 308"/>
                <a:gd name="T1" fmla="*/ 51 h 270"/>
                <a:gd name="T2" fmla="*/ 70 w 308"/>
                <a:gd name="T3" fmla="*/ 51 h 270"/>
                <a:gd name="T4" fmla="*/ 61 w 308"/>
                <a:gd name="T5" fmla="*/ 55 h 270"/>
                <a:gd name="T6" fmla="*/ 51 w 308"/>
                <a:gd name="T7" fmla="*/ 51 h 270"/>
                <a:gd name="T8" fmla="*/ 47 w 308"/>
                <a:gd name="T9" fmla="*/ 42 h 270"/>
                <a:gd name="T10" fmla="*/ 51 w 308"/>
                <a:gd name="T11" fmla="*/ 32 h 270"/>
                <a:gd name="T12" fmla="*/ 61 w 308"/>
                <a:gd name="T13" fmla="*/ 28 h 270"/>
                <a:gd name="T14" fmla="*/ 70 w 308"/>
                <a:gd name="T15" fmla="*/ 32 h 270"/>
                <a:gd name="T16" fmla="*/ 74 w 308"/>
                <a:gd name="T17" fmla="*/ 42 h 270"/>
                <a:gd name="T18" fmla="*/ 70 w 308"/>
                <a:gd name="T19" fmla="*/ 51 h 270"/>
                <a:gd name="T20" fmla="*/ 238 w 308"/>
                <a:gd name="T21" fmla="*/ 32 h 270"/>
                <a:gd name="T22" fmla="*/ 238 w 308"/>
                <a:gd name="T23" fmla="*/ 32 h 270"/>
                <a:gd name="T24" fmla="*/ 247 w 308"/>
                <a:gd name="T25" fmla="*/ 28 h 270"/>
                <a:gd name="T26" fmla="*/ 257 w 308"/>
                <a:gd name="T27" fmla="*/ 32 h 270"/>
                <a:gd name="T28" fmla="*/ 261 w 308"/>
                <a:gd name="T29" fmla="*/ 42 h 270"/>
                <a:gd name="T30" fmla="*/ 257 w 308"/>
                <a:gd name="T31" fmla="*/ 51 h 270"/>
                <a:gd name="T32" fmla="*/ 247 w 308"/>
                <a:gd name="T33" fmla="*/ 55 h 270"/>
                <a:gd name="T34" fmla="*/ 238 w 308"/>
                <a:gd name="T35" fmla="*/ 51 h 270"/>
                <a:gd name="T36" fmla="*/ 234 w 308"/>
                <a:gd name="T37" fmla="*/ 42 h 270"/>
                <a:gd name="T38" fmla="*/ 238 w 308"/>
                <a:gd name="T39" fmla="*/ 32 h 270"/>
                <a:gd name="T40" fmla="*/ 154 w 308"/>
                <a:gd name="T41" fmla="*/ 197 h 270"/>
                <a:gd name="T42" fmla="*/ 154 w 308"/>
                <a:gd name="T43" fmla="*/ 197 h 270"/>
                <a:gd name="T44" fmla="*/ 165 w 308"/>
                <a:gd name="T45" fmla="*/ 202 h 270"/>
                <a:gd name="T46" fmla="*/ 308 w 308"/>
                <a:gd name="T47" fmla="*/ 270 h 270"/>
                <a:gd name="T48" fmla="*/ 308 w 308"/>
                <a:gd name="T49" fmla="*/ 82 h 270"/>
                <a:gd name="T50" fmla="*/ 308 w 308"/>
                <a:gd name="T51" fmla="*/ 0 h 270"/>
                <a:gd name="T52" fmla="*/ 260 w 308"/>
                <a:gd name="T53" fmla="*/ 0 h 270"/>
                <a:gd name="T54" fmla="*/ 234 w 308"/>
                <a:gd name="T55" fmla="*/ 0 h 270"/>
                <a:gd name="T56" fmla="*/ 74 w 308"/>
                <a:gd name="T57" fmla="*/ 0 h 270"/>
                <a:gd name="T58" fmla="*/ 47 w 308"/>
                <a:gd name="T59" fmla="*/ 0 h 270"/>
                <a:gd name="T60" fmla="*/ 0 w 308"/>
                <a:gd name="T61" fmla="*/ 0 h 270"/>
                <a:gd name="T62" fmla="*/ 0 w 308"/>
                <a:gd name="T63" fmla="*/ 82 h 270"/>
                <a:gd name="T64" fmla="*/ 0 w 308"/>
                <a:gd name="T65" fmla="*/ 270 h 270"/>
                <a:gd name="T66" fmla="*/ 143 w 308"/>
                <a:gd name="T67" fmla="*/ 202 h 270"/>
                <a:gd name="T68" fmla="*/ 154 w 308"/>
                <a:gd name="T69" fmla="*/ 19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8" h="270">
                  <a:moveTo>
                    <a:pt x="70" y="51"/>
                  </a:moveTo>
                  <a:lnTo>
                    <a:pt x="70" y="51"/>
                  </a:lnTo>
                  <a:cubicBezTo>
                    <a:pt x="67" y="54"/>
                    <a:pt x="64" y="55"/>
                    <a:pt x="61" y="55"/>
                  </a:cubicBezTo>
                  <a:cubicBezTo>
                    <a:pt x="57" y="55"/>
                    <a:pt x="54" y="54"/>
                    <a:pt x="51" y="51"/>
                  </a:cubicBezTo>
                  <a:cubicBezTo>
                    <a:pt x="48" y="48"/>
                    <a:pt x="47" y="45"/>
                    <a:pt x="47" y="42"/>
                  </a:cubicBezTo>
                  <a:cubicBezTo>
                    <a:pt x="47" y="38"/>
                    <a:pt x="48" y="35"/>
                    <a:pt x="51" y="32"/>
                  </a:cubicBezTo>
                  <a:cubicBezTo>
                    <a:pt x="54" y="30"/>
                    <a:pt x="57" y="28"/>
                    <a:pt x="61" y="28"/>
                  </a:cubicBezTo>
                  <a:cubicBezTo>
                    <a:pt x="64" y="28"/>
                    <a:pt x="67" y="30"/>
                    <a:pt x="70" y="32"/>
                  </a:cubicBezTo>
                  <a:cubicBezTo>
                    <a:pt x="73" y="35"/>
                    <a:pt x="74" y="38"/>
                    <a:pt x="74" y="42"/>
                  </a:cubicBezTo>
                  <a:cubicBezTo>
                    <a:pt x="74" y="45"/>
                    <a:pt x="73" y="48"/>
                    <a:pt x="70" y="51"/>
                  </a:cubicBezTo>
                  <a:close/>
                  <a:moveTo>
                    <a:pt x="238" y="32"/>
                  </a:moveTo>
                  <a:lnTo>
                    <a:pt x="238" y="32"/>
                  </a:lnTo>
                  <a:cubicBezTo>
                    <a:pt x="240" y="30"/>
                    <a:pt x="244" y="28"/>
                    <a:pt x="247" y="28"/>
                  </a:cubicBezTo>
                  <a:cubicBezTo>
                    <a:pt x="251" y="28"/>
                    <a:pt x="254" y="30"/>
                    <a:pt x="257" y="32"/>
                  </a:cubicBezTo>
                  <a:cubicBezTo>
                    <a:pt x="259" y="35"/>
                    <a:pt x="261" y="38"/>
                    <a:pt x="261" y="42"/>
                  </a:cubicBezTo>
                  <a:cubicBezTo>
                    <a:pt x="261" y="45"/>
                    <a:pt x="259" y="48"/>
                    <a:pt x="257" y="51"/>
                  </a:cubicBezTo>
                  <a:cubicBezTo>
                    <a:pt x="254" y="54"/>
                    <a:pt x="251" y="55"/>
                    <a:pt x="247" y="55"/>
                  </a:cubicBezTo>
                  <a:cubicBezTo>
                    <a:pt x="244" y="55"/>
                    <a:pt x="240" y="54"/>
                    <a:pt x="238" y="51"/>
                  </a:cubicBezTo>
                  <a:cubicBezTo>
                    <a:pt x="235" y="48"/>
                    <a:pt x="234" y="45"/>
                    <a:pt x="234" y="42"/>
                  </a:cubicBezTo>
                  <a:cubicBezTo>
                    <a:pt x="234" y="38"/>
                    <a:pt x="235" y="35"/>
                    <a:pt x="238" y="32"/>
                  </a:cubicBezTo>
                  <a:close/>
                  <a:moveTo>
                    <a:pt x="154" y="197"/>
                  </a:moveTo>
                  <a:lnTo>
                    <a:pt x="154" y="197"/>
                  </a:lnTo>
                  <a:lnTo>
                    <a:pt x="165" y="202"/>
                  </a:lnTo>
                  <a:lnTo>
                    <a:pt x="308" y="270"/>
                  </a:lnTo>
                  <a:lnTo>
                    <a:pt x="308" y="82"/>
                  </a:lnTo>
                  <a:lnTo>
                    <a:pt x="308" y="0"/>
                  </a:lnTo>
                  <a:lnTo>
                    <a:pt x="260" y="0"/>
                  </a:lnTo>
                  <a:lnTo>
                    <a:pt x="234" y="0"/>
                  </a:lnTo>
                  <a:lnTo>
                    <a:pt x="74" y="0"/>
                  </a:lnTo>
                  <a:lnTo>
                    <a:pt x="47" y="0"/>
                  </a:lnTo>
                  <a:lnTo>
                    <a:pt x="0" y="0"/>
                  </a:lnTo>
                  <a:lnTo>
                    <a:pt x="0" y="82"/>
                  </a:lnTo>
                  <a:lnTo>
                    <a:pt x="0" y="270"/>
                  </a:lnTo>
                  <a:lnTo>
                    <a:pt x="143" y="202"/>
                  </a:lnTo>
                  <a:lnTo>
                    <a:pt x="154" y="197"/>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1" name="Freeform 23"/>
            <p:cNvSpPr/>
            <p:nvPr/>
          </p:nvSpPr>
          <p:spPr bwMode="auto">
            <a:xfrm>
              <a:off x="5284" y="2991"/>
              <a:ext cx="23" cy="23"/>
            </a:xfrm>
            <a:custGeom>
              <a:avLst/>
              <a:gdLst>
                <a:gd name="T0" fmla="*/ 13 w 27"/>
                <a:gd name="T1" fmla="*/ 0 h 27"/>
                <a:gd name="T2" fmla="*/ 13 w 27"/>
                <a:gd name="T3" fmla="*/ 0 h 27"/>
                <a:gd name="T4" fmla="*/ 4 w 27"/>
                <a:gd name="T5" fmla="*/ 4 h 27"/>
                <a:gd name="T6" fmla="*/ 0 w 27"/>
                <a:gd name="T7" fmla="*/ 14 h 27"/>
                <a:gd name="T8" fmla="*/ 4 w 27"/>
                <a:gd name="T9" fmla="*/ 23 h 27"/>
                <a:gd name="T10" fmla="*/ 13 w 27"/>
                <a:gd name="T11" fmla="*/ 27 h 27"/>
                <a:gd name="T12" fmla="*/ 23 w 27"/>
                <a:gd name="T13" fmla="*/ 23 h 27"/>
                <a:gd name="T14" fmla="*/ 27 w 27"/>
                <a:gd name="T15" fmla="*/ 14 h 27"/>
                <a:gd name="T16" fmla="*/ 23 w 27"/>
                <a:gd name="T17" fmla="*/ 4 h 27"/>
                <a:gd name="T18" fmla="*/ 13 w 2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0"/>
                  </a:moveTo>
                  <a:lnTo>
                    <a:pt x="13" y="0"/>
                  </a:lnTo>
                  <a:cubicBezTo>
                    <a:pt x="10" y="0"/>
                    <a:pt x="7" y="2"/>
                    <a:pt x="4" y="4"/>
                  </a:cubicBezTo>
                  <a:cubicBezTo>
                    <a:pt x="1" y="7"/>
                    <a:pt x="0" y="10"/>
                    <a:pt x="0" y="14"/>
                  </a:cubicBezTo>
                  <a:cubicBezTo>
                    <a:pt x="0" y="17"/>
                    <a:pt x="1" y="20"/>
                    <a:pt x="4" y="23"/>
                  </a:cubicBezTo>
                  <a:cubicBezTo>
                    <a:pt x="7" y="26"/>
                    <a:pt x="10" y="27"/>
                    <a:pt x="13" y="27"/>
                  </a:cubicBezTo>
                  <a:cubicBezTo>
                    <a:pt x="17" y="27"/>
                    <a:pt x="20" y="26"/>
                    <a:pt x="23" y="23"/>
                  </a:cubicBezTo>
                  <a:cubicBezTo>
                    <a:pt x="25" y="20"/>
                    <a:pt x="27" y="17"/>
                    <a:pt x="27" y="14"/>
                  </a:cubicBezTo>
                  <a:cubicBezTo>
                    <a:pt x="27" y="10"/>
                    <a:pt x="25" y="7"/>
                    <a:pt x="23" y="4"/>
                  </a:cubicBezTo>
                  <a:cubicBezTo>
                    <a:pt x="20" y="2"/>
                    <a:pt x="17" y="0"/>
                    <a:pt x="13" y="0"/>
                  </a:cubicBez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2" name="Freeform 24"/>
            <p:cNvSpPr/>
            <p:nvPr/>
          </p:nvSpPr>
          <p:spPr bwMode="auto">
            <a:xfrm>
              <a:off x="5442" y="2991"/>
              <a:ext cx="21" cy="23"/>
            </a:xfrm>
            <a:custGeom>
              <a:avLst/>
              <a:gdLst>
                <a:gd name="T0" fmla="*/ 13 w 26"/>
                <a:gd name="T1" fmla="*/ 27 h 27"/>
                <a:gd name="T2" fmla="*/ 13 w 26"/>
                <a:gd name="T3" fmla="*/ 27 h 27"/>
                <a:gd name="T4" fmla="*/ 23 w 26"/>
                <a:gd name="T5" fmla="*/ 23 h 27"/>
                <a:gd name="T6" fmla="*/ 26 w 26"/>
                <a:gd name="T7" fmla="*/ 14 h 27"/>
                <a:gd name="T8" fmla="*/ 23 w 26"/>
                <a:gd name="T9" fmla="*/ 4 h 27"/>
                <a:gd name="T10" fmla="*/ 13 w 26"/>
                <a:gd name="T11" fmla="*/ 0 h 27"/>
                <a:gd name="T12" fmla="*/ 4 w 26"/>
                <a:gd name="T13" fmla="*/ 4 h 27"/>
                <a:gd name="T14" fmla="*/ 0 w 26"/>
                <a:gd name="T15" fmla="*/ 14 h 27"/>
                <a:gd name="T16" fmla="*/ 4 w 26"/>
                <a:gd name="T17" fmla="*/ 23 h 27"/>
                <a:gd name="T18" fmla="*/ 13 w 2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7">
                  <a:moveTo>
                    <a:pt x="13" y="27"/>
                  </a:moveTo>
                  <a:lnTo>
                    <a:pt x="13" y="27"/>
                  </a:lnTo>
                  <a:cubicBezTo>
                    <a:pt x="17" y="27"/>
                    <a:pt x="20" y="26"/>
                    <a:pt x="23" y="23"/>
                  </a:cubicBezTo>
                  <a:cubicBezTo>
                    <a:pt x="25" y="20"/>
                    <a:pt x="26" y="17"/>
                    <a:pt x="26" y="14"/>
                  </a:cubicBezTo>
                  <a:cubicBezTo>
                    <a:pt x="26" y="10"/>
                    <a:pt x="25" y="7"/>
                    <a:pt x="23" y="4"/>
                  </a:cubicBezTo>
                  <a:cubicBezTo>
                    <a:pt x="20" y="2"/>
                    <a:pt x="17" y="0"/>
                    <a:pt x="13" y="0"/>
                  </a:cubicBezTo>
                  <a:cubicBezTo>
                    <a:pt x="10" y="0"/>
                    <a:pt x="6" y="2"/>
                    <a:pt x="4" y="4"/>
                  </a:cubicBezTo>
                  <a:cubicBezTo>
                    <a:pt x="1" y="7"/>
                    <a:pt x="0" y="10"/>
                    <a:pt x="0" y="14"/>
                  </a:cubicBezTo>
                  <a:cubicBezTo>
                    <a:pt x="0" y="17"/>
                    <a:pt x="1" y="20"/>
                    <a:pt x="4" y="23"/>
                  </a:cubicBezTo>
                  <a:cubicBezTo>
                    <a:pt x="6" y="26"/>
                    <a:pt x="10" y="27"/>
                    <a:pt x="13" y="27"/>
                  </a:cubicBez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3" name="Freeform 25"/>
            <p:cNvSpPr/>
            <p:nvPr/>
          </p:nvSpPr>
          <p:spPr bwMode="auto">
            <a:xfrm>
              <a:off x="5246" y="3157"/>
              <a:ext cx="256" cy="60"/>
            </a:xfrm>
            <a:custGeom>
              <a:avLst/>
              <a:gdLst>
                <a:gd name="T0" fmla="*/ 153 w 305"/>
                <a:gd name="T1" fmla="*/ 0 h 72"/>
                <a:gd name="T2" fmla="*/ 153 w 305"/>
                <a:gd name="T3" fmla="*/ 0 h 72"/>
                <a:gd name="T4" fmla="*/ 0 w 305"/>
                <a:gd name="T5" fmla="*/ 72 h 72"/>
                <a:gd name="T6" fmla="*/ 153 w 305"/>
                <a:gd name="T7" fmla="*/ 72 h 72"/>
                <a:gd name="T8" fmla="*/ 305 w 305"/>
                <a:gd name="T9" fmla="*/ 72 h 72"/>
                <a:gd name="T10" fmla="*/ 153 w 305"/>
                <a:gd name="T11" fmla="*/ 0 h 72"/>
              </a:gdLst>
              <a:ahLst/>
              <a:cxnLst>
                <a:cxn ang="0">
                  <a:pos x="T0" y="T1"/>
                </a:cxn>
                <a:cxn ang="0">
                  <a:pos x="T2" y="T3"/>
                </a:cxn>
                <a:cxn ang="0">
                  <a:pos x="T4" y="T5"/>
                </a:cxn>
                <a:cxn ang="0">
                  <a:pos x="T6" y="T7"/>
                </a:cxn>
                <a:cxn ang="0">
                  <a:pos x="T8" y="T9"/>
                </a:cxn>
                <a:cxn ang="0">
                  <a:pos x="T10" y="T11"/>
                </a:cxn>
              </a:cxnLst>
              <a:rect l="0" t="0" r="r" b="b"/>
              <a:pathLst>
                <a:path w="305" h="72">
                  <a:moveTo>
                    <a:pt x="153" y="0"/>
                  </a:moveTo>
                  <a:lnTo>
                    <a:pt x="153" y="0"/>
                  </a:lnTo>
                  <a:lnTo>
                    <a:pt x="0" y="72"/>
                  </a:lnTo>
                  <a:lnTo>
                    <a:pt x="153" y="72"/>
                  </a:lnTo>
                  <a:lnTo>
                    <a:pt x="305" y="72"/>
                  </a:lnTo>
                  <a:lnTo>
                    <a:pt x="153" y="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grpSp>
      <p:sp>
        <p:nvSpPr>
          <p:cNvPr id="4" name="文本框 3"/>
          <p:cNvSpPr txBox="1"/>
          <p:nvPr/>
        </p:nvSpPr>
        <p:spPr>
          <a:xfrm>
            <a:off x="816610" y="875030"/>
            <a:ext cx="6328410" cy="486853"/>
          </a:xfrm>
          <a:prstGeom prst="roundRect">
            <a:avLst>
              <a:gd name="adj" fmla="val 9285"/>
            </a:avLst>
          </a:prstGeom>
          <a:solidFill>
            <a:schemeClr val="bg1"/>
          </a:solidFill>
          <a:ln>
            <a:noFill/>
          </a:ln>
          <a:effectLst>
            <a:outerShdw blurRad="63500" sx="102000" sy="102000" algn="ctr" rotWithShape="0">
              <a:schemeClr val="bg1">
                <a:lumMod val="50000"/>
                <a:alpha val="40000"/>
              </a:schemeClr>
            </a:outerShdw>
          </a:effectLst>
        </p:spPr>
        <p:txBody>
          <a:bodyPr wrap="square" rtlCol="0">
            <a:spAutoFit/>
          </a:bodyPr>
          <a:lstStyle/>
          <a:p>
            <a:pPr algn="ctr"/>
            <a:r>
              <a:rPr lang="zh-CN" altLang="en-US" sz="2400" spc="600" dirty="0">
                <a:solidFill>
                  <a:schemeClr val="tx1"/>
                </a:solidFill>
                <a:latin typeface="黑体" panose="02010609060101010101" charset="-122"/>
                <a:ea typeface="黑体" panose="02010609060101010101" charset="-122"/>
                <a:sym typeface="等线" panose="02010600030101010101" pitchFamily="2" charset="-122"/>
              </a:rPr>
              <a:t>弘扬</a:t>
            </a:r>
            <a:r>
              <a:rPr lang="zh-CN" altLang="en-US" sz="2400" spc="600" dirty="0">
                <a:solidFill>
                  <a:schemeClr val="accent1"/>
                </a:solidFill>
                <a:latin typeface="黑体" panose="02010609060101010101" charset="-122"/>
                <a:ea typeface="黑体" panose="02010609060101010101" charset="-122"/>
                <a:sym typeface="等线" panose="02010600030101010101" pitchFamily="2" charset="-122"/>
              </a:rPr>
              <a:t>中国精神</a:t>
            </a:r>
            <a:r>
              <a:rPr lang="zh-CN" altLang="en-US" sz="2400" spc="600" dirty="0">
                <a:solidFill>
                  <a:schemeClr val="tx1"/>
                </a:solidFill>
                <a:latin typeface="黑体" panose="02010609060101010101" charset="-122"/>
                <a:ea typeface="黑体" panose="02010609060101010101" charset="-122"/>
                <a:sym typeface="等线" panose="02010600030101010101" pitchFamily="2" charset="-122"/>
              </a:rPr>
              <a:t>，坚定前行信心</a:t>
            </a:r>
            <a:endParaRPr lang="zh-CN" altLang="en-US" sz="2400" spc="600" dirty="0">
              <a:solidFill>
                <a:schemeClr val="tx1"/>
              </a:solidFill>
              <a:latin typeface="黑体" panose="02010609060101010101" charset="-122"/>
              <a:ea typeface="黑体" panose="02010609060101010101" charset="-122"/>
              <a:sym typeface="等线" panose="02010600030101010101" pitchFamily="2" charset="-122"/>
            </a:endParaRPr>
          </a:p>
        </p:txBody>
      </p:sp>
      <p:sp>
        <p:nvSpPr>
          <p:cNvPr id="7" name="文本占位符 2"/>
          <p:cNvSpPr>
            <a:spLocks noGrp="1"/>
          </p:cNvSpPr>
          <p:nvPr/>
        </p:nvSpPr>
        <p:spPr>
          <a:xfrm>
            <a:off x="765810" y="76835"/>
            <a:ext cx="10353040" cy="60579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spc="300">
                <a:solidFill>
                  <a:schemeClr val="bg1"/>
                </a:solidFill>
                <a:latin typeface="思源黑体 CN Bold" panose="020B0800000000000000" pitchFamily="34" charset="-122"/>
                <a:ea typeface="思源黑体 CN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pc="600" dirty="0">
              <a:solidFill>
                <a:schemeClr val="bg1"/>
              </a:solidFill>
              <a:latin typeface="等线" panose="02010600030101010101" pitchFamily="2" charset="-122"/>
              <a:sym typeface="等线" panose="02010600030101010101" pitchFamily="2" charset="-122"/>
            </a:endParaRPr>
          </a:p>
        </p:txBody>
      </p:sp>
      <p:sp>
        <p:nvSpPr>
          <p:cNvPr id="8" name="TextBox 7"/>
          <p:cNvSpPr txBox="1"/>
          <p:nvPr/>
        </p:nvSpPr>
        <p:spPr>
          <a:xfrm>
            <a:off x="765810" y="1554480"/>
            <a:ext cx="10489565" cy="4742815"/>
          </a:xfrm>
          <a:prstGeom prst="rect">
            <a:avLst/>
          </a:prstGeom>
          <a:solidFill>
            <a:schemeClr val="bg1">
              <a:lumMod val="85000"/>
              <a:alpha val="60000"/>
            </a:schemeClr>
          </a:solidFill>
          <a:ln w="12700" cmpd="sng">
            <a:noFill/>
            <a:prstDash val="dashDot"/>
          </a:ln>
        </p:spPr>
        <p:txBody>
          <a:bodyPr wrap="square">
            <a:spAutoFit/>
            <a:scene3d>
              <a:camera prst="obliqueTopLeft"/>
              <a:lightRig rig="threePt" dir="t"/>
            </a:scene3d>
          </a:bodyPr>
          <a:lstStyle/>
          <a:p>
            <a:pPr marR="0" indent="457200" algn="just" defTabSz="914400" fontAlgn="auto">
              <a:lnSpc>
                <a:spcPct val="120000"/>
              </a:lnSpc>
              <a:buClrTx/>
              <a:buSzTx/>
              <a:buFontTx/>
              <a:buNone/>
              <a:defRPr/>
            </a:pPr>
            <a:r>
              <a:rPr lang="zh-CN" altLang="en-US" sz="2800">
                <a:latin typeface="黑体" panose="02010609060101010101" charset="-122"/>
                <a:ea typeface="黑体" panose="02010609060101010101" charset="-122"/>
                <a:cs typeface="黑体" panose="02010609060101010101" charset="-122"/>
                <a:sym typeface="+mn-ea"/>
              </a:rPr>
              <a:t>人无精神则不立，国无精神则不强。实现中国梦必须弘扬中国精神，践行</a:t>
            </a:r>
            <a:r>
              <a:rPr lang="zh-CN" altLang="en-US" sz="2800">
                <a:solidFill>
                  <a:schemeClr val="accent1"/>
                </a:solidFill>
                <a:latin typeface="黑体" panose="02010609060101010101" charset="-122"/>
                <a:ea typeface="黑体" panose="02010609060101010101" charset="-122"/>
                <a:cs typeface="黑体" panose="02010609060101010101" charset="-122"/>
                <a:sym typeface="+mn-ea"/>
              </a:rPr>
              <a:t>伟大民族精神、伟大时代精神、伟大建党精神</a:t>
            </a:r>
            <a:r>
              <a:rPr lang="zh-CN" altLang="en-US" sz="2800">
                <a:latin typeface="黑体" panose="02010609060101010101" charset="-122"/>
                <a:ea typeface="黑体" panose="02010609060101010101" charset="-122"/>
                <a:cs typeface="黑体" panose="02010609060101010101" charset="-122"/>
                <a:sym typeface="+mn-ea"/>
              </a:rPr>
              <a:t>，这是凝心聚力的兴国之魂、强国之魂。</a:t>
            </a:r>
            <a:endParaRPr lang="zh-CN" altLang="en-US" sz="2800">
              <a:latin typeface="黑体" panose="02010609060101010101" charset="-122"/>
              <a:ea typeface="黑体" panose="02010609060101010101" charset="-122"/>
              <a:cs typeface="黑体" panose="02010609060101010101" charset="-122"/>
              <a:sym typeface="+mn-ea"/>
            </a:endParaRPr>
          </a:p>
          <a:p>
            <a:pPr marR="0" indent="457200" algn="just" defTabSz="914400" fontAlgn="auto">
              <a:lnSpc>
                <a:spcPct val="120000"/>
              </a:lnSpc>
              <a:buClrTx/>
              <a:buSzTx/>
              <a:buFontTx/>
              <a:buNone/>
              <a:defRPr/>
            </a:pPr>
            <a:r>
              <a:rPr lang="zh-CN" altLang="en-US" sz="2800">
                <a:latin typeface="黑体" panose="02010609060101010101" charset="-122"/>
                <a:ea typeface="黑体" panose="02010609060101010101" charset="-122"/>
                <a:cs typeface="黑体" panose="02010609060101010101" charset="-122"/>
                <a:sym typeface="+mn-ea"/>
              </a:rPr>
              <a:t>过去的10年，既是一部波澜壮阔的奋斗史、创业史，也是一部伟大精神的构筑史、传承史。</a:t>
            </a:r>
            <a:endParaRPr lang="zh-CN" altLang="en-US" sz="2800">
              <a:latin typeface="黑体" panose="02010609060101010101" charset="-122"/>
              <a:ea typeface="黑体" panose="02010609060101010101" charset="-122"/>
              <a:cs typeface="黑体" panose="02010609060101010101" charset="-122"/>
              <a:sym typeface="+mn-ea"/>
            </a:endParaRPr>
          </a:p>
          <a:p>
            <a:pPr marR="0" indent="457200" algn="just" defTabSz="914400" fontAlgn="auto">
              <a:lnSpc>
                <a:spcPct val="120000"/>
              </a:lnSpc>
              <a:buClrTx/>
              <a:buSzTx/>
              <a:buFontTx/>
              <a:buNone/>
              <a:defRPr/>
            </a:pPr>
            <a:r>
              <a:rPr lang="zh-CN" altLang="en-US" sz="2800" b="1">
                <a:latin typeface="黑体" panose="02010609060101010101" charset="-122"/>
                <a:ea typeface="黑体" panose="02010609060101010101" charset="-122"/>
                <a:cs typeface="黑体" panose="02010609060101010101" charset="-122"/>
                <a:sym typeface="+mn-ea"/>
              </a:rPr>
              <a:t>劳模精神、工匠精神</a:t>
            </a:r>
            <a:r>
              <a:rPr lang="zh-CN" altLang="en-US" sz="2800">
                <a:latin typeface="黑体" panose="02010609060101010101" charset="-122"/>
                <a:ea typeface="黑体" panose="02010609060101010101" charset="-122"/>
                <a:cs typeface="黑体" panose="02010609060101010101" charset="-122"/>
                <a:sym typeface="+mn-ea"/>
              </a:rPr>
              <a:t>让我们坚信新时代是奋斗出来的；</a:t>
            </a:r>
            <a:r>
              <a:rPr lang="zh-CN" altLang="en-US" sz="2800" b="1">
                <a:latin typeface="黑体" panose="02010609060101010101" charset="-122"/>
                <a:ea typeface="黑体" panose="02010609060101010101" charset="-122"/>
                <a:cs typeface="黑体" panose="02010609060101010101" charset="-122"/>
                <a:sym typeface="+mn-ea"/>
              </a:rPr>
              <a:t>塞罕坝精神</a:t>
            </a:r>
            <a:r>
              <a:rPr lang="zh-CN" altLang="en-US" sz="2800">
                <a:latin typeface="黑体" panose="02010609060101010101" charset="-122"/>
                <a:ea typeface="黑体" panose="02010609060101010101" charset="-122"/>
                <a:cs typeface="黑体" panose="02010609060101010101" charset="-122"/>
                <a:sym typeface="+mn-ea"/>
              </a:rPr>
              <a:t>让“黄沙遮天日，飞鸟无栖树”变成“群山抹绿，林海滴翠“；</a:t>
            </a:r>
            <a:r>
              <a:rPr lang="zh-CN" altLang="en-US" sz="2800" b="1">
                <a:latin typeface="黑体" panose="02010609060101010101" charset="-122"/>
                <a:ea typeface="黑体" panose="02010609060101010101" charset="-122"/>
                <a:cs typeface="黑体" panose="02010609060101010101" charset="-122"/>
                <a:sym typeface="+mn-ea"/>
              </a:rPr>
              <a:t>伟大抗疫精神</a:t>
            </a:r>
            <a:r>
              <a:rPr lang="zh-CN" altLang="en-US" sz="2800">
                <a:latin typeface="黑体" panose="02010609060101010101" charset="-122"/>
                <a:ea typeface="黑体" panose="02010609060101010101" charset="-122"/>
                <a:cs typeface="黑体" panose="02010609060101010101" charset="-122"/>
                <a:sym typeface="+mn-ea"/>
              </a:rPr>
              <a:t>让无数人以生命赴使命、用挚爱护苍生；</a:t>
            </a:r>
            <a:r>
              <a:rPr lang="zh-CN" altLang="en-US" sz="2800" b="1">
                <a:latin typeface="黑体" panose="02010609060101010101" charset="-122"/>
                <a:ea typeface="黑体" panose="02010609060101010101" charset="-122"/>
                <a:cs typeface="黑体" panose="02010609060101010101" charset="-122"/>
                <a:sym typeface="+mn-ea"/>
              </a:rPr>
              <a:t>脱贫攻坚精神</a:t>
            </a:r>
            <a:r>
              <a:rPr lang="zh-CN" altLang="en-US" sz="2800">
                <a:latin typeface="黑体" panose="02010609060101010101" charset="-122"/>
                <a:ea typeface="黑体" panose="02010609060101010101" charset="-122"/>
                <a:cs typeface="黑体" panose="02010609060101010101" charset="-122"/>
                <a:sym typeface="+mn-ea"/>
              </a:rPr>
              <a:t>让中国创造出彪炳史册的人间奇迹……</a:t>
            </a:r>
            <a:endParaRPr lang="zh-CN" altLang="en-US" sz="2800">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199"/>
                                          </p:stCondLst>
                                        </p:cTn>
                                        <p:tgtEl>
                                          <p:spTgt spid="101"/>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00" fill="hold"/>
                                        <p:tgtEl>
                                          <p:spTgt spid="101"/>
                                        </p:tgtEl>
                                      </p:cBhvr>
                                      <p:by x="0" y="0"/>
                                    </p:animScale>
                                  </p:childTnLst>
                                </p:cTn>
                              </p:par>
                              <p:par>
                                <p:cTn id="9" presetID="1" presetClass="entr" presetSubtype="0" fill="hold" nodeType="withEffect">
                                  <p:stCondLst>
                                    <p:cond delay="0"/>
                                  </p:stCondLst>
                                  <p:childTnLst>
                                    <p:set>
                                      <p:cBhvr>
                                        <p:cTn id="10" dur="1" fill="hold">
                                          <p:stCondLst>
                                            <p:cond delay="199"/>
                                          </p:stCondLst>
                                        </p:cTn>
                                        <p:tgtEl>
                                          <p:spTgt spid="107"/>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200" fill="hold"/>
                                        <p:tgtEl>
                                          <p:spTgt spid="107"/>
                                        </p:tgtEl>
                                      </p:cBhvr>
                                      <p:by x="0" y="0"/>
                                    </p:animScale>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 calcmode="lin" valueType="num">
                                      <p:cBhvr additive="base">
                                        <p:cTn id="30" dur="500"/>
                                        <p:tgtEl>
                                          <p:spTgt spid="8">
                                            <p:txEl>
                                              <p:pRg st="1" end="1"/>
                                            </p:txEl>
                                          </p:spTgt>
                                        </p:tgtEl>
                                        <p:attrNameLst>
                                          <p:attrName>ppt_y</p:attrName>
                                        </p:attrNameLst>
                                      </p:cBhvr>
                                      <p:tavLst>
                                        <p:tav tm="0">
                                          <p:val>
                                            <p:strVal val="#ppt_y+#ppt_h*1.125000"/>
                                          </p:val>
                                        </p:tav>
                                        <p:tav tm="100000">
                                          <p:val>
                                            <p:strVal val="#ppt_y"/>
                                          </p:val>
                                        </p:tav>
                                      </p:tavLst>
                                    </p:anim>
                                    <p:animEffect transition="in" filter="wipe(up)">
                                      <p:cBhvr>
                                        <p:cTn id="31" dur="500"/>
                                        <p:tgtEl>
                                          <p:spTgt spid="8">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 calcmode="lin" valueType="num">
                                      <p:cBhvr additive="base">
                                        <p:cTn id="36" dur="500"/>
                                        <p:tgtEl>
                                          <p:spTgt spid="8">
                                            <p:txEl>
                                              <p:pRg st="2" end="2"/>
                                            </p:txEl>
                                          </p:spTgt>
                                        </p:tgtEl>
                                        <p:attrNameLst>
                                          <p:attrName>ppt_y</p:attrName>
                                        </p:attrNameLst>
                                      </p:cBhvr>
                                      <p:tavLst>
                                        <p:tav tm="0">
                                          <p:val>
                                            <p:strVal val="#ppt_y+#ppt_h*1.125000"/>
                                          </p:val>
                                        </p:tav>
                                        <p:tav tm="100000">
                                          <p:val>
                                            <p:strVal val="#ppt_y"/>
                                          </p:val>
                                        </p:tav>
                                      </p:tavLst>
                                    </p:anim>
                                    <p:animEffect transition="in" filter="wipe(up)">
                                      <p:cBhvr>
                                        <p:cTn id="3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森林"/>
          <p:cNvPicPr>
            <a:picLocks noChangeAspect="1"/>
          </p:cNvPicPr>
          <p:nvPr/>
        </p:nvPicPr>
        <p:blipFill>
          <a:blip r:embed="rId1">
            <a:clrChange>
              <a:clrFrom>
                <a:srgbClr val="29421E">
                  <a:alpha val="100000"/>
                </a:srgbClr>
              </a:clrFrom>
              <a:clrTo>
                <a:srgbClr val="29421E">
                  <a:alpha val="100000"/>
                  <a:alpha val="0"/>
                </a:srgbClr>
              </a:clrTo>
            </a:clrChange>
          </a:blip>
          <a:stretch>
            <a:fillRect/>
          </a:stretch>
        </p:blipFill>
        <p:spPr>
          <a:xfrm>
            <a:off x="0" y="-635"/>
            <a:ext cx="12186920" cy="6859270"/>
          </a:xfrm>
          <a:prstGeom prst="rect">
            <a:avLst/>
          </a:prstGeom>
        </p:spPr>
      </p:pic>
      <p:sp>
        <p:nvSpPr>
          <p:cNvPr id="26" name="TextBox 25"/>
          <p:cNvSpPr txBox="1"/>
          <p:nvPr/>
        </p:nvSpPr>
        <p:spPr>
          <a:xfrm>
            <a:off x="4177348" y="560705"/>
            <a:ext cx="3506788" cy="768350"/>
          </a:xfrm>
          <a:prstGeom prst="rect">
            <a:avLst/>
          </a:prstGeom>
          <a:noFill/>
          <a:effectLst>
            <a:outerShdw blurRad="50800" dist="38100" dir="2700000" algn="tl" rotWithShape="0">
              <a:prstClr val="black">
                <a:alpha val="40000"/>
              </a:prstClr>
            </a:outerShdw>
          </a:effectLst>
        </p:spPr>
        <p:txBody>
          <a:bodyPr>
            <a:spAutoFit/>
          </a:bodyPr>
          <a:lstStyle/>
          <a:p>
            <a:pPr marR="0" defTabSz="914400" fontAlgn="auto">
              <a:buClrTx/>
              <a:buSzTx/>
              <a:buFontTx/>
              <a:buNone/>
              <a:defRPr/>
            </a:pPr>
            <a:r>
              <a:rPr kumimoji="0" lang="en-US" altLang="zh-CN" sz="4400" b="1" kern="1200" cap="none" spc="0" normalizeH="0" baseline="0" noProof="1">
                <a:solidFill>
                  <a:schemeClr val="bg1"/>
                </a:solidFill>
                <a:latin typeface="微软雅黑" panose="020B0503020204020204" pitchFamily="34" charset="-122"/>
                <a:ea typeface="微软雅黑" panose="020B0503020204020204" pitchFamily="34" charset="-122"/>
                <a:cs typeface="+mn-cs"/>
              </a:rPr>
              <a:t>塞罕坝精神</a:t>
            </a:r>
            <a:endParaRPr kumimoji="0" lang="en-US" altLang="zh-CN" sz="4400" b="1" kern="1200" cap="none" spc="0" normalizeH="0" baseline="0" noProof="1">
              <a:solidFill>
                <a:schemeClr val="bg1"/>
              </a:solidFill>
              <a:latin typeface="微软雅黑" panose="020B0503020204020204" pitchFamily="34" charset="-122"/>
              <a:ea typeface="微软雅黑" panose="020B0503020204020204" pitchFamily="34" charset="-122"/>
              <a:cs typeface="+mn-cs"/>
            </a:endParaRPr>
          </a:p>
        </p:txBody>
      </p:sp>
      <p:sp>
        <p:nvSpPr>
          <p:cNvPr id="11" name="标题"/>
          <p:cNvSpPr txBox="1"/>
          <p:nvPr/>
        </p:nvSpPr>
        <p:spPr>
          <a:xfrm>
            <a:off x="920750" y="1713548"/>
            <a:ext cx="6367463" cy="706755"/>
          </a:xfrm>
          <a:prstGeom prst="rect">
            <a:avLst/>
          </a:prstGeom>
          <a:noFill/>
        </p:spPr>
        <p:txBody>
          <a:bodyPr>
            <a:spAutoFit/>
          </a:bodyPr>
          <a:lstStyle/>
          <a:p>
            <a:pPr marR="0" defTabSz="914400" fontAlgn="auto">
              <a:buClrTx/>
              <a:buSzTx/>
              <a:buFontTx/>
              <a:buNone/>
              <a:defRPr/>
            </a:pPr>
            <a:r>
              <a:rPr kumimoji="0" lang="zh-CN" altLang="en-US" sz="4000" b="1" kern="1200" cap="none" spc="0" normalizeH="0" baseline="0" noProof="1">
                <a:solidFill>
                  <a:schemeClr val="bg1"/>
                </a:solidFill>
                <a:effectLst>
                  <a:outerShdw blurRad="152400" dist="88900" dir="5400000" algn="t" rotWithShape="0">
                    <a:schemeClr val="tx1">
                      <a:alpha val="64000"/>
                    </a:schemeClr>
                  </a:outerShdw>
                </a:effectLst>
                <a:latin typeface="微软雅黑" panose="020B0503020204020204" pitchFamily="34" charset="-122"/>
                <a:ea typeface="微软雅黑" panose="020B0503020204020204" pitchFamily="34" charset="-122"/>
                <a:cs typeface="+mn-cs"/>
              </a:rPr>
              <a:t>三代塞罕坝人</a:t>
            </a:r>
            <a:endParaRPr kumimoji="0" lang="zh-CN" altLang="en-US" sz="4000" b="1" kern="1200" cap="none" spc="0" normalizeH="0" baseline="0" noProof="1">
              <a:solidFill>
                <a:schemeClr val="bg1"/>
              </a:solidFill>
              <a:effectLst>
                <a:outerShdw blurRad="152400" dist="88900" dir="5400000" algn="t" rotWithShape="0">
                  <a:schemeClr val="tx1">
                    <a:alpha val="64000"/>
                  </a:schemeClr>
                </a:outerShdw>
              </a:effectLst>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920750" y="2339975"/>
            <a:ext cx="6892925" cy="829945"/>
          </a:xfrm>
          <a:prstGeom prst="rect">
            <a:avLst/>
          </a:prstGeom>
          <a:noFill/>
        </p:spPr>
        <p:txBody>
          <a:bodyPr>
            <a:spAutoFit/>
          </a:bodyPr>
          <a:lstStyle/>
          <a:p>
            <a:pPr marR="0" defTabSz="914400" fontAlgn="auto">
              <a:lnSpc>
                <a:spcPct val="150000"/>
              </a:lnSpc>
              <a:buClrTx/>
              <a:buSzTx/>
              <a:buFontTx/>
              <a:buNone/>
              <a:defRPr/>
            </a:pPr>
            <a:r>
              <a:rPr kumimoji="0" lang="zh-CN" altLang="en-US" sz="3200" b="1" kern="1200" cap="none" spc="0" normalizeH="0" baseline="0" noProof="1">
                <a:solidFill>
                  <a:schemeClr val="bg1"/>
                </a:solidFill>
                <a:effectLst>
                  <a:outerShdw blurRad="152400" dist="88900" dir="5400000" algn="t" rotWithShape="0">
                    <a:schemeClr val="tx1">
                      <a:alpha val="64000"/>
                    </a:schemeClr>
                  </a:outerShdw>
                </a:effectLst>
                <a:latin typeface="华文楷体" panose="02010600040101010101" charset="-122"/>
                <a:ea typeface="华文楷体" panose="02010600040101010101" charset="-122"/>
                <a:cs typeface="+mn-cs"/>
              </a:rPr>
              <a:t>建成世界最大的集中连片人工林</a:t>
            </a:r>
            <a:endParaRPr kumimoji="0" lang="zh-CN" altLang="en-US" sz="3200" b="1" kern="1200" cap="none" spc="0" normalizeH="0" baseline="0" noProof="1">
              <a:solidFill>
                <a:schemeClr val="bg1"/>
              </a:solidFill>
              <a:effectLst>
                <a:outerShdw blurRad="152400" dist="88900" dir="5400000" algn="t" rotWithShape="0">
                  <a:schemeClr val="tx1">
                    <a:alpha val="64000"/>
                  </a:schemeClr>
                </a:outerShdw>
              </a:effectLst>
              <a:latin typeface="华文楷体" panose="02010600040101010101" charset="-122"/>
              <a:ea typeface="华文楷体" panose="02010600040101010101" charset="-122"/>
              <a:cs typeface="+mn-cs"/>
            </a:endParaRPr>
          </a:p>
        </p:txBody>
      </p:sp>
      <p:graphicFrame>
        <p:nvGraphicFramePr>
          <p:cNvPr id="91144" name="对象 10"/>
          <p:cNvGraphicFramePr/>
          <p:nvPr/>
        </p:nvGraphicFramePr>
        <p:xfrm>
          <a:off x="1671638" y="3311843"/>
          <a:ext cx="3568700" cy="2363787"/>
        </p:xfrm>
        <a:graphic>
          <a:graphicData uri="http://schemas.openxmlformats.org/presentationml/2006/ole">
            <mc:AlternateContent xmlns:mc="http://schemas.openxmlformats.org/markup-compatibility/2006">
              <mc:Choice xmlns:v="urn:schemas-microsoft-com:vml" Requires="v">
                <p:oleObj spid="_x0000_s5" name="" r:id="rId2" imgW="3571875" imgH="2371725" progId="excel.sheet.8">
                  <p:embed/>
                </p:oleObj>
              </mc:Choice>
              <mc:Fallback>
                <p:oleObj name="" r:id="rId2" imgW="3571875" imgH="2371725" progId="excel.sheet.8">
                  <p:embed/>
                  <p:pic>
                    <p:nvPicPr>
                      <p:cNvPr id="0" name="图片 3078"/>
                      <p:cNvPicPr/>
                      <p:nvPr/>
                    </p:nvPicPr>
                    <p:blipFill>
                      <a:blip r:embed="rId3"/>
                      <a:stretch>
                        <a:fillRect/>
                      </a:stretch>
                    </p:blipFill>
                    <p:spPr>
                      <a:xfrm>
                        <a:off x="1671638" y="3311843"/>
                        <a:ext cx="3568700" cy="2363787"/>
                      </a:xfrm>
                      <a:prstGeom prst="rect">
                        <a:avLst/>
                      </a:prstGeom>
                      <a:noFill/>
                      <a:ln w="38100">
                        <a:noFill/>
                        <a:miter/>
                      </a:ln>
                    </p:spPr>
                  </p:pic>
                </p:oleObj>
              </mc:Fallback>
            </mc:AlternateContent>
          </a:graphicData>
        </a:graphic>
      </p:graphicFrame>
      <p:graphicFrame>
        <p:nvGraphicFramePr>
          <p:cNvPr id="91147" name="对象 12"/>
          <p:cNvGraphicFramePr/>
          <p:nvPr/>
        </p:nvGraphicFramePr>
        <p:xfrm>
          <a:off x="7133590" y="560388"/>
          <a:ext cx="3568700" cy="5064125"/>
        </p:xfrm>
        <a:graphic>
          <a:graphicData uri="http://schemas.openxmlformats.org/presentationml/2006/ole">
            <mc:AlternateContent xmlns:mc="http://schemas.openxmlformats.org/markup-compatibility/2006">
              <mc:Choice xmlns:v="urn:schemas-microsoft-com:vml" Requires="v">
                <p:oleObj spid="_x0000_s8" name="" r:id="rId4" imgW="3571875" imgH="5067300" progId="excel.sheet.8">
                  <p:embed/>
                </p:oleObj>
              </mc:Choice>
              <mc:Fallback>
                <p:oleObj name="" r:id="rId4" imgW="3571875" imgH="5067300" progId="excel.sheet.8">
                  <p:embed/>
                  <p:pic>
                    <p:nvPicPr>
                      <p:cNvPr id="0" name="图片 3079"/>
                      <p:cNvPicPr/>
                      <p:nvPr/>
                    </p:nvPicPr>
                    <p:blipFill>
                      <a:blip r:embed="rId5"/>
                      <a:stretch>
                        <a:fillRect/>
                      </a:stretch>
                    </p:blipFill>
                    <p:spPr>
                      <a:xfrm>
                        <a:off x="7133590" y="560388"/>
                        <a:ext cx="3568700" cy="5064125"/>
                      </a:xfrm>
                      <a:prstGeom prst="rect">
                        <a:avLst/>
                      </a:prstGeom>
                      <a:noFill/>
                      <a:ln w="38100">
                        <a:noFill/>
                        <a:miter/>
                      </a:ln>
                    </p:spPr>
                  </p:pic>
                </p:oleObj>
              </mc:Fallback>
            </mc:AlternateContent>
          </a:graphicData>
        </a:graphic>
      </p:graphicFrame>
      <p:cxnSp>
        <p:nvCxnSpPr>
          <p:cNvPr id="21" name="直接连接符 20"/>
          <p:cNvCxnSpPr/>
          <p:nvPr/>
        </p:nvCxnSpPr>
        <p:spPr>
          <a:xfrm>
            <a:off x="2342833" y="5473065"/>
            <a:ext cx="29972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706043" y="5471160"/>
            <a:ext cx="2995613"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599373" y="5624513"/>
            <a:ext cx="2184400" cy="521970"/>
          </a:xfrm>
          <a:prstGeom prst="rect">
            <a:avLst/>
          </a:prstGeom>
          <a:noFill/>
          <a:ln w="9525">
            <a:noFill/>
          </a:ln>
        </p:spPr>
        <p:txBody>
          <a:bodyPr>
            <a:spAutoFit/>
          </a:bodyPr>
          <a:lstStyle/>
          <a:p>
            <a:pPr algn="ctr"/>
            <a:r>
              <a:rPr lang="zh-CN" altLang="en-US" sz="2800" dirty="0">
                <a:solidFill>
                  <a:schemeClr val="bg1"/>
                </a:solidFill>
                <a:latin typeface="微软雅黑" panose="020B0503020204020204" pitchFamily="34" charset="-122"/>
              </a:rPr>
              <a:t>有林地面积</a:t>
            </a:r>
            <a:endParaRPr lang="zh-CN" altLang="en-US" sz="2800" dirty="0">
              <a:solidFill>
                <a:schemeClr val="bg1"/>
              </a:solidFill>
              <a:latin typeface="微软雅黑" panose="020B0503020204020204" pitchFamily="34" charset="-122"/>
            </a:endParaRPr>
          </a:p>
        </p:txBody>
      </p:sp>
      <p:sp>
        <p:nvSpPr>
          <p:cNvPr id="15" name="文本框 14"/>
          <p:cNvSpPr txBox="1"/>
          <p:nvPr/>
        </p:nvSpPr>
        <p:spPr>
          <a:xfrm>
            <a:off x="8062595" y="5624513"/>
            <a:ext cx="2182813" cy="521970"/>
          </a:xfrm>
          <a:prstGeom prst="rect">
            <a:avLst/>
          </a:prstGeom>
          <a:noFill/>
          <a:ln w="9525">
            <a:noFill/>
          </a:ln>
        </p:spPr>
        <p:txBody>
          <a:bodyPr>
            <a:spAutoFit/>
          </a:bodyPr>
          <a:lstStyle/>
          <a:p>
            <a:pPr algn="ctr"/>
            <a:r>
              <a:rPr lang="zh-CN" altLang="en-US" sz="2800" dirty="0">
                <a:solidFill>
                  <a:schemeClr val="bg1"/>
                </a:solidFill>
                <a:latin typeface="微软雅黑" panose="020B0503020204020204" pitchFamily="34" charset="-122"/>
              </a:rPr>
              <a:t>林木蓄积量</a:t>
            </a:r>
            <a:endParaRPr lang="zh-CN" altLang="en-US" sz="2800" dirty="0">
              <a:solidFill>
                <a:schemeClr val="bg1"/>
              </a:solidFill>
              <a:latin typeface="微软雅黑" panose="020B0503020204020204" pitchFamily="34" charset="-122"/>
            </a:endParaRPr>
          </a:p>
        </p:txBody>
      </p:sp>
      <p:sp>
        <p:nvSpPr>
          <p:cNvPr id="20" name="文本框 19"/>
          <p:cNvSpPr txBox="1"/>
          <p:nvPr/>
        </p:nvSpPr>
        <p:spPr>
          <a:xfrm>
            <a:off x="2123758" y="4502468"/>
            <a:ext cx="1101090" cy="460375"/>
          </a:xfrm>
          <a:prstGeom prst="rect">
            <a:avLst/>
          </a:prstGeom>
          <a:noFill/>
          <a:ln w="9525">
            <a:noFill/>
          </a:ln>
        </p:spPr>
        <p:txBody>
          <a:bodyPr wrap="none">
            <a:spAutoFit/>
          </a:bodyPr>
          <a:lstStyle/>
          <a:p>
            <a:pPr algn="ctr"/>
            <a:r>
              <a:rPr lang="en-US" altLang="zh-CN" sz="2400" dirty="0">
                <a:solidFill>
                  <a:srgbClr val="FFC000"/>
                </a:solidFill>
                <a:latin typeface="Calibri" panose="020F0502020204030204" charset="0"/>
              </a:rPr>
              <a:t>24</a:t>
            </a:r>
            <a:r>
              <a:rPr lang="zh-CN" altLang="en-US" sz="2400" dirty="0">
                <a:solidFill>
                  <a:srgbClr val="FFC000"/>
                </a:solidFill>
                <a:latin typeface="Calibri" panose="020F0502020204030204" charset="0"/>
              </a:rPr>
              <a:t>万亩</a:t>
            </a:r>
            <a:endParaRPr lang="zh-CN" altLang="en-US" sz="2400" dirty="0">
              <a:solidFill>
                <a:srgbClr val="FFC000"/>
              </a:solidFill>
              <a:latin typeface="Calibri" panose="020F0502020204030204" charset="0"/>
            </a:endParaRPr>
          </a:p>
        </p:txBody>
      </p:sp>
      <p:sp>
        <p:nvSpPr>
          <p:cNvPr id="19" name="Freeform 5"/>
          <p:cNvSpPr/>
          <p:nvPr/>
        </p:nvSpPr>
        <p:spPr>
          <a:xfrm rot="4813355" flipH="1">
            <a:off x="3222625" y="3899535"/>
            <a:ext cx="712788" cy="830263"/>
          </a:xfrm>
          <a:custGeom>
            <a:avLst/>
            <a:gdLst>
              <a:gd name="txL" fmla="*/ 0 w 3752"/>
              <a:gd name="txT" fmla="*/ 0 h 4371"/>
              <a:gd name="txR" fmla="*/ 3752 w 3752"/>
              <a:gd name="txB" fmla="*/ 4371 h 437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3752" h="4371">
                <a:moveTo>
                  <a:pt x="1811" y="501"/>
                </a:moveTo>
                <a:cubicBezTo>
                  <a:pt x="1811" y="501"/>
                  <a:pt x="1537" y="723"/>
                  <a:pt x="1121" y="1035"/>
                </a:cubicBezTo>
                <a:cubicBezTo>
                  <a:pt x="1121" y="1035"/>
                  <a:pt x="0" y="1961"/>
                  <a:pt x="365" y="3146"/>
                </a:cubicBezTo>
                <a:cubicBezTo>
                  <a:pt x="365" y="3146"/>
                  <a:pt x="612" y="3889"/>
                  <a:pt x="1694" y="4371"/>
                </a:cubicBezTo>
                <a:cubicBezTo>
                  <a:pt x="1660" y="4347"/>
                  <a:pt x="1629" y="4321"/>
                  <a:pt x="1598" y="4295"/>
                </a:cubicBezTo>
                <a:cubicBezTo>
                  <a:pt x="1397" y="4126"/>
                  <a:pt x="1193" y="3885"/>
                  <a:pt x="1095" y="3641"/>
                </a:cubicBezTo>
                <a:cubicBezTo>
                  <a:pt x="952" y="3287"/>
                  <a:pt x="966" y="2911"/>
                  <a:pt x="1147" y="2592"/>
                </a:cubicBezTo>
                <a:cubicBezTo>
                  <a:pt x="1314" y="2297"/>
                  <a:pt x="1590" y="2028"/>
                  <a:pt x="1868" y="1829"/>
                </a:cubicBezTo>
                <a:cubicBezTo>
                  <a:pt x="1959" y="1763"/>
                  <a:pt x="2054" y="1701"/>
                  <a:pt x="2150" y="1643"/>
                </a:cubicBezTo>
                <a:cubicBezTo>
                  <a:pt x="2163" y="1635"/>
                  <a:pt x="2278" y="1583"/>
                  <a:pt x="2280" y="1576"/>
                </a:cubicBezTo>
                <a:cubicBezTo>
                  <a:pt x="2280" y="1576"/>
                  <a:pt x="2397" y="2078"/>
                  <a:pt x="2397" y="2078"/>
                </a:cubicBezTo>
                <a:cubicBezTo>
                  <a:pt x="3752" y="250"/>
                  <a:pt x="3752" y="250"/>
                  <a:pt x="3752" y="250"/>
                </a:cubicBezTo>
                <a:cubicBezTo>
                  <a:pt x="1505" y="0"/>
                  <a:pt x="1505" y="0"/>
                  <a:pt x="1505" y="0"/>
                </a:cubicBezTo>
                <a:lnTo>
                  <a:pt x="1811" y="501"/>
                </a:lnTo>
                <a:close/>
              </a:path>
            </a:pathLst>
          </a:custGeom>
          <a:solidFill>
            <a:srgbClr val="92D050"/>
          </a:solidFill>
          <a:ln w="9525">
            <a:noFill/>
          </a:ln>
        </p:spPr>
        <p:txBody>
          <a:bodyPr/>
          <a:lstStyle/>
          <a:p>
            <a:endParaRPr lang="zh-CN" altLang="en-US" dirty="0">
              <a:latin typeface="Calibri" panose="020F0502020204030204" charset="0"/>
            </a:endParaRPr>
          </a:p>
        </p:txBody>
      </p:sp>
      <p:sp>
        <p:nvSpPr>
          <p:cNvPr id="16" name="文本框 15"/>
          <p:cNvSpPr txBox="1"/>
          <p:nvPr/>
        </p:nvSpPr>
        <p:spPr>
          <a:xfrm>
            <a:off x="3801428" y="3123565"/>
            <a:ext cx="1255395" cy="460375"/>
          </a:xfrm>
          <a:prstGeom prst="rect">
            <a:avLst/>
          </a:prstGeom>
          <a:noFill/>
          <a:ln w="9525">
            <a:noFill/>
          </a:ln>
        </p:spPr>
        <p:txBody>
          <a:bodyPr wrap="none">
            <a:spAutoFit/>
          </a:bodyPr>
          <a:lstStyle/>
          <a:p>
            <a:pPr algn="ctr"/>
            <a:r>
              <a:rPr lang="en-US" altLang="zh-CN" sz="2400" dirty="0">
                <a:solidFill>
                  <a:srgbClr val="FFC000"/>
                </a:solidFill>
                <a:latin typeface="Calibri" panose="020F0502020204030204" charset="0"/>
              </a:rPr>
              <a:t>115</a:t>
            </a:r>
            <a:r>
              <a:rPr lang="zh-CN" altLang="en-US" sz="2400" dirty="0">
                <a:solidFill>
                  <a:srgbClr val="FFC000"/>
                </a:solidFill>
                <a:latin typeface="Calibri" panose="020F0502020204030204" charset="0"/>
              </a:rPr>
              <a:t>万亩</a:t>
            </a:r>
            <a:endParaRPr lang="zh-CN" altLang="en-US" sz="2400" dirty="0">
              <a:solidFill>
                <a:srgbClr val="FFC000"/>
              </a:solidFill>
              <a:latin typeface="Calibri" panose="020F0502020204030204" charset="0"/>
            </a:endParaRPr>
          </a:p>
        </p:txBody>
      </p:sp>
      <p:sp>
        <p:nvSpPr>
          <p:cNvPr id="23" name="文本框 22"/>
          <p:cNvSpPr txBox="1"/>
          <p:nvPr/>
        </p:nvSpPr>
        <p:spPr>
          <a:xfrm>
            <a:off x="7262813" y="4783455"/>
            <a:ext cx="1710690" cy="460375"/>
          </a:xfrm>
          <a:prstGeom prst="rect">
            <a:avLst/>
          </a:prstGeom>
          <a:noFill/>
          <a:ln w="9525">
            <a:noFill/>
          </a:ln>
        </p:spPr>
        <p:txBody>
          <a:bodyPr wrap="none">
            <a:spAutoFit/>
          </a:bodyPr>
          <a:lstStyle/>
          <a:p>
            <a:pPr algn="ctr"/>
            <a:r>
              <a:rPr lang="en-US" altLang="zh-CN" sz="2400" dirty="0">
                <a:solidFill>
                  <a:srgbClr val="FFC000"/>
                </a:solidFill>
                <a:latin typeface="Calibri" panose="020F0502020204030204" charset="0"/>
              </a:rPr>
              <a:t>33</a:t>
            </a:r>
            <a:r>
              <a:rPr lang="zh-CN" altLang="en-US" sz="2400" dirty="0">
                <a:solidFill>
                  <a:srgbClr val="FFC000"/>
                </a:solidFill>
                <a:latin typeface="Calibri" panose="020F0502020204030204" charset="0"/>
              </a:rPr>
              <a:t>万立方米</a:t>
            </a:r>
            <a:endParaRPr lang="zh-CN" altLang="en-US" sz="2400" dirty="0">
              <a:solidFill>
                <a:srgbClr val="FFC000"/>
              </a:solidFill>
              <a:latin typeface="Calibri" panose="020F0502020204030204" charset="0"/>
            </a:endParaRPr>
          </a:p>
        </p:txBody>
      </p:sp>
      <p:sp>
        <p:nvSpPr>
          <p:cNvPr id="32" name="Freeform 5"/>
          <p:cNvSpPr/>
          <p:nvPr/>
        </p:nvSpPr>
        <p:spPr>
          <a:xfrm rot="4813355" flipH="1">
            <a:off x="8561705" y="3721100"/>
            <a:ext cx="712788" cy="830263"/>
          </a:xfrm>
          <a:custGeom>
            <a:avLst/>
            <a:gdLst>
              <a:gd name="txL" fmla="*/ 0 w 3752"/>
              <a:gd name="txT" fmla="*/ 0 h 4371"/>
              <a:gd name="txR" fmla="*/ 3752 w 3752"/>
              <a:gd name="txB" fmla="*/ 4371 h 437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3752" h="4371">
                <a:moveTo>
                  <a:pt x="1811" y="501"/>
                </a:moveTo>
                <a:cubicBezTo>
                  <a:pt x="1811" y="501"/>
                  <a:pt x="1537" y="723"/>
                  <a:pt x="1121" y="1035"/>
                </a:cubicBezTo>
                <a:cubicBezTo>
                  <a:pt x="1121" y="1035"/>
                  <a:pt x="0" y="1961"/>
                  <a:pt x="365" y="3146"/>
                </a:cubicBezTo>
                <a:cubicBezTo>
                  <a:pt x="365" y="3146"/>
                  <a:pt x="612" y="3889"/>
                  <a:pt x="1694" y="4371"/>
                </a:cubicBezTo>
                <a:cubicBezTo>
                  <a:pt x="1660" y="4347"/>
                  <a:pt x="1629" y="4321"/>
                  <a:pt x="1598" y="4295"/>
                </a:cubicBezTo>
                <a:cubicBezTo>
                  <a:pt x="1397" y="4126"/>
                  <a:pt x="1193" y="3885"/>
                  <a:pt x="1095" y="3641"/>
                </a:cubicBezTo>
                <a:cubicBezTo>
                  <a:pt x="952" y="3287"/>
                  <a:pt x="966" y="2911"/>
                  <a:pt x="1147" y="2592"/>
                </a:cubicBezTo>
                <a:cubicBezTo>
                  <a:pt x="1314" y="2297"/>
                  <a:pt x="1590" y="2028"/>
                  <a:pt x="1868" y="1829"/>
                </a:cubicBezTo>
                <a:cubicBezTo>
                  <a:pt x="1959" y="1763"/>
                  <a:pt x="2054" y="1701"/>
                  <a:pt x="2150" y="1643"/>
                </a:cubicBezTo>
                <a:cubicBezTo>
                  <a:pt x="2163" y="1635"/>
                  <a:pt x="2278" y="1583"/>
                  <a:pt x="2280" y="1576"/>
                </a:cubicBezTo>
                <a:cubicBezTo>
                  <a:pt x="2280" y="1576"/>
                  <a:pt x="2397" y="2078"/>
                  <a:pt x="2397" y="2078"/>
                </a:cubicBezTo>
                <a:cubicBezTo>
                  <a:pt x="3752" y="250"/>
                  <a:pt x="3752" y="250"/>
                  <a:pt x="3752" y="250"/>
                </a:cubicBezTo>
                <a:cubicBezTo>
                  <a:pt x="1505" y="0"/>
                  <a:pt x="1505" y="0"/>
                  <a:pt x="1505" y="0"/>
                </a:cubicBezTo>
                <a:lnTo>
                  <a:pt x="1811" y="501"/>
                </a:lnTo>
                <a:close/>
              </a:path>
            </a:pathLst>
          </a:custGeom>
          <a:solidFill>
            <a:srgbClr val="92D050"/>
          </a:solidFill>
          <a:ln w="9525">
            <a:noFill/>
          </a:ln>
        </p:spPr>
        <p:txBody>
          <a:bodyPr/>
          <a:lstStyle/>
          <a:p>
            <a:endParaRPr lang="zh-CN" altLang="en-US" dirty="0">
              <a:latin typeface="Calibri" panose="020F0502020204030204" charset="0"/>
            </a:endParaRPr>
          </a:p>
        </p:txBody>
      </p:sp>
      <p:sp>
        <p:nvSpPr>
          <p:cNvPr id="22" name="文本框 21"/>
          <p:cNvSpPr txBox="1"/>
          <p:nvPr/>
        </p:nvSpPr>
        <p:spPr>
          <a:xfrm>
            <a:off x="8751571" y="822643"/>
            <a:ext cx="2250440" cy="460375"/>
          </a:xfrm>
          <a:prstGeom prst="rect">
            <a:avLst/>
          </a:prstGeom>
          <a:noFill/>
          <a:ln w="9525">
            <a:noFill/>
          </a:ln>
        </p:spPr>
        <p:txBody>
          <a:bodyPr wrap="none">
            <a:spAutoFit/>
          </a:bodyPr>
          <a:lstStyle/>
          <a:p>
            <a:pPr algn="ctr"/>
            <a:r>
              <a:rPr lang="en-US" altLang="zh-CN" sz="2400" dirty="0">
                <a:solidFill>
                  <a:srgbClr val="FFC000"/>
                </a:solidFill>
                <a:latin typeface="Calibri" panose="020F0502020204030204" charset="0"/>
              </a:rPr>
              <a:t>1036.8</a:t>
            </a:r>
            <a:r>
              <a:rPr lang="zh-CN" altLang="en-US" sz="2400" dirty="0">
                <a:solidFill>
                  <a:srgbClr val="FFC000"/>
                </a:solidFill>
                <a:latin typeface="Calibri" panose="020F0502020204030204" charset="0"/>
              </a:rPr>
              <a:t>万立方米</a:t>
            </a:r>
            <a:endParaRPr lang="zh-CN" altLang="en-US" sz="2400" dirty="0">
              <a:solidFill>
                <a:srgbClr val="FFC000"/>
              </a:solidFill>
              <a:latin typeface="Calibri" panose="020F0502020204030204" charset="0"/>
            </a:endParaRPr>
          </a:p>
        </p:txBody>
      </p:sp>
      <p:pic>
        <p:nvPicPr>
          <p:cNvPr id="2" name="塞罕坝精神公益广告——《信念篇》">
            <a:hlinkClick r:id="" action="ppaction://media"/>
          </p:cNvPr>
          <p:cNvPicPr/>
          <p:nvPr>
            <a:videoFile r:link="rId6"/>
            <p:extLst>
              <p:ext uri="{DAA4B4D4-6D71-4841-9C94-3DE7FCFB9230}">
                <p14:media xmlns:p14="http://schemas.microsoft.com/office/powerpoint/2010/main" r:embed="rId7"/>
              </p:ext>
            </p:extLst>
          </p:nvPr>
        </p:nvPicPr>
        <p:blipFill>
          <a:blip r:embed="rId8"/>
          <a:stretch>
            <a:fillRect/>
          </a:stretch>
        </p:blipFill>
        <p:spPr>
          <a:xfrm>
            <a:off x="10701655" y="5803265"/>
            <a:ext cx="1266825" cy="879475"/>
          </a:xfrm>
          <a:prstGeom prst="rect">
            <a:avLst/>
          </a:prstGeom>
        </p:spPr>
      </p:pic>
      <p:sp>
        <p:nvSpPr>
          <p:cNvPr id="24" name="iconfont-11253-5321972">
            <a:hlinkClick r:id="rId9" action="ppaction://hlinkfile"/>
          </p:cNvPr>
          <p:cNvSpPr/>
          <p:nvPr/>
        </p:nvSpPr>
        <p:spPr>
          <a:xfrm>
            <a:off x="7689533" y="6260148"/>
            <a:ext cx="609600" cy="422275"/>
          </a:xfrm>
          <a:custGeom>
            <a:avLst/>
            <a:gdLst>
              <a:gd name="T0" fmla="*/ 9824 w 10058"/>
              <a:gd name="T1" fmla="*/ 709 h 6951"/>
              <a:gd name="T2" fmla="*/ 7848 w 10058"/>
              <a:gd name="T3" fmla="*/ 1382 h 6951"/>
              <a:gd name="T4" fmla="*/ 7848 w 10058"/>
              <a:gd name="T5" fmla="*/ 1296 h 6951"/>
              <a:gd name="T6" fmla="*/ 6506 w 10058"/>
              <a:gd name="T7" fmla="*/ 0 h 6951"/>
              <a:gd name="T8" fmla="*/ 1341 w 10058"/>
              <a:gd name="T9" fmla="*/ 0 h 6951"/>
              <a:gd name="T10" fmla="*/ 0 w 10058"/>
              <a:gd name="T11" fmla="*/ 1297 h 6951"/>
              <a:gd name="T12" fmla="*/ 0 w 10058"/>
              <a:gd name="T13" fmla="*/ 5655 h 6951"/>
              <a:gd name="T14" fmla="*/ 1341 w 10058"/>
              <a:gd name="T15" fmla="*/ 6951 h 6951"/>
              <a:gd name="T16" fmla="*/ 6508 w 10058"/>
              <a:gd name="T17" fmla="*/ 6951 h 6951"/>
              <a:gd name="T18" fmla="*/ 7849 w 10058"/>
              <a:gd name="T19" fmla="*/ 5655 h 6951"/>
              <a:gd name="T20" fmla="*/ 7849 w 10058"/>
              <a:gd name="T21" fmla="*/ 5549 h 6951"/>
              <a:gd name="T22" fmla="*/ 9825 w 10058"/>
              <a:gd name="T23" fmla="*/ 6222 h 6951"/>
              <a:gd name="T24" fmla="*/ 9824 w 10058"/>
              <a:gd name="T25" fmla="*/ 709 h 6951"/>
              <a:gd name="T26" fmla="*/ 2846 w 10058"/>
              <a:gd name="T27" fmla="*/ 5559 h 6951"/>
              <a:gd name="T28" fmla="*/ 2846 w 10058"/>
              <a:gd name="T29" fmla="*/ 1382 h 6951"/>
              <a:gd name="T30" fmla="*/ 6247 w 10058"/>
              <a:gd name="T31" fmla="*/ 3470 h 6951"/>
              <a:gd name="T32" fmla="*/ 2846 w 10058"/>
              <a:gd name="T33" fmla="*/ 5559 h 6951"/>
              <a:gd name="T34" fmla="*/ 2846 w 10058"/>
              <a:gd name="T35" fmla="*/ 5559 h 6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58" h="6951">
                <a:moveTo>
                  <a:pt x="9824" y="709"/>
                </a:moveTo>
                <a:cubicBezTo>
                  <a:pt x="9591" y="562"/>
                  <a:pt x="7848" y="1382"/>
                  <a:pt x="7848" y="1382"/>
                </a:cubicBezTo>
                <a:lnTo>
                  <a:pt x="7848" y="1296"/>
                </a:lnTo>
                <a:cubicBezTo>
                  <a:pt x="7848" y="580"/>
                  <a:pt x="7248" y="0"/>
                  <a:pt x="6506" y="0"/>
                </a:cubicBezTo>
                <a:lnTo>
                  <a:pt x="1341" y="0"/>
                </a:lnTo>
                <a:cubicBezTo>
                  <a:pt x="600" y="1"/>
                  <a:pt x="0" y="581"/>
                  <a:pt x="0" y="1297"/>
                </a:cubicBezTo>
                <a:lnTo>
                  <a:pt x="0" y="5655"/>
                </a:lnTo>
                <a:cubicBezTo>
                  <a:pt x="0" y="6371"/>
                  <a:pt x="600" y="6951"/>
                  <a:pt x="1341" y="6951"/>
                </a:cubicBezTo>
                <a:lnTo>
                  <a:pt x="6508" y="6951"/>
                </a:lnTo>
                <a:cubicBezTo>
                  <a:pt x="7249" y="6951"/>
                  <a:pt x="7849" y="6371"/>
                  <a:pt x="7849" y="5655"/>
                </a:cubicBezTo>
                <a:lnTo>
                  <a:pt x="7849" y="5549"/>
                </a:lnTo>
                <a:cubicBezTo>
                  <a:pt x="7849" y="5549"/>
                  <a:pt x="9603" y="6362"/>
                  <a:pt x="9825" y="6222"/>
                </a:cubicBezTo>
                <a:cubicBezTo>
                  <a:pt x="10046" y="6082"/>
                  <a:pt x="10058" y="855"/>
                  <a:pt x="9824" y="709"/>
                </a:cubicBezTo>
                <a:close/>
                <a:moveTo>
                  <a:pt x="2846" y="5559"/>
                </a:moveTo>
                <a:lnTo>
                  <a:pt x="2846" y="1382"/>
                </a:lnTo>
                <a:lnTo>
                  <a:pt x="6247" y="3470"/>
                </a:lnTo>
                <a:lnTo>
                  <a:pt x="2846" y="5559"/>
                </a:lnTo>
                <a:close/>
                <a:moveTo>
                  <a:pt x="2846" y="5559"/>
                </a:moveTo>
                <a:close/>
              </a:path>
            </a:pathLst>
          </a:custGeom>
          <a:gradFill>
            <a:gsLst>
              <a:gs pos="88000">
                <a:srgbClr val="D3B43F"/>
              </a:gs>
              <a:gs pos="0">
                <a:schemeClr val="accent4">
                  <a:lumMod val="20000"/>
                  <a:lumOff val="80000"/>
                </a:schemeClr>
              </a:gs>
              <a:gs pos="48000">
                <a:schemeClr val="accent4">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sp>
        <p:nvSpPr>
          <p:cNvPr id="25" name="矩形 24"/>
          <p:cNvSpPr/>
          <p:nvPr/>
        </p:nvSpPr>
        <p:spPr>
          <a:xfrm>
            <a:off x="8448675" y="6226175"/>
            <a:ext cx="2317115" cy="491490"/>
          </a:xfrm>
          <a:prstGeom prst="rect">
            <a:avLst/>
          </a:prstGeom>
          <a:noFill/>
          <a:ln w="9525">
            <a:noFill/>
          </a:ln>
        </p:spPr>
        <p:txBody>
          <a:bodyPr wrap="square">
            <a:spAutoFit/>
          </a:bodyPr>
          <a:p>
            <a:pPr>
              <a:lnSpc>
                <a:spcPct val="130000"/>
              </a:lnSpc>
            </a:pPr>
            <a:r>
              <a:rPr lang="zh-CN" altLang="en-US" sz="2000" b="1" dirty="0">
                <a:solidFill>
                  <a:schemeClr val="bg1"/>
                </a:solidFill>
                <a:latin typeface="黑体" panose="02010609060101010101" charset="-122"/>
                <a:ea typeface="黑体" panose="02010609060101010101" charset="-122"/>
                <a:hlinkClick r:id="rId10" action="ppaction://hlinkfile"/>
              </a:rPr>
              <a:t>塞罕坝公益宣传片</a:t>
            </a:r>
            <a:endParaRPr lang="zh-CN" altLang="en-US" sz="2000" b="1" dirty="0">
              <a:solidFill>
                <a:schemeClr val="bg1"/>
              </a:solidFill>
              <a:latin typeface="黑体" panose="02010609060101010101" charset="-122"/>
              <a:ea typeface="黑体" panose="02010609060101010101" charset="-122"/>
              <a:hlinkClick r:id="rId10" action="ppaction://hlinkfile"/>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1" fill="hold" grpId="1"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1" fill="hold" grpId="1"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1144"/>
                                        </p:tgtEl>
                                        <p:attrNameLst>
                                          <p:attrName>style.visibility</p:attrName>
                                        </p:attrNameLst>
                                      </p:cBhvr>
                                      <p:to>
                                        <p:strVal val="visible"/>
                                      </p:to>
                                    </p:set>
                                    <p:animEffect transition="in" filter="wipe(down)">
                                      <p:cBhvr>
                                        <p:cTn id="19" dur="500"/>
                                        <p:tgtEl>
                                          <p:spTgt spid="911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91147"/>
                                        </p:tgtEl>
                                        <p:attrNameLst>
                                          <p:attrName>style.visibility</p:attrName>
                                        </p:attrNameLst>
                                      </p:cBhvr>
                                      <p:to>
                                        <p:strVal val="visible"/>
                                      </p:to>
                                    </p:set>
                                    <p:animEffect transition="in" filter="wipe(down)">
                                      <p:cBhvr>
                                        <p:cTn id="23" dur="500"/>
                                        <p:tgtEl>
                                          <p:spTgt spid="91147"/>
                                        </p:tgtEl>
                                      </p:cBhvr>
                                    </p:animEffect>
                                  </p:childTnLst>
                                </p:cTn>
                              </p:par>
                              <p:par>
                                <p:cTn id="24" presetID="2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1"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par>
                                <p:cTn id="33" presetID="22" presetClass="entr" presetSubtype="4" fill="hold" grpId="1"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par>
                                <p:cTn id="36" presetID="22" presetClass="entr" presetSubtype="4" fill="hold" grpId="1"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par>
                                <p:cTn id="39" presetID="22" presetClass="entr" presetSubtype="4" fill="hold" grpId="1"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00"/>
                                        <p:tgtEl>
                                          <p:spTgt spid="19"/>
                                        </p:tgtEl>
                                      </p:cBhvr>
                                    </p:animEffect>
                                  </p:childTnLst>
                                </p:cTn>
                              </p:par>
                              <p:par>
                                <p:cTn id="42" presetID="22" presetClass="entr" presetSubtype="4" fill="hold" grpId="1"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par>
                                <p:cTn id="45" presetID="22" presetClass="entr" presetSubtype="4" fill="hold" grpId="1"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par>
                                <p:cTn id="48" presetID="22" presetClass="entr" presetSubtype="4" fill="hold" grpId="1"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down)">
                                      <p:cBhvr>
                                        <p:cTn id="50" dur="500"/>
                                        <p:tgtEl>
                                          <p:spTgt spid="32"/>
                                        </p:tgtEl>
                                      </p:cBhvr>
                                    </p:animEffect>
                                  </p:childTnLst>
                                </p:cTn>
                              </p:par>
                              <p:par>
                                <p:cTn id="51" presetID="22" presetClass="entr" presetSubtype="4" fill="hold" grpId="1"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par>
                          <p:cTn id="54" fill="hold">
                            <p:stCondLst>
                              <p:cond delay="2500"/>
                            </p:stCondLst>
                            <p:childTnLst>
                              <p:par>
                                <p:cTn id="55" presetID="22" presetClass="entr" presetSubtype="8" fill="hold" grpId="1"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left)">
                                      <p:cBhvr>
                                        <p:cTn id="60" dur="500"/>
                                        <p:tgtEl>
                                          <p:spTgt spid="25"/>
                                        </p:tgtEl>
                                      </p:cBhvr>
                                    </p:animEffect>
                                  </p:childTnLst>
                                </p:cTn>
                              </p:par>
                            </p:childTnLst>
                          </p:cTn>
                        </p:par>
                        <p:par>
                          <p:cTn id="61" fill="hold">
                            <p:stCondLst>
                              <p:cond delay="3000"/>
                            </p:stCondLst>
                            <p:childTnLst>
                              <p:par>
                                <p:cTn id="62" presetID="3" presetClass="entr" presetSubtype="10" fill="hold"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blinds(horizontal)">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65" fill="hold" display="1">
                  <p:stCondLst>
                    <p:cond delay="indefinite"/>
                  </p:stCondLst>
                </p:cTn>
                <p:tgtEl>
                  <p:spTgt spid="2"/>
                </p:tgtEl>
              </p:cMediaNode>
            </p:video>
            <p:seq concurrent="1" nextAc="seek">
              <p:cTn id="66" restart="whenNotActive" fill="hold" evtFilter="cancelBubble" nodeType="interactiveSeq">
                <p:stCondLst>
                  <p:cond evt="onClick" delay="0">
                    <p:tgtEl>
                      <p:spTgt spid="2"/>
                    </p:tgtEl>
                  </p:cond>
                </p:stCondLst>
                <p:endSync evt="end" delay="0">
                  <p:rtn val="all"/>
                </p:endSync>
                <p:childTnLst>
                  <p:par>
                    <p:cTn id="67" fill="hold">
                      <p:stCondLst>
                        <p:cond delay="0"/>
                      </p:stCondLst>
                      <p:childTnLst>
                        <p:par>
                          <p:cTn id="68" fill="hold">
                            <p:stCondLst>
                              <p:cond delay="0"/>
                            </p:stCondLst>
                            <p:childTnLst>
                              <p:par>
                                <p:cTn id="69" presetID="2" presetClass="mediacall" presetSubtype="0" fill="hold" nodeType="clickEffect">
                                  <p:stCondLst>
                                    <p:cond delay="0"/>
                                  </p:stCondLst>
                                  <p:childTnLst>
                                    <p:cmd type="call" cmd="togglePause">
                                      <p:cBhvr additive="base">
                                        <p:cTn id="70" dur="1" fill="hold"/>
                                        <p:tgtEl>
                                          <p:spTgt spid="2"/>
                                        </p:tgtEl>
                                      </p:cBhvr>
                                    </p:cmd>
                                  </p:childTnLst>
                                </p:cTn>
                              </p:par>
                            </p:childTnLst>
                          </p:cTn>
                        </p:par>
                      </p:childTnLst>
                    </p:cTn>
                  </p:par>
                </p:childTnLst>
              </p:cTn>
              <p:nextCondLst>
                <p:cond evt="onClick" delay="0">
                  <p:tgtEl>
                    <p:spTgt spid="2"/>
                  </p:tgtEl>
                </p:cond>
              </p:nextCondLst>
            </p:seq>
          </p:childTnLst>
        </p:cTn>
      </p:par>
    </p:tnLst>
    <p:bldLst>
      <p:bldP spid="26" grpId="0" bldLvl="0" animBg="1"/>
      <p:bldP spid="11" grpId="0"/>
      <p:bldP spid="11" grpId="1"/>
      <p:bldP spid="12" grpId="0"/>
      <p:bldP spid="12" grpId="1"/>
      <p:bldP spid="14" grpId="0"/>
      <p:bldP spid="14" grpId="1"/>
      <p:bldP spid="15" grpId="0"/>
      <p:bldP spid="15" grpId="1"/>
      <p:bldP spid="20" grpId="0"/>
      <p:bldP spid="20" grpId="1"/>
      <p:bldP spid="19" grpId="0" animBg="1"/>
      <p:bldP spid="19" grpId="1" bldLvl="0" animBg="1"/>
      <p:bldP spid="16" grpId="0"/>
      <p:bldP spid="16" grpId="1"/>
      <p:bldP spid="23" grpId="0"/>
      <p:bldP spid="23" grpId="1"/>
      <p:bldP spid="32" grpId="0" animBg="1"/>
      <p:bldP spid="32" grpId="1" bldLvl="0" animBg="1"/>
      <p:bldP spid="22" grpId="0"/>
      <p:bldP spid="22" grpId="1"/>
      <p:bldP spid="24" grpId="0" animBg="1"/>
      <p:bldP spid="24" grpId="1" bldLvl="0" animBg="1"/>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4"/>
          <p:cNvGrpSpPr>
            <a:grpSpLocks noChangeAspect="1"/>
          </p:cNvGrpSpPr>
          <p:nvPr/>
        </p:nvGrpSpPr>
        <p:grpSpPr bwMode="auto">
          <a:xfrm>
            <a:off x="3476774" y="4792649"/>
            <a:ext cx="395287" cy="496887"/>
            <a:chOff x="5064" y="1460"/>
            <a:chExt cx="249" cy="313"/>
          </a:xfrm>
          <a:solidFill>
            <a:srgbClr val="FFFFFF"/>
          </a:solidFill>
        </p:grpSpPr>
        <p:sp>
          <p:nvSpPr>
            <p:cNvPr id="103" name="Freeform 15"/>
            <p:cNvSpPr/>
            <p:nvPr/>
          </p:nvSpPr>
          <p:spPr bwMode="auto">
            <a:xfrm>
              <a:off x="5064" y="1460"/>
              <a:ext cx="202" cy="246"/>
            </a:xfrm>
            <a:custGeom>
              <a:avLst/>
              <a:gdLst>
                <a:gd name="T0" fmla="*/ 140 w 240"/>
                <a:gd name="T1" fmla="*/ 220 h 293"/>
                <a:gd name="T2" fmla="*/ 140 w 240"/>
                <a:gd name="T3" fmla="*/ 220 h 293"/>
                <a:gd name="T4" fmla="*/ 33 w 240"/>
                <a:gd name="T5" fmla="*/ 113 h 293"/>
                <a:gd name="T6" fmla="*/ 89 w 240"/>
                <a:gd name="T7" fmla="*/ 57 h 293"/>
                <a:gd name="T8" fmla="*/ 140 w 240"/>
                <a:gd name="T9" fmla="*/ 107 h 293"/>
                <a:gd name="T10" fmla="*/ 208 w 240"/>
                <a:gd name="T11" fmla="*/ 39 h 293"/>
                <a:gd name="T12" fmla="*/ 205 w 240"/>
                <a:gd name="T13" fmla="*/ 35 h 293"/>
                <a:gd name="T14" fmla="*/ 167 w 240"/>
                <a:gd name="T15" fmla="*/ 9 h 293"/>
                <a:gd name="T16" fmla="*/ 120 w 240"/>
                <a:gd name="T17" fmla="*/ 0 h 293"/>
                <a:gd name="T18" fmla="*/ 73 w 240"/>
                <a:gd name="T19" fmla="*/ 9 h 293"/>
                <a:gd name="T20" fmla="*/ 35 w 240"/>
                <a:gd name="T21" fmla="*/ 35 h 293"/>
                <a:gd name="T22" fmla="*/ 9 w 240"/>
                <a:gd name="T23" fmla="*/ 73 h 293"/>
                <a:gd name="T24" fmla="*/ 0 w 240"/>
                <a:gd name="T25" fmla="*/ 120 h 293"/>
                <a:gd name="T26" fmla="*/ 9 w 240"/>
                <a:gd name="T27" fmla="*/ 165 h 293"/>
                <a:gd name="T28" fmla="*/ 36 w 240"/>
                <a:gd name="T29" fmla="*/ 203 h 293"/>
                <a:gd name="T30" fmla="*/ 66 w 240"/>
                <a:gd name="T31" fmla="*/ 244 h 293"/>
                <a:gd name="T32" fmla="*/ 79 w 240"/>
                <a:gd name="T33" fmla="*/ 293 h 293"/>
                <a:gd name="T34" fmla="*/ 161 w 240"/>
                <a:gd name="T35" fmla="*/ 293 h 293"/>
                <a:gd name="T36" fmla="*/ 174 w 240"/>
                <a:gd name="T37" fmla="*/ 244 h 293"/>
                <a:gd name="T38" fmla="*/ 204 w 240"/>
                <a:gd name="T39" fmla="*/ 203 h 293"/>
                <a:gd name="T40" fmla="*/ 231 w 240"/>
                <a:gd name="T41" fmla="*/ 165 h 293"/>
                <a:gd name="T42" fmla="*/ 240 w 240"/>
                <a:gd name="T43" fmla="*/ 120 h 293"/>
                <a:gd name="T44" fmla="*/ 140 w 240"/>
                <a:gd name="T45"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293">
                  <a:moveTo>
                    <a:pt x="140" y="220"/>
                  </a:moveTo>
                  <a:lnTo>
                    <a:pt x="140" y="220"/>
                  </a:lnTo>
                  <a:lnTo>
                    <a:pt x="33" y="113"/>
                  </a:lnTo>
                  <a:lnTo>
                    <a:pt x="89" y="57"/>
                  </a:lnTo>
                  <a:lnTo>
                    <a:pt x="140" y="107"/>
                  </a:lnTo>
                  <a:lnTo>
                    <a:pt x="208" y="39"/>
                  </a:lnTo>
                  <a:cubicBezTo>
                    <a:pt x="207" y="37"/>
                    <a:pt x="206" y="36"/>
                    <a:pt x="205" y="35"/>
                  </a:cubicBezTo>
                  <a:cubicBezTo>
                    <a:pt x="194" y="24"/>
                    <a:pt x="181" y="15"/>
                    <a:pt x="167" y="9"/>
                  </a:cubicBezTo>
                  <a:cubicBezTo>
                    <a:pt x="152" y="3"/>
                    <a:pt x="137"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6" y="244"/>
                  </a:cubicBezTo>
                  <a:cubicBezTo>
                    <a:pt x="73" y="259"/>
                    <a:pt x="78" y="275"/>
                    <a:pt x="79" y="293"/>
                  </a:cubicBezTo>
                  <a:lnTo>
                    <a:pt x="161" y="293"/>
                  </a:lnTo>
                  <a:cubicBezTo>
                    <a:pt x="162" y="275"/>
                    <a:pt x="167" y="259"/>
                    <a:pt x="174" y="244"/>
                  </a:cubicBezTo>
                  <a:cubicBezTo>
                    <a:pt x="182" y="230"/>
                    <a:pt x="192" y="216"/>
                    <a:pt x="204" y="203"/>
                  </a:cubicBezTo>
                  <a:cubicBezTo>
                    <a:pt x="216" y="192"/>
                    <a:pt x="225" y="179"/>
                    <a:pt x="231" y="165"/>
                  </a:cubicBezTo>
                  <a:cubicBezTo>
                    <a:pt x="237" y="151"/>
                    <a:pt x="240" y="136"/>
                    <a:pt x="240" y="120"/>
                  </a:cubicBezTo>
                  <a:lnTo>
                    <a:pt x="140" y="22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04" name="Freeform 16"/>
            <p:cNvSpPr/>
            <p:nvPr/>
          </p:nvSpPr>
          <p:spPr bwMode="auto">
            <a:xfrm>
              <a:off x="5131" y="1729"/>
              <a:ext cx="67" cy="44"/>
            </a:xfrm>
            <a:custGeom>
              <a:avLst/>
              <a:gdLst>
                <a:gd name="T0" fmla="*/ 0 w 80"/>
                <a:gd name="T1" fmla="*/ 40 h 53"/>
                <a:gd name="T2" fmla="*/ 0 w 80"/>
                <a:gd name="T3" fmla="*/ 40 h 53"/>
                <a:gd name="T4" fmla="*/ 4 w 80"/>
                <a:gd name="T5" fmla="*/ 49 h 53"/>
                <a:gd name="T6" fmla="*/ 13 w 80"/>
                <a:gd name="T7" fmla="*/ 53 h 53"/>
                <a:gd name="T8" fmla="*/ 67 w 80"/>
                <a:gd name="T9" fmla="*/ 53 h 53"/>
                <a:gd name="T10" fmla="*/ 76 w 80"/>
                <a:gd name="T11" fmla="*/ 49 h 53"/>
                <a:gd name="T12" fmla="*/ 80 w 80"/>
                <a:gd name="T13" fmla="*/ 40 h 53"/>
                <a:gd name="T14" fmla="*/ 80 w 80"/>
                <a:gd name="T15" fmla="*/ 0 h 53"/>
                <a:gd name="T16" fmla="*/ 0 w 80"/>
                <a:gd name="T17" fmla="*/ 0 h 53"/>
                <a:gd name="T18" fmla="*/ 0 w 80"/>
                <a:gd name="T19"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0" y="40"/>
                  </a:moveTo>
                  <a:lnTo>
                    <a:pt x="0" y="40"/>
                  </a:lnTo>
                  <a:cubicBezTo>
                    <a:pt x="0" y="43"/>
                    <a:pt x="1" y="46"/>
                    <a:pt x="4" y="49"/>
                  </a:cubicBezTo>
                  <a:cubicBezTo>
                    <a:pt x="7" y="52"/>
                    <a:pt x="10" y="53"/>
                    <a:pt x="13" y="53"/>
                  </a:cubicBezTo>
                  <a:lnTo>
                    <a:pt x="67" y="53"/>
                  </a:lnTo>
                  <a:cubicBezTo>
                    <a:pt x="70" y="53"/>
                    <a:pt x="73" y="52"/>
                    <a:pt x="76" y="49"/>
                  </a:cubicBezTo>
                  <a:cubicBezTo>
                    <a:pt x="79" y="46"/>
                    <a:pt x="80" y="43"/>
                    <a:pt x="80" y="40"/>
                  </a:cubicBezTo>
                  <a:lnTo>
                    <a:pt x="80" y="0"/>
                  </a:lnTo>
                  <a:lnTo>
                    <a:pt x="0" y="0"/>
                  </a:lnTo>
                  <a:lnTo>
                    <a:pt x="0" y="4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05" name="Freeform 17"/>
            <p:cNvSpPr/>
            <p:nvPr/>
          </p:nvSpPr>
          <p:spPr bwMode="auto">
            <a:xfrm>
              <a:off x="5123" y="1466"/>
              <a:ext cx="190" cy="147"/>
            </a:xfrm>
            <a:custGeom>
              <a:avLst/>
              <a:gdLst>
                <a:gd name="T0" fmla="*/ 207 w 226"/>
                <a:gd name="T1" fmla="*/ 0 h 174"/>
                <a:gd name="T2" fmla="*/ 207 w 226"/>
                <a:gd name="T3" fmla="*/ 0 h 174"/>
                <a:gd name="T4" fmla="*/ 154 w 226"/>
                <a:gd name="T5" fmla="*/ 52 h 174"/>
                <a:gd name="T6" fmla="*/ 70 w 226"/>
                <a:gd name="T7" fmla="*/ 137 h 174"/>
                <a:gd name="T8" fmla="*/ 19 w 226"/>
                <a:gd name="T9" fmla="*/ 86 h 174"/>
                <a:gd name="T10" fmla="*/ 0 w 226"/>
                <a:gd name="T11" fmla="*/ 105 h 174"/>
                <a:gd name="T12" fmla="*/ 70 w 226"/>
                <a:gd name="T13" fmla="*/ 174 h 174"/>
                <a:gd name="T14" fmla="*/ 165 w 226"/>
                <a:gd name="T15" fmla="*/ 79 h 174"/>
                <a:gd name="T16" fmla="*/ 226 w 226"/>
                <a:gd name="T17" fmla="*/ 18 h 174"/>
                <a:gd name="T18" fmla="*/ 207 w 226"/>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74">
                  <a:moveTo>
                    <a:pt x="207" y="0"/>
                  </a:moveTo>
                  <a:lnTo>
                    <a:pt x="207" y="0"/>
                  </a:lnTo>
                  <a:lnTo>
                    <a:pt x="154" y="52"/>
                  </a:lnTo>
                  <a:lnTo>
                    <a:pt x="70" y="137"/>
                  </a:lnTo>
                  <a:lnTo>
                    <a:pt x="19" y="86"/>
                  </a:lnTo>
                  <a:lnTo>
                    <a:pt x="0" y="105"/>
                  </a:lnTo>
                  <a:lnTo>
                    <a:pt x="70" y="174"/>
                  </a:lnTo>
                  <a:lnTo>
                    <a:pt x="165" y="79"/>
                  </a:lnTo>
                  <a:lnTo>
                    <a:pt x="226" y="18"/>
                  </a:lnTo>
                  <a:lnTo>
                    <a:pt x="207" y="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grpSp>
      <p:grpSp>
        <p:nvGrpSpPr>
          <p:cNvPr id="107" name="组合 20"/>
          <p:cNvGrpSpPr>
            <a:grpSpLocks noChangeAspect="1"/>
          </p:cNvGrpSpPr>
          <p:nvPr/>
        </p:nvGrpSpPr>
        <p:grpSpPr bwMode="auto">
          <a:xfrm>
            <a:off x="6955708" y="4796141"/>
            <a:ext cx="411162" cy="536575"/>
            <a:chOff x="5245" y="2879"/>
            <a:chExt cx="259" cy="338"/>
          </a:xfrm>
          <a:solidFill>
            <a:schemeClr val="bg1"/>
          </a:solidFill>
        </p:grpSpPr>
        <p:sp>
          <p:nvSpPr>
            <p:cNvPr id="109" name="Freeform 21"/>
            <p:cNvSpPr/>
            <p:nvPr/>
          </p:nvSpPr>
          <p:spPr bwMode="auto">
            <a:xfrm>
              <a:off x="5284" y="2879"/>
              <a:ext cx="179" cy="88"/>
            </a:xfrm>
            <a:custGeom>
              <a:avLst/>
              <a:gdLst>
                <a:gd name="T0" fmla="*/ 33 w 213"/>
                <a:gd name="T1" fmla="*/ 77 h 105"/>
                <a:gd name="T2" fmla="*/ 33 w 213"/>
                <a:gd name="T3" fmla="*/ 77 h 105"/>
                <a:gd name="T4" fmla="*/ 50 w 213"/>
                <a:gd name="T5" fmla="*/ 51 h 105"/>
                <a:gd name="T6" fmla="*/ 75 w 213"/>
                <a:gd name="T7" fmla="*/ 33 h 105"/>
                <a:gd name="T8" fmla="*/ 107 w 213"/>
                <a:gd name="T9" fmla="*/ 27 h 105"/>
                <a:gd name="T10" fmla="*/ 139 w 213"/>
                <a:gd name="T11" fmla="*/ 33 h 105"/>
                <a:gd name="T12" fmla="*/ 164 w 213"/>
                <a:gd name="T13" fmla="*/ 51 h 105"/>
                <a:gd name="T14" fmla="*/ 181 w 213"/>
                <a:gd name="T15" fmla="*/ 77 h 105"/>
                <a:gd name="T16" fmla="*/ 187 w 213"/>
                <a:gd name="T17" fmla="*/ 105 h 105"/>
                <a:gd name="T18" fmla="*/ 213 w 213"/>
                <a:gd name="T19" fmla="*/ 105 h 105"/>
                <a:gd name="T20" fmla="*/ 205 w 213"/>
                <a:gd name="T21" fmla="*/ 66 h 105"/>
                <a:gd name="T22" fmla="*/ 183 w 213"/>
                <a:gd name="T23" fmla="*/ 32 h 105"/>
                <a:gd name="T24" fmla="*/ 149 w 213"/>
                <a:gd name="T25" fmla="*/ 8 h 105"/>
                <a:gd name="T26" fmla="*/ 107 w 213"/>
                <a:gd name="T27" fmla="*/ 0 h 105"/>
                <a:gd name="T28" fmla="*/ 65 w 213"/>
                <a:gd name="T29" fmla="*/ 8 h 105"/>
                <a:gd name="T30" fmla="*/ 31 w 213"/>
                <a:gd name="T31" fmla="*/ 32 h 105"/>
                <a:gd name="T32" fmla="*/ 8 w 213"/>
                <a:gd name="T33" fmla="*/ 66 h 105"/>
                <a:gd name="T34" fmla="*/ 0 w 213"/>
                <a:gd name="T35" fmla="*/ 105 h 105"/>
                <a:gd name="T36" fmla="*/ 27 w 213"/>
                <a:gd name="T37" fmla="*/ 105 h 105"/>
                <a:gd name="T38" fmla="*/ 33 w 213"/>
                <a:gd name="T39" fmla="*/ 7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105">
                  <a:moveTo>
                    <a:pt x="33" y="77"/>
                  </a:moveTo>
                  <a:lnTo>
                    <a:pt x="33" y="77"/>
                  </a:lnTo>
                  <a:cubicBezTo>
                    <a:pt x="37" y="67"/>
                    <a:pt x="43" y="58"/>
                    <a:pt x="50" y="51"/>
                  </a:cubicBezTo>
                  <a:cubicBezTo>
                    <a:pt x="57" y="43"/>
                    <a:pt x="65" y="37"/>
                    <a:pt x="75" y="33"/>
                  </a:cubicBezTo>
                  <a:cubicBezTo>
                    <a:pt x="85" y="29"/>
                    <a:pt x="95" y="27"/>
                    <a:pt x="107" y="27"/>
                  </a:cubicBezTo>
                  <a:cubicBezTo>
                    <a:pt x="118" y="27"/>
                    <a:pt x="129" y="29"/>
                    <a:pt x="139" y="33"/>
                  </a:cubicBezTo>
                  <a:cubicBezTo>
                    <a:pt x="148" y="37"/>
                    <a:pt x="157" y="43"/>
                    <a:pt x="164" y="51"/>
                  </a:cubicBezTo>
                  <a:cubicBezTo>
                    <a:pt x="171" y="58"/>
                    <a:pt x="177" y="67"/>
                    <a:pt x="181" y="77"/>
                  </a:cubicBezTo>
                  <a:cubicBezTo>
                    <a:pt x="184" y="86"/>
                    <a:pt x="186" y="95"/>
                    <a:pt x="187" y="105"/>
                  </a:cubicBezTo>
                  <a:lnTo>
                    <a:pt x="213" y="105"/>
                  </a:lnTo>
                  <a:cubicBezTo>
                    <a:pt x="213" y="91"/>
                    <a:pt x="210" y="78"/>
                    <a:pt x="205" y="66"/>
                  </a:cubicBezTo>
                  <a:cubicBezTo>
                    <a:pt x="200" y="53"/>
                    <a:pt x="192" y="42"/>
                    <a:pt x="183" y="32"/>
                  </a:cubicBezTo>
                  <a:cubicBezTo>
                    <a:pt x="173" y="22"/>
                    <a:pt x="162" y="14"/>
                    <a:pt x="149" y="8"/>
                  </a:cubicBezTo>
                  <a:cubicBezTo>
                    <a:pt x="136" y="3"/>
                    <a:pt x="122" y="0"/>
                    <a:pt x="107" y="0"/>
                  </a:cubicBezTo>
                  <a:cubicBezTo>
                    <a:pt x="92" y="0"/>
                    <a:pt x="78" y="3"/>
                    <a:pt x="65" y="8"/>
                  </a:cubicBezTo>
                  <a:cubicBezTo>
                    <a:pt x="52" y="14"/>
                    <a:pt x="40" y="22"/>
                    <a:pt x="31" y="32"/>
                  </a:cubicBezTo>
                  <a:cubicBezTo>
                    <a:pt x="21" y="42"/>
                    <a:pt x="14" y="53"/>
                    <a:pt x="8" y="66"/>
                  </a:cubicBezTo>
                  <a:cubicBezTo>
                    <a:pt x="3" y="78"/>
                    <a:pt x="1" y="91"/>
                    <a:pt x="0" y="105"/>
                  </a:cubicBezTo>
                  <a:lnTo>
                    <a:pt x="27" y="105"/>
                  </a:lnTo>
                  <a:cubicBezTo>
                    <a:pt x="28" y="95"/>
                    <a:pt x="29" y="86"/>
                    <a:pt x="33" y="77"/>
                  </a:cubicBez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0" name="Freeform 22"/>
            <p:cNvSpPr>
              <a:spLocks noEditPoints="1"/>
            </p:cNvSpPr>
            <p:nvPr/>
          </p:nvSpPr>
          <p:spPr bwMode="auto">
            <a:xfrm>
              <a:off x="5245" y="2967"/>
              <a:ext cx="259" cy="227"/>
            </a:xfrm>
            <a:custGeom>
              <a:avLst/>
              <a:gdLst>
                <a:gd name="T0" fmla="*/ 70 w 308"/>
                <a:gd name="T1" fmla="*/ 51 h 270"/>
                <a:gd name="T2" fmla="*/ 70 w 308"/>
                <a:gd name="T3" fmla="*/ 51 h 270"/>
                <a:gd name="T4" fmla="*/ 61 w 308"/>
                <a:gd name="T5" fmla="*/ 55 h 270"/>
                <a:gd name="T6" fmla="*/ 51 w 308"/>
                <a:gd name="T7" fmla="*/ 51 h 270"/>
                <a:gd name="T8" fmla="*/ 47 w 308"/>
                <a:gd name="T9" fmla="*/ 42 h 270"/>
                <a:gd name="T10" fmla="*/ 51 w 308"/>
                <a:gd name="T11" fmla="*/ 32 h 270"/>
                <a:gd name="T12" fmla="*/ 61 w 308"/>
                <a:gd name="T13" fmla="*/ 28 h 270"/>
                <a:gd name="T14" fmla="*/ 70 w 308"/>
                <a:gd name="T15" fmla="*/ 32 h 270"/>
                <a:gd name="T16" fmla="*/ 74 w 308"/>
                <a:gd name="T17" fmla="*/ 42 h 270"/>
                <a:gd name="T18" fmla="*/ 70 w 308"/>
                <a:gd name="T19" fmla="*/ 51 h 270"/>
                <a:gd name="T20" fmla="*/ 238 w 308"/>
                <a:gd name="T21" fmla="*/ 32 h 270"/>
                <a:gd name="T22" fmla="*/ 238 w 308"/>
                <a:gd name="T23" fmla="*/ 32 h 270"/>
                <a:gd name="T24" fmla="*/ 247 w 308"/>
                <a:gd name="T25" fmla="*/ 28 h 270"/>
                <a:gd name="T26" fmla="*/ 257 w 308"/>
                <a:gd name="T27" fmla="*/ 32 h 270"/>
                <a:gd name="T28" fmla="*/ 261 w 308"/>
                <a:gd name="T29" fmla="*/ 42 h 270"/>
                <a:gd name="T30" fmla="*/ 257 w 308"/>
                <a:gd name="T31" fmla="*/ 51 h 270"/>
                <a:gd name="T32" fmla="*/ 247 w 308"/>
                <a:gd name="T33" fmla="*/ 55 h 270"/>
                <a:gd name="T34" fmla="*/ 238 w 308"/>
                <a:gd name="T35" fmla="*/ 51 h 270"/>
                <a:gd name="T36" fmla="*/ 234 w 308"/>
                <a:gd name="T37" fmla="*/ 42 h 270"/>
                <a:gd name="T38" fmla="*/ 238 w 308"/>
                <a:gd name="T39" fmla="*/ 32 h 270"/>
                <a:gd name="T40" fmla="*/ 154 w 308"/>
                <a:gd name="T41" fmla="*/ 197 h 270"/>
                <a:gd name="T42" fmla="*/ 154 w 308"/>
                <a:gd name="T43" fmla="*/ 197 h 270"/>
                <a:gd name="T44" fmla="*/ 165 w 308"/>
                <a:gd name="T45" fmla="*/ 202 h 270"/>
                <a:gd name="T46" fmla="*/ 308 w 308"/>
                <a:gd name="T47" fmla="*/ 270 h 270"/>
                <a:gd name="T48" fmla="*/ 308 w 308"/>
                <a:gd name="T49" fmla="*/ 82 h 270"/>
                <a:gd name="T50" fmla="*/ 308 w 308"/>
                <a:gd name="T51" fmla="*/ 0 h 270"/>
                <a:gd name="T52" fmla="*/ 260 w 308"/>
                <a:gd name="T53" fmla="*/ 0 h 270"/>
                <a:gd name="T54" fmla="*/ 234 w 308"/>
                <a:gd name="T55" fmla="*/ 0 h 270"/>
                <a:gd name="T56" fmla="*/ 74 w 308"/>
                <a:gd name="T57" fmla="*/ 0 h 270"/>
                <a:gd name="T58" fmla="*/ 47 w 308"/>
                <a:gd name="T59" fmla="*/ 0 h 270"/>
                <a:gd name="T60" fmla="*/ 0 w 308"/>
                <a:gd name="T61" fmla="*/ 0 h 270"/>
                <a:gd name="T62" fmla="*/ 0 w 308"/>
                <a:gd name="T63" fmla="*/ 82 h 270"/>
                <a:gd name="T64" fmla="*/ 0 w 308"/>
                <a:gd name="T65" fmla="*/ 270 h 270"/>
                <a:gd name="T66" fmla="*/ 143 w 308"/>
                <a:gd name="T67" fmla="*/ 202 h 270"/>
                <a:gd name="T68" fmla="*/ 154 w 308"/>
                <a:gd name="T69" fmla="*/ 19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8" h="270">
                  <a:moveTo>
                    <a:pt x="70" y="51"/>
                  </a:moveTo>
                  <a:lnTo>
                    <a:pt x="70" y="51"/>
                  </a:lnTo>
                  <a:cubicBezTo>
                    <a:pt x="67" y="54"/>
                    <a:pt x="64" y="55"/>
                    <a:pt x="61" y="55"/>
                  </a:cubicBezTo>
                  <a:cubicBezTo>
                    <a:pt x="57" y="55"/>
                    <a:pt x="54" y="54"/>
                    <a:pt x="51" y="51"/>
                  </a:cubicBezTo>
                  <a:cubicBezTo>
                    <a:pt x="48" y="48"/>
                    <a:pt x="47" y="45"/>
                    <a:pt x="47" y="42"/>
                  </a:cubicBezTo>
                  <a:cubicBezTo>
                    <a:pt x="47" y="38"/>
                    <a:pt x="48" y="35"/>
                    <a:pt x="51" y="32"/>
                  </a:cubicBezTo>
                  <a:cubicBezTo>
                    <a:pt x="54" y="30"/>
                    <a:pt x="57" y="28"/>
                    <a:pt x="61" y="28"/>
                  </a:cubicBezTo>
                  <a:cubicBezTo>
                    <a:pt x="64" y="28"/>
                    <a:pt x="67" y="30"/>
                    <a:pt x="70" y="32"/>
                  </a:cubicBezTo>
                  <a:cubicBezTo>
                    <a:pt x="73" y="35"/>
                    <a:pt x="74" y="38"/>
                    <a:pt x="74" y="42"/>
                  </a:cubicBezTo>
                  <a:cubicBezTo>
                    <a:pt x="74" y="45"/>
                    <a:pt x="73" y="48"/>
                    <a:pt x="70" y="51"/>
                  </a:cubicBezTo>
                  <a:close/>
                  <a:moveTo>
                    <a:pt x="238" y="32"/>
                  </a:moveTo>
                  <a:lnTo>
                    <a:pt x="238" y="32"/>
                  </a:lnTo>
                  <a:cubicBezTo>
                    <a:pt x="240" y="30"/>
                    <a:pt x="244" y="28"/>
                    <a:pt x="247" y="28"/>
                  </a:cubicBezTo>
                  <a:cubicBezTo>
                    <a:pt x="251" y="28"/>
                    <a:pt x="254" y="30"/>
                    <a:pt x="257" y="32"/>
                  </a:cubicBezTo>
                  <a:cubicBezTo>
                    <a:pt x="259" y="35"/>
                    <a:pt x="261" y="38"/>
                    <a:pt x="261" y="42"/>
                  </a:cubicBezTo>
                  <a:cubicBezTo>
                    <a:pt x="261" y="45"/>
                    <a:pt x="259" y="48"/>
                    <a:pt x="257" y="51"/>
                  </a:cubicBezTo>
                  <a:cubicBezTo>
                    <a:pt x="254" y="54"/>
                    <a:pt x="251" y="55"/>
                    <a:pt x="247" y="55"/>
                  </a:cubicBezTo>
                  <a:cubicBezTo>
                    <a:pt x="244" y="55"/>
                    <a:pt x="240" y="54"/>
                    <a:pt x="238" y="51"/>
                  </a:cubicBezTo>
                  <a:cubicBezTo>
                    <a:pt x="235" y="48"/>
                    <a:pt x="234" y="45"/>
                    <a:pt x="234" y="42"/>
                  </a:cubicBezTo>
                  <a:cubicBezTo>
                    <a:pt x="234" y="38"/>
                    <a:pt x="235" y="35"/>
                    <a:pt x="238" y="32"/>
                  </a:cubicBezTo>
                  <a:close/>
                  <a:moveTo>
                    <a:pt x="154" y="197"/>
                  </a:moveTo>
                  <a:lnTo>
                    <a:pt x="154" y="197"/>
                  </a:lnTo>
                  <a:lnTo>
                    <a:pt x="165" y="202"/>
                  </a:lnTo>
                  <a:lnTo>
                    <a:pt x="308" y="270"/>
                  </a:lnTo>
                  <a:lnTo>
                    <a:pt x="308" y="82"/>
                  </a:lnTo>
                  <a:lnTo>
                    <a:pt x="308" y="0"/>
                  </a:lnTo>
                  <a:lnTo>
                    <a:pt x="260" y="0"/>
                  </a:lnTo>
                  <a:lnTo>
                    <a:pt x="234" y="0"/>
                  </a:lnTo>
                  <a:lnTo>
                    <a:pt x="74" y="0"/>
                  </a:lnTo>
                  <a:lnTo>
                    <a:pt x="47" y="0"/>
                  </a:lnTo>
                  <a:lnTo>
                    <a:pt x="0" y="0"/>
                  </a:lnTo>
                  <a:lnTo>
                    <a:pt x="0" y="82"/>
                  </a:lnTo>
                  <a:lnTo>
                    <a:pt x="0" y="270"/>
                  </a:lnTo>
                  <a:lnTo>
                    <a:pt x="143" y="202"/>
                  </a:lnTo>
                  <a:lnTo>
                    <a:pt x="154" y="197"/>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1" name="Freeform 23"/>
            <p:cNvSpPr/>
            <p:nvPr/>
          </p:nvSpPr>
          <p:spPr bwMode="auto">
            <a:xfrm>
              <a:off x="5284" y="2991"/>
              <a:ext cx="23" cy="23"/>
            </a:xfrm>
            <a:custGeom>
              <a:avLst/>
              <a:gdLst>
                <a:gd name="T0" fmla="*/ 13 w 27"/>
                <a:gd name="T1" fmla="*/ 0 h 27"/>
                <a:gd name="T2" fmla="*/ 13 w 27"/>
                <a:gd name="T3" fmla="*/ 0 h 27"/>
                <a:gd name="T4" fmla="*/ 4 w 27"/>
                <a:gd name="T5" fmla="*/ 4 h 27"/>
                <a:gd name="T6" fmla="*/ 0 w 27"/>
                <a:gd name="T7" fmla="*/ 14 h 27"/>
                <a:gd name="T8" fmla="*/ 4 w 27"/>
                <a:gd name="T9" fmla="*/ 23 h 27"/>
                <a:gd name="T10" fmla="*/ 13 w 27"/>
                <a:gd name="T11" fmla="*/ 27 h 27"/>
                <a:gd name="T12" fmla="*/ 23 w 27"/>
                <a:gd name="T13" fmla="*/ 23 h 27"/>
                <a:gd name="T14" fmla="*/ 27 w 27"/>
                <a:gd name="T15" fmla="*/ 14 h 27"/>
                <a:gd name="T16" fmla="*/ 23 w 27"/>
                <a:gd name="T17" fmla="*/ 4 h 27"/>
                <a:gd name="T18" fmla="*/ 13 w 2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0"/>
                  </a:moveTo>
                  <a:lnTo>
                    <a:pt x="13" y="0"/>
                  </a:lnTo>
                  <a:cubicBezTo>
                    <a:pt x="10" y="0"/>
                    <a:pt x="7" y="2"/>
                    <a:pt x="4" y="4"/>
                  </a:cubicBezTo>
                  <a:cubicBezTo>
                    <a:pt x="1" y="7"/>
                    <a:pt x="0" y="10"/>
                    <a:pt x="0" y="14"/>
                  </a:cubicBezTo>
                  <a:cubicBezTo>
                    <a:pt x="0" y="17"/>
                    <a:pt x="1" y="20"/>
                    <a:pt x="4" y="23"/>
                  </a:cubicBezTo>
                  <a:cubicBezTo>
                    <a:pt x="7" y="26"/>
                    <a:pt x="10" y="27"/>
                    <a:pt x="13" y="27"/>
                  </a:cubicBezTo>
                  <a:cubicBezTo>
                    <a:pt x="17" y="27"/>
                    <a:pt x="20" y="26"/>
                    <a:pt x="23" y="23"/>
                  </a:cubicBezTo>
                  <a:cubicBezTo>
                    <a:pt x="25" y="20"/>
                    <a:pt x="27" y="17"/>
                    <a:pt x="27" y="14"/>
                  </a:cubicBezTo>
                  <a:cubicBezTo>
                    <a:pt x="27" y="10"/>
                    <a:pt x="25" y="7"/>
                    <a:pt x="23" y="4"/>
                  </a:cubicBezTo>
                  <a:cubicBezTo>
                    <a:pt x="20" y="2"/>
                    <a:pt x="17" y="0"/>
                    <a:pt x="13" y="0"/>
                  </a:cubicBez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2" name="Freeform 24"/>
            <p:cNvSpPr/>
            <p:nvPr/>
          </p:nvSpPr>
          <p:spPr bwMode="auto">
            <a:xfrm>
              <a:off x="5442" y="2991"/>
              <a:ext cx="21" cy="23"/>
            </a:xfrm>
            <a:custGeom>
              <a:avLst/>
              <a:gdLst>
                <a:gd name="T0" fmla="*/ 13 w 26"/>
                <a:gd name="T1" fmla="*/ 27 h 27"/>
                <a:gd name="T2" fmla="*/ 13 w 26"/>
                <a:gd name="T3" fmla="*/ 27 h 27"/>
                <a:gd name="T4" fmla="*/ 23 w 26"/>
                <a:gd name="T5" fmla="*/ 23 h 27"/>
                <a:gd name="T6" fmla="*/ 26 w 26"/>
                <a:gd name="T7" fmla="*/ 14 h 27"/>
                <a:gd name="T8" fmla="*/ 23 w 26"/>
                <a:gd name="T9" fmla="*/ 4 h 27"/>
                <a:gd name="T10" fmla="*/ 13 w 26"/>
                <a:gd name="T11" fmla="*/ 0 h 27"/>
                <a:gd name="T12" fmla="*/ 4 w 26"/>
                <a:gd name="T13" fmla="*/ 4 h 27"/>
                <a:gd name="T14" fmla="*/ 0 w 26"/>
                <a:gd name="T15" fmla="*/ 14 h 27"/>
                <a:gd name="T16" fmla="*/ 4 w 26"/>
                <a:gd name="T17" fmla="*/ 23 h 27"/>
                <a:gd name="T18" fmla="*/ 13 w 2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7">
                  <a:moveTo>
                    <a:pt x="13" y="27"/>
                  </a:moveTo>
                  <a:lnTo>
                    <a:pt x="13" y="27"/>
                  </a:lnTo>
                  <a:cubicBezTo>
                    <a:pt x="17" y="27"/>
                    <a:pt x="20" y="26"/>
                    <a:pt x="23" y="23"/>
                  </a:cubicBezTo>
                  <a:cubicBezTo>
                    <a:pt x="25" y="20"/>
                    <a:pt x="26" y="17"/>
                    <a:pt x="26" y="14"/>
                  </a:cubicBezTo>
                  <a:cubicBezTo>
                    <a:pt x="26" y="10"/>
                    <a:pt x="25" y="7"/>
                    <a:pt x="23" y="4"/>
                  </a:cubicBezTo>
                  <a:cubicBezTo>
                    <a:pt x="20" y="2"/>
                    <a:pt x="17" y="0"/>
                    <a:pt x="13" y="0"/>
                  </a:cubicBezTo>
                  <a:cubicBezTo>
                    <a:pt x="10" y="0"/>
                    <a:pt x="6" y="2"/>
                    <a:pt x="4" y="4"/>
                  </a:cubicBezTo>
                  <a:cubicBezTo>
                    <a:pt x="1" y="7"/>
                    <a:pt x="0" y="10"/>
                    <a:pt x="0" y="14"/>
                  </a:cubicBezTo>
                  <a:cubicBezTo>
                    <a:pt x="0" y="17"/>
                    <a:pt x="1" y="20"/>
                    <a:pt x="4" y="23"/>
                  </a:cubicBezTo>
                  <a:cubicBezTo>
                    <a:pt x="6" y="26"/>
                    <a:pt x="10" y="27"/>
                    <a:pt x="13" y="27"/>
                  </a:cubicBez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3" name="Freeform 25"/>
            <p:cNvSpPr/>
            <p:nvPr/>
          </p:nvSpPr>
          <p:spPr bwMode="auto">
            <a:xfrm>
              <a:off x="5246" y="3157"/>
              <a:ext cx="256" cy="60"/>
            </a:xfrm>
            <a:custGeom>
              <a:avLst/>
              <a:gdLst>
                <a:gd name="T0" fmla="*/ 153 w 305"/>
                <a:gd name="T1" fmla="*/ 0 h 72"/>
                <a:gd name="T2" fmla="*/ 153 w 305"/>
                <a:gd name="T3" fmla="*/ 0 h 72"/>
                <a:gd name="T4" fmla="*/ 0 w 305"/>
                <a:gd name="T5" fmla="*/ 72 h 72"/>
                <a:gd name="T6" fmla="*/ 153 w 305"/>
                <a:gd name="T7" fmla="*/ 72 h 72"/>
                <a:gd name="T8" fmla="*/ 305 w 305"/>
                <a:gd name="T9" fmla="*/ 72 h 72"/>
                <a:gd name="T10" fmla="*/ 153 w 305"/>
                <a:gd name="T11" fmla="*/ 0 h 72"/>
              </a:gdLst>
              <a:ahLst/>
              <a:cxnLst>
                <a:cxn ang="0">
                  <a:pos x="T0" y="T1"/>
                </a:cxn>
                <a:cxn ang="0">
                  <a:pos x="T2" y="T3"/>
                </a:cxn>
                <a:cxn ang="0">
                  <a:pos x="T4" y="T5"/>
                </a:cxn>
                <a:cxn ang="0">
                  <a:pos x="T6" y="T7"/>
                </a:cxn>
                <a:cxn ang="0">
                  <a:pos x="T8" y="T9"/>
                </a:cxn>
                <a:cxn ang="0">
                  <a:pos x="T10" y="T11"/>
                </a:cxn>
              </a:cxnLst>
              <a:rect l="0" t="0" r="r" b="b"/>
              <a:pathLst>
                <a:path w="305" h="72">
                  <a:moveTo>
                    <a:pt x="153" y="0"/>
                  </a:moveTo>
                  <a:lnTo>
                    <a:pt x="153" y="0"/>
                  </a:lnTo>
                  <a:lnTo>
                    <a:pt x="0" y="72"/>
                  </a:lnTo>
                  <a:lnTo>
                    <a:pt x="153" y="72"/>
                  </a:lnTo>
                  <a:lnTo>
                    <a:pt x="305" y="72"/>
                  </a:lnTo>
                  <a:lnTo>
                    <a:pt x="153" y="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grpSp>
      <p:sp>
        <p:nvSpPr>
          <p:cNvPr id="7" name="文本占位符 2"/>
          <p:cNvSpPr>
            <a:spLocks noGrp="1"/>
          </p:cNvSpPr>
          <p:nvPr/>
        </p:nvSpPr>
        <p:spPr>
          <a:xfrm>
            <a:off x="765810" y="76835"/>
            <a:ext cx="10353040" cy="60579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spc="300">
                <a:solidFill>
                  <a:schemeClr val="bg1"/>
                </a:solidFill>
                <a:latin typeface="思源黑体 CN Bold" panose="020B0800000000000000" pitchFamily="34" charset="-122"/>
                <a:ea typeface="思源黑体 CN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pc="600" dirty="0">
              <a:solidFill>
                <a:schemeClr val="bg1"/>
              </a:solidFill>
              <a:latin typeface="等线" panose="02010600030101010101" pitchFamily="2" charset="-122"/>
              <a:sym typeface="等线" panose="02010600030101010101" pitchFamily="2" charset="-122"/>
            </a:endParaRPr>
          </a:p>
        </p:txBody>
      </p:sp>
      <p:sp>
        <p:nvSpPr>
          <p:cNvPr id="9" name="文本框 8"/>
          <p:cNvSpPr txBox="1"/>
          <p:nvPr/>
        </p:nvSpPr>
        <p:spPr>
          <a:xfrm>
            <a:off x="454025" y="941070"/>
            <a:ext cx="2621280" cy="583565"/>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3200">
                <a:solidFill>
                  <a:schemeClr val="tx1"/>
                </a:solidFill>
                <a:latin typeface="黑体" panose="02010609060101010101" charset="-122"/>
                <a:ea typeface="黑体" panose="02010609060101010101" charset="-122"/>
                <a:cs typeface="黑体" panose="02010609060101010101" charset="-122"/>
              </a:rPr>
              <a:t>伟大抗疫精神</a:t>
            </a:r>
            <a:endParaRPr lang="zh-CN" altLang="en-US" sz="3200">
              <a:solidFill>
                <a:schemeClr val="tx1"/>
              </a:solidFill>
              <a:latin typeface="黑体" panose="02010609060101010101" charset="-122"/>
              <a:ea typeface="黑体" panose="02010609060101010101" charset="-122"/>
              <a:cs typeface="黑体" panose="02010609060101010101" charset="-122"/>
            </a:endParaRPr>
          </a:p>
        </p:txBody>
      </p:sp>
      <p:pic>
        <p:nvPicPr>
          <p:cNvPr id="29698" name="Picture 2" descr="C:\Users\Administrator.DESKTOP-NPD03K0\Desktop\图片1.png图片1"/>
          <p:cNvPicPr>
            <a:picLocks noChangeAspect="1"/>
          </p:cNvPicPr>
          <p:nvPr/>
        </p:nvPicPr>
        <p:blipFill>
          <a:blip r:embed="rId1"/>
          <a:stretch>
            <a:fillRect/>
          </a:stretch>
        </p:blipFill>
        <p:spPr>
          <a:xfrm>
            <a:off x="3140075" y="1859280"/>
            <a:ext cx="4066540" cy="3139440"/>
          </a:xfrm>
          <a:prstGeom prst="rect">
            <a:avLst/>
          </a:prstGeom>
          <a:noFill/>
          <a:ln w="9525">
            <a:noFill/>
          </a:ln>
        </p:spPr>
      </p:pic>
      <p:sp>
        <p:nvSpPr>
          <p:cNvPr id="11" name="矩形 10"/>
          <p:cNvSpPr/>
          <p:nvPr/>
        </p:nvSpPr>
        <p:spPr>
          <a:xfrm>
            <a:off x="648335" y="1524635"/>
            <a:ext cx="2232660" cy="4399915"/>
          </a:xfrm>
          <a:prstGeom prst="rect">
            <a:avLst/>
          </a:prstGeom>
          <a:gradFill>
            <a:gsLst>
              <a:gs pos="0">
                <a:srgbClr val="FECF40"/>
              </a:gs>
              <a:gs pos="100000">
                <a:srgbClr val="846C21"/>
              </a:gs>
            </a:gsLst>
            <a:lin scaled="0"/>
          </a:gradFill>
          <a:effectLst>
            <a:outerShdw blurRad="50800" dist="38100" dir="2700000" algn="tl" rotWithShape="0">
              <a:prstClr val="black">
                <a:alpha val="40000"/>
              </a:prstClr>
            </a:outerShdw>
          </a:effectLst>
        </p:spPr>
        <p:txBody>
          <a:bodyPr wrap="square">
            <a:spAutoFit/>
          </a:bodyPr>
          <a:lstStyle/>
          <a:p>
            <a:pPr marL="0" marR="0" lvl="0" indent="0" algn="ctr" defTabSz="914400" rtl="0" eaLnBrk="1" fontAlgn="auto" latinLnBrk="0" hangingPunct="1">
              <a:lnSpc>
                <a:spcPct val="200000"/>
              </a:lnSpc>
              <a:spcBef>
                <a:spcPct val="0"/>
              </a:spcBef>
              <a:spcAft>
                <a:spcPct val="0"/>
              </a:spcAft>
              <a:buClrTx/>
              <a:buSzTx/>
              <a:buFontTx/>
              <a:buNone/>
              <a:defRPr/>
            </a:pPr>
            <a:r>
              <a:rPr kumimoji="0" lang="en-US" altLang="zh-CN" sz="2800" b="1" i="0" u="none" strike="noStrike" kern="1200" cap="none" spc="0" normalizeH="0" baseline="0" noProof="1">
                <a:ln>
                  <a:noFill/>
                </a:ln>
                <a:solidFill>
                  <a:schemeClr val="bg1"/>
                </a:solidFill>
                <a:effectLst/>
                <a:uLnTx/>
                <a:uFillTx/>
                <a:latin typeface="+mn-lt"/>
                <a:ea typeface="+mn-ea"/>
                <a:cs typeface="+mn-cs"/>
              </a:rPr>
              <a:t> </a:t>
            </a:r>
            <a:r>
              <a:rPr kumimoji="0" lang="zh-CN" altLang="en-US" sz="2800" b="1" i="0" u="none" strike="noStrike" kern="1200" cap="none" spc="0" normalizeH="0" baseline="0" noProof="1">
                <a:ln>
                  <a:noFill/>
                </a:ln>
                <a:solidFill>
                  <a:schemeClr val="bg1"/>
                </a:solidFill>
                <a:effectLst/>
                <a:uLnTx/>
                <a:uFillTx/>
                <a:latin typeface="+mn-lt"/>
                <a:ea typeface="+mn-ea"/>
                <a:cs typeface="+mn-cs"/>
              </a:rPr>
              <a:t>生命至上</a:t>
            </a:r>
            <a:endParaRPr kumimoji="0" lang="en-US" altLang="zh-CN" sz="2800" b="1" i="0" u="none" strike="noStrike" kern="1200" cap="none" spc="0" normalizeH="0" baseline="0" noProof="1">
              <a:ln>
                <a:noFill/>
              </a:ln>
              <a:solidFill>
                <a:schemeClr val="bg1"/>
              </a:solidFill>
              <a:effectLst/>
              <a:uLnTx/>
              <a:uFillTx/>
              <a:latin typeface="Calibri" panose="020F0502020204030204" charset="0"/>
              <a:ea typeface="微软雅黑" panose="020B0503020204020204" pitchFamily="34" charset="-122"/>
              <a:cs typeface="+mn-cs"/>
            </a:endParaRPr>
          </a:p>
          <a:p>
            <a:pPr marL="0" marR="0" lvl="0" indent="0" algn="ctr" defTabSz="914400" rtl="0" eaLnBrk="1" fontAlgn="auto" latinLnBrk="0" hangingPunct="1">
              <a:lnSpc>
                <a:spcPct val="200000"/>
              </a:lnSpc>
              <a:spcBef>
                <a:spcPct val="0"/>
              </a:spcBef>
              <a:spcAft>
                <a:spcPct val="0"/>
              </a:spcAft>
              <a:buClrTx/>
              <a:buSzTx/>
              <a:buFontTx/>
              <a:buNone/>
              <a:defRPr/>
            </a:pPr>
            <a:r>
              <a:rPr kumimoji="0" lang="en-US" altLang="zh-CN" sz="2800" b="1" i="0" u="none" strike="noStrike" kern="1200" cap="none" spc="0" normalizeH="0" baseline="0" noProof="1">
                <a:ln>
                  <a:noFill/>
                </a:ln>
                <a:solidFill>
                  <a:schemeClr val="bg1"/>
                </a:solidFill>
                <a:effectLst/>
                <a:uLnTx/>
                <a:uFillTx/>
                <a:latin typeface="+mn-lt"/>
                <a:ea typeface="+mn-ea"/>
                <a:cs typeface="+mn-cs"/>
              </a:rPr>
              <a:t> </a:t>
            </a:r>
            <a:r>
              <a:rPr kumimoji="0" lang="zh-CN" altLang="en-US" sz="2800" b="1" i="0" u="none" strike="noStrike" kern="1200" cap="none" spc="0" normalizeH="0" baseline="0" noProof="1">
                <a:ln>
                  <a:noFill/>
                </a:ln>
                <a:solidFill>
                  <a:schemeClr val="bg1"/>
                </a:solidFill>
                <a:effectLst/>
                <a:uLnTx/>
                <a:uFillTx/>
                <a:latin typeface="+mn-lt"/>
                <a:ea typeface="+mn-ea"/>
                <a:cs typeface="+mn-cs"/>
              </a:rPr>
              <a:t>举国同心</a:t>
            </a:r>
            <a:endParaRPr kumimoji="0" lang="en-US" altLang="zh-CN" sz="2800" b="1" i="0" u="none" strike="noStrike" kern="1200" cap="none" spc="0" normalizeH="0" baseline="0" noProof="1">
              <a:ln>
                <a:noFill/>
              </a:ln>
              <a:solidFill>
                <a:schemeClr val="bg1"/>
              </a:solidFill>
              <a:effectLst/>
              <a:uLnTx/>
              <a:uFillTx/>
              <a:latin typeface="Calibri" panose="020F0502020204030204" charset="0"/>
              <a:ea typeface="微软雅黑" panose="020B0503020204020204" pitchFamily="34" charset="-122"/>
              <a:cs typeface="+mn-cs"/>
            </a:endParaRPr>
          </a:p>
          <a:p>
            <a:pPr marL="0" marR="0" lvl="0" indent="0" algn="ctr" defTabSz="914400" rtl="0" eaLnBrk="1" fontAlgn="auto" latinLnBrk="0" hangingPunct="1">
              <a:lnSpc>
                <a:spcPct val="200000"/>
              </a:lnSpc>
              <a:spcBef>
                <a:spcPct val="0"/>
              </a:spcBef>
              <a:spcAft>
                <a:spcPct val="0"/>
              </a:spcAft>
              <a:buClrTx/>
              <a:buSzTx/>
              <a:buFontTx/>
              <a:buNone/>
              <a:defRPr/>
            </a:pPr>
            <a:r>
              <a:rPr kumimoji="0" lang="en-US" altLang="zh-CN" sz="2800" b="1" i="0" u="none" strike="noStrike" kern="1200" cap="none" spc="0" normalizeH="0" baseline="0" noProof="1">
                <a:ln>
                  <a:noFill/>
                </a:ln>
                <a:solidFill>
                  <a:schemeClr val="bg1"/>
                </a:solidFill>
                <a:effectLst/>
                <a:uLnTx/>
                <a:uFillTx/>
                <a:latin typeface="+mn-lt"/>
                <a:ea typeface="+mn-ea"/>
                <a:cs typeface="+mn-cs"/>
              </a:rPr>
              <a:t> </a:t>
            </a:r>
            <a:r>
              <a:rPr kumimoji="0" lang="zh-CN" altLang="en-US" sz="2800" b="1" i="0" u="none" strike="noStrike" kern="1200" cap="none" spc="0" normalizeH="0" baseline="0" noProof="1">
                <a:ln>
                  <a:noFill/>
                </a:ln>
                <a:solidFill>
                  <a:schemeClr val="bg1"/>
                </a:solidFill>
                <a:effectLst/>
                <a:uLnTx/>
                <a:uFillTx/>
                <a:latin typeface="+mn-lt"/>
                <a:ea typeface="+mn-ea"/>
                <a:cs typeface="+mn-cs"/>
              </a:rPr>
              <a:t>舍生忘死</a:t>
            </a:r>
            <a:endParaRPr kumimoji="0" lang="en-US" altLang="zh-CN" sz="2800" b="1" i="0" u="none" strike="noStrike" kern="1200" cap="none" spc="0" normalizeH="0" baseline="0" noProof="1">
              <a:ln>
                <a:noFill/>
              </a:ln>
              <a:solidFill>
                <a:schemeClr val="bg1"/>
              </a:solidFill>
              <a:effectLst/>
              <a:uLnTx/>
              <a:uFillTx/>
              <a:latin typeface="Calibri" panose="020F0502020204030204" charset="0"/>
              <a:ea typeface="微软雅黑" panose="020B0503020204020204" pitchFamily="34" charset="-122"/>
              <a:cs typeface="+mn-cs"/>
            </a:endParaRPr>
          </a:p>
          <a:p>
            <a:pPr marL="0" marR="0" lvl="0" indent="0" algn="ctr" defTabSz="914400" rtl="0" eaLnBrk="1" fontAlgn="auto" latinLnBrk="0" hangingPunct="1">
              <a:lnSpc>
                <a:spcPct val="200000"/>
              </a:lnSpc>
              <a:spcBef>
                <a:spcPct val="0"/>
              </a:spcBef>
              <a:spcAft>
                <a:spcPct val="0"/>
              </a:spcAft>
              <a:buClrTx/>
              <a:buSzTx/>
              <a:buFontTx/>
              <a:buNone/>
              <a:defRPr/>
            </a:pPr>
            <a:r>
              <a:rPr kumimoji="0" lang="en-US" altLang="zh-CN" sz="2800" b="1" i="0" u="none" strike="noStrike" kern="1200" cap="none" spc="0" normalizeH="0" baseline="0" noProof="1">
                <a:ln>
                  <a:noFill/>
                </a:ln>
                <a:solidFill>
                  <a:schemeClr val="bg1"/>
                </a:solidFill>
                <a:effectLst/>
                <a:uLnTx/>
                <a:uFillTx/>
                <a:latin typeface="+mn-lt"/>
                <a:ea typeface="+mn-ea"/>
                <a:cs typeface="+mn-cs"/>
              </a:rPr>
              <a:t> </a:t>
            </a:r>
            <a:r>
              <a:rPr kumimoji="0" lang="zh-CN" altLang="en-US" sz="2800" b="1" i="0" u="none" strike="noStrike" kern="1200" cap="none" spc="0" normalizeH="0" baseline="0" noProof="1">
                <a:ln>
                  <a:noFill/>
                </a:ln>
                <a:solidFill>
                  <a:schemeClr val="bg1"/>
                </a:solidFill>
                <a:effectLst/>
                <a:uLnTx/>
                <a:uFillTx/>
                <a:latin typeface="+mn-lt"/>
                <a:ea typeface="+mn-ea"/>
                <a:cs typeface="+mn-cs"/>
              </a:rPr>
              <a:t>尊重科学</a:t>
            </a:r>
            <a:endParaRPr kumimoji="0" lang="en-US" altLang="zh-CN" sz="2800" b="1" i="0" u="none" strike="noStrike" kern="1200" cap="none" spc="0" normalizeH="0" baseline="0" noProof="1">
              <a:ln>
                <a:noFill/>
              </a:ln>
              <a:solidFill>
                <a:schemeClr val="bg1"/>
              </a:solidFill>
              <a:effectLst/>
              <a:uLnTx/>
              <a:uFillTx/>
              <a:latin typeface="Calibri" panose="020F0502020204030204" charset="0"/>
              <a:ea typeface="微软雅黑" panose="020B0503020204020204" pitchFamily="34" charset="-122"/>
              <a:cs typeface="+mn-cs"/>
            </a:endParaRPr>
          </a:p>
          <a:p>
            <a:pPr marL="0" marR="0" lvl="0" indent="0" algn="ctr" defTabSz="914400" rtl="0" eaLnBrk="1" fontAlgn="auto" latinLnBrk="0" hangingPunct="1">
              <a:lnSpc>
                <a:spcPct val="200000"/>
              </a:lnSpc>
              <a:spcBef>
                <a:spcPct val="0"/>
              </a:spcBef>
              <a:spcAft>
                <a:spcPct val="0"/>
              </a:spcAft>
              <a:buClrTx/>
              <a:buSzTx/>
              <a:buFontTx/>
              <a:buNone/>
              <a:defRPr/>
            </a:pPr>
            <a:r>
              <a:rPr kumimoji="0" lang="en-US" altLang="zh-CN" sz="2800" b="1" i="0" u="none" strike="noStrike" kern="1200" cap="none" spc="0" normalizeH="0" baseline="0" noProof="1">
                <a:ln>
                  <a:noFill/>
                </a:ln>
                <a:solidFill>
                  <a:schemeClr val="bg1"/>
                </a:solidFill>
                <a:effectLst/>
                <a:uLnTx/>
                <a:uFillTx/>
                <a:latin typeface="+mn-lt"/>
                <a:ea typeface="+mn-ea"/>
                <a:cs typeface="+mn-cs"/>
              </a:rPr>
              <a:t> </a:t>
            </a:r>
            <a:r>
              <a:rPr kumimoji="0" lang="zh-CN" altLang="en-US" sz="2800" b="1" i="0" u="none" strike="noStrike" kern="1200" cap="none" spc="0" normalizeH="0" baseline="0" noProof="1">
                <a:ln>
                  <a:noFill/>
                </a:ln>
                <a:solidFill>
                  <a:schemeClr val="bg1"/>
                </a:solidFill>
                <a:effectLst/>
                <a:uLnTx/>
                <a:uFillTx/>
                <a:latin typeface="+mn-lt"/>
                <a:ea typeface="+mn-ea"/>
                <a:cs typeface="+mn-cs"/>
              </a:rPr>
              <a:t>命运与共</a:t>
            </a:r>
            <a:endParaRPr kumimoji="0" lang="zh-CN" altLang="en-US" sz="2800" b="1" i="0" u="none" strike="noStrike" kern="1200" cap="none" spc="0" normalizeH="0" baseline="0" noProof="1">
              <a:ln>
                <a:noFill/>
              </a:ln>
              <a:solidFill>
                <a:schemeClr val="bg1"/>
              </a:solidFill>
              <a:effectLst/>
              <a:uLnTx/>
              <a:uFillTx/>
              <a:latin typeface="Calibri" panose="020F0502020204030204" charset="0"/>
              <a:ea typeface="微软雅黑" panose="020B0503020204020204" pitchFamily="34" charset="-122"/>
              <a:cs typeface="+mn-cs"/>
            </a:endParaRPr>
          </a:p>
        </p:txBody>
      </p:sp>
      <p:pic>
        <p:nvPicPr>
          <p:cNvPr id="14" name="图片 13"/>
          <p:cNvPicPr>
            <a:picLocks noChangeAspect="1"/>
          </p:cNvPicPr>
          <p:nvPr/>
        </p:nvPicPr>
        <p:blipFill>
          <a:blip r:embed="rId2"/>
          <a:stretch>
            <a:fillRect/>
          </a:stretch>
        </p:blipFill>
        <p:spPr>
          <a:xfrm>
            <a:off x="7363460" y="399415"/>
            <a:ext cx="4752975" cy="61607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199"/>
                                          </p:stCondLst>
                                        </p:cTn>
                                        <p:tgtEl>
                                          <p:spTgt spid="101"/>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00" fill="hold"/>
                                        <p:tgtEl>
                                          <p:spTgt spid="101"/>
                                        </p:tgtEl>
                                      </p:cBhvr>
                                      <p:by x="0" y="0"/>
                                    </p:animScale>
                                  </p:childTnLst>
                                </p:cTn>
                              </p:par>
                              <p:par>
                                <p:cTn id="9" presetID="1" presetClass="entr" presetSubtype="0" fill="hold" nodeType="withEffect">
                                  <p:stCondLst>
                                    <p:cond delay="0"/>
                                  </p:stCondLst>
                                  <p:childTnLst>
                                    <p:set>
                                      <p:cBhvr>
                                        <p:cTn id="10" dur="1" fill="hold">
                                          <p:stCondLst>
                                            <p:cond delay="199"/>
                                          </p:stCondLst>
                                        </p:cTn>
                                        <p:tgtEl>
                                          <p:spTgt spid="107"/>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200" fill="hold"/>
                                        <p:tgtEl>
                                          <p:spTgt spid="107"/>
                                        </p:tgtEl>
                                      </p:cBhvr>
                                      <p:by x="0" y="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29698"/>
                                        </p:tgtEl>
                                        <p:attrNameLst>
                                          <p:attrName>style.visibility</p:attrName>
                                        </p:attrNameLst>
                                      </p:cBhvr>
                                      <p:to>
                                        <p:strVal val="visible"/>
                                      </p:to>
                                    </p:set>
                                    <p:animEffect transition="in" filter="wipe(left)">
                                      <p:cBhvr>
                                        <p:cTn id="22" dur="500"/>
                                        <p:tgtEl>
                                          <p:spTgt spid="29698"/>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9"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4"/>
          <p:cNvGrpSpPr>
            <a:grpSpLocks noChangeAspect="1"/>
          </p:cNvGrpSpPr>
          <p:nvPr/>
        </p:nvGrpSpPr>
        <p:grpSpPr bwMode="auto">
          <a:xfrm>
            <a:off x="4274334" y="4835829"/>
            <a:ext cx="395287" cy="496887"/>
            <a:chOff x="5064" y="1460"/>
            <a:chExt cx="249" cy="313"/>
          </a:xfrm>
          <a:solidFill>
            <a:srgbClr val="FFFFFF"/>
          </a:solidFill>
        </p:grpSpPr>
        <p:sp>
          <p:nvSpPr>
            <p:cNvPr id="103" name="Freeform 15"/>
            <p:cNvSpPr/>
            <p:nvPr/>
          </p:nvSpPr>
          <p:spPr bwMode="auto">
            <a:xfrm>
              <a:off x="5064" y="1460"/>
              <a:ext cx="202" cy="246"/>
            </a:xfrm>
            <a:custGeom>
              <a:avLst/>
              <a:gdLst>
                <a:gd name="T0" fmla="*/ 140 w 240"/>
                <a:gd name="T1" fmla="*/ 220 h 293"/>
                <a:gd name="T2" fmla="*/ 140 w 240"/>
                <a:gd name="T3" fmla="*/ 220 h 293"/>
                <a:gd name="T4" fmla="*/ 33 w 240"/>
                <a:gd name="T5" fmla="*/ 113 h 293"/>
                <a:gd name="T6" fmla="*/ 89 w 240"/>
                <a:gd name="T7" fmla="*/ 57 h 293"/>
                <a:gd name="T8" fmla="*/ 140 w 240"/>
                <a:gd name="T9" fmla="*/ 107 h 293"/>
                <a:gd name="T10" fmla="*/ 208 w 240"/>
                <a:gd name="T11" fmla="*/ 39 h 293"/>
                <a:gd name="T12" fmla="*/ 205 w 240"/>
                <a:gd name="T13" fmla="*/ 35 h 293"/>
                <a:gd name="T14" fmla="*/ 167 w 240"/>
                <a:gd name="T15" fmla="*/ 9 h 293"/>
                <a:gd name="T16" fmla="*/ 120 w 240"/>
                <a:gd name="T17" fmla="*/ 0 h 293"/>
                <a:gd name="T18" fmla="*/ 73 w 240"/>
                <a:gd name="T19" fmla="*/ 9 h 293"/>
                <a:gd name="T20" fmla="*/ 35 w 240"/>
                <a:gd name="T21" fmla="*/ 35 h 293"/>
                <a:gd name="T22" fmla="*/ 9 w 240"/>
                <a:gd name="T23" fmla="*/ 73 h 293"/>
                <a:gd name="T24" fmla="*/ 0 w 240"/>
                <a:gd name="T25" fmla="*/ 120 h 293"/>
                <a:gd name="T26" fmla="*/ 9 w 240"/>
                <a:gd name="T27" fmla="*/ 165 h 293"/>
                <a:gd name="T28" fmla="*/ 36 w 240"/>
                <a:gd name="T29" fmla="*/ 203 h 293"/>
                <a:gd name="T30" fmla="*/ 66 w 240"/>
                <a:gd name="T31" fmla="*/ 244 h 293"/>
                <a:gd name="T32" fmla="*/ 79 w 240"/>
                <a:gd name="T33" fmla="*/ 293 h 293"/>
                <a:gd name="T34" fmla="*/ 161 w 240"/>
                <a:gd name="T35" fmla="*/ 293 h 293"/>
                <a:gd name="T36" fmla="*/ 174 w 240"/>
                <a:gd name="T37" fmla="*/ 244 h 293"/>
                <a:gd name="T38" fmla="*/ 204 w 240"/>
                <a:gd name="T39" fmla="*/ 203 h 293"/>
                <a:gd name="T40" fmla="*/ 231 w 240"/>
                <a:gd name="T41" fmla="*/ 165 h 293"/>
                <a:gd name="T42" fmla="*/ 240 w 240"/>
                <a:gd name="T43" fmla="*/ 120 h 293"/>
                <a:gd name="T44" fmla="*/ 140 w 240"/>
                <a:gd name="T45" fmla="*/ 22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 h="293">
                  <a:moveTo>
                    <a:pt x="140" y="220"/>
                  </a:moveTo>
                  <a:lnTo>
                    <a:pt x="140" y="220"/>
                  </a:lnTo>
                  <a:lnTo>
                    <a:pt x="33" y="113"/>
                  </a:lnTo>
                  <a:lnTo>
                    <a:pt x="89" y="57"/>
                  </a:lnTo>
                  <a:lnTo>
                    <a:pt x="140" y="107"/>
                  </a:lnTo>
                  <a:lnTo>
                    <a:pt x="208" y="39"/>
                  </a:lnTo>
                  <a:cubicBezTo>
                    <a:pt x="207" y="37"/>
                    <a:pt x="206" y="36"/>
                    <a:pt x="205" y="35"/>
                  </a:cubicBezTo>
                  <a:cubicBezTo>
                    <a:pt x="194" y="24"/>
                    <a:pt x="181" y="15"/>
                    <a:pt x="167" y="9"/>
                  </a:cubicBezTo>
                  <a:cubicBezTo>
                    <a:pt x="152" y="3"/>
                    <a:pt x="137"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6" y="244"/>
                  </a:cubicBezTo>
                  <a:cubicBezTo>
                    <a:pt x="73" y="259"/>
                    <a:pt x="78" y="275"/>
                    <a:pt x="79" y="293"/>
                  </a:cubicBezTo>
                  <a:lnTo>
                    <a:pt x="161" y="293"/>
                  </a:lnTo>
                  <a:cubicBezTo>
                    <a:pt x="162" y="275"/>
                    <a:pt x="167" y="259"/>
                    <a:pt x="174" y="244"/>
                  </a:cubicBezTo>
                  <a:cubicBezTo>
                    <a:pt x="182" y="230"/>
                    <a:pt x="192" y="216"/>
                    <a:pt x="204" y="203"/>
                  </a:cubicBezTo>
                  <a:cubicBezTo>
                    <a:pt x="216" y="192"/>
                    <a:pt x="225" y="179"/>
                    <a:pt x="231" y="165"/>
                  </a:cubicBezTo>
                  <a:cubicBezTo>
                    <a:pt x="237" y="151"/>
                    <a:pt x="240" y="136"/>
                    <a:pt x="240" y="120"/>
                  </a:cubicBezTo>
                  <a:lnTo>
                    <a:pt x="140" y="22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04" name="Freeform 16"/>
            <p:cNvSpPr/>
            <p:nvPr/>
          </p:nvSpPr>
          <p:spPr bwMode="auto">
            <a:xfrm>
              <a:off x="5131" y="1729"/>
              <a:ext cx="67" cy="44"/>
            </a:xfrm>
            <a:custGeom>
              <a:avLst/>
              <a:gdLst>
                <a:gd name="T0" fmla="*/ 0 w 80"/>
                <a:gd name="T1" fmla="*/ 40 h 53"/>
                <a:gd name="T2" fmla="*/ 0 w 80"/>
                <a:gd name="T3" fmla="*/ 40 h 53"/>
                <a:gd name="T4" fmla="*/ 4 w 80"/>
                <a:gd name="T5" fmla="*/ 49 h 53"/>
                <a:gd name="T6" fmla="*/ 13 w 80"/>
                <a:gd name="T7" fmla="*/ 53 h 53"/>
                <a:gd name="T8" fmla="*/ 67 w 80"/>
                <a:gd name="T9" fmla="*/ 53 h 53"/>
                <a:gd name="T10" fmla="*/ 76 w 80"/>
                <a:gd name="T11" fmla="*/ 49 h 53"/>
                <a:gd name="T12" fmla="*/ 80 w 80"/>
                <a:gd name="T13" fmla="*/ 40 h 53"/>
                <a:gd name="T14" fmla="*/ 80 w 80"/>
                <a:gd name="T15" fmla="*/ 0 h 53"/>
                <a:gd name="T16" fmla="*/ 0 w 80"/>
                <a:gd name="T17" fmla="*/ 0 h 53"/>
                <a:gd name="T18" fmla="*/ 0 w 80"/>
                <a:gd name="T19"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0" y="40"/>
                  </a:moveTo>
                  <a:lnTo>
                    <a:pt x="0" y="40"/>
                  </a:lnTo>
                  <a:cubicBezTo>
                    <a:pt x="0" y="43"/>
                    <a:pt x="1" y="46"/>
                    <a:pt x="4" y="49"/>
                  </a:cubicBezTo>
                  <a:cubicBezTo>
                    <a:pt x="7" y="52"/>
                    <a:pt x="10" y="53"/>
                    <a:pt x="13" y="53"/>
                  </a:cubicBezTo>
                  <a:lnTo>
                    <a:pt x="67" y="53"/>
                  </a:lnTo>
                  <a:cubicBezTo>
                    <a:pt x="70" y="53"/>
                    <a:pt x="73" y="52"/>
                    <a:pt x="76" y="49"/>
                  </a:cubicBezTo>
                  <a:cubicBezTo>
                    <a:pt x="79" y="46"/>
                    <a:pt x="80" y="43"/>
                    <a:pt x="80" y="40"/>
                  </a:cubicBezTo>
                  <a:lnTo>
                    <a:pt x="80" y="0"/>
                  </a:lnTo>
                  <a:lnTo>
                    <a:pt x="0" y="0"/>
                  </a:lnTo>
                  <a:lnTo>
                    <a:pt x="0" y="4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05" name="Freeform 17"/>
            <p:cNvSpPr/>
            <p:nvPr/>
          </p:nvSpPr>
          <p:spPr bwMode="auto">
            <a:xfrm>
              <a:off x="5123" y="1466"/>
              <a:ext cx="190" cy="147"/>
            </a:xfrm>
            <a:custGeom>
              <a:avLst/>
              <a:gdLst>
                <a:gd name="T0" fmla="*/ 207 w 226"/>
                <a:gd name="T1" fmla="*/ 0 h 174"/>
                <a:gd name="T2" fmla="*/ 207 w 226"/>
                <a:gd name="T3" fmla="*/ 0 h 174"/>
                <a:gd name="T4" fmla="*/ 154 w 226"/>
                <a:gd name="T5" fmla="*/ 52 h 174"/>
                <a:gd name="T6" fmla="*/ 70 w 226"/>
                <a:gd name="T7" fmla="*/ 137 h 174"/>
                <a:gd name="T8" fmla="*/ 19 w 226"/>
                <a:gd name="T9" fmla="*/ 86 h 174"/>
                <a:gd name="T10" fmla="*/ 0 w 226"/>
                <a:gd name="T11" fmla="*/ 105 h 174"/>
                <a:gd name="T12" fmla="*/ 70 w 226"/>
                <a:gd name="T13" fmla="*/ 174 h 174"/>
                <a:gd name="T14" fmla="*/ 165 w 226"/>
                <a:gd name="T15" fmla="*/ 79 h 174"/>
                <a:gd name="T16" fmla="*/ 226 w 226"/>
                <a:gd name="T17" fmla="*/ 18 h 174"/>
                <a:gd name="T18" fmla="*/ 207 w 226"/>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74">
                  <a:moveTo>
                    <a:pt x="207" y="0"/>
                  </a:moveTo>
                  <a:lnTo>
                    <a:pt x="207" y="0"/>
                  </a:lnTo>
                  <a:lnTo>
                    <a:pt x="154" y="52"/>
                  </a:lnTo>
                  <a:lnTo>
                    <a:pt x="70" y="137"/>
                  </a:lnTo>
                  <a:lnTo>
                    <a:pt x="19" y="86"/>
                  </a:lnTo>
                  <a:lnTo>
                    <a:pt x="0" y="105"/>
                  </a:lnTo>
                  <a:lnTo>
                    <a:pt x="70" y="174"/>
                  </a:lnTo>
                  <a:lnTo>
                    <a:pt x="165" y="79"/>
                  </a:lnTo>
                  <a:lnTo>
                    <a:pt x="226" y="18"/>
                  </a:lnTo>
                  <a:lnTo>
                    <a:pt x="207" y="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grpSp>
      <p:grpSp>
        <p:nvGrpSpPr>
          <p:cNvPr id="107" name="组合 20"/>
          <p:cNvGrpSpPr>
            <a:grpSpLocks noChangeAspect="1"/>
          </p:cNvGrpSpPr>
          <p:nvPr/>
        </p:nvGrpSpPr>
        <p:grpSpPr bwMode="auto">
          <a:xfrm>
            <a:off x="6955708" y="4796141"/>
            <a:ext cx="411162" cy="536575"/>
            <a:chOff x="5245" y="2879"/>
            <a:chExt cx="259" cy="338"/>
          </a:xfrm>
          <a:solidFill>
            <a:schemeClr val="bg1"/>
          </a:solidFill>
        </p:grpSpPr>
        <p:sp>
          <p:nvSpPr>
            <p:cNvPr id="109" name="Freeform 21"/>
            <p:cNvSpPr/>
            <p:nvPr/>
          </p:nvSpPr>
          <p:spPr bwMode="auto">
            <a:xfrm>
              <a:off x="5284" y="2879"/>
              <a:ext cx="179" cy="88"/>
            </a:xfrm>
            <a:custGeom>
              <a:avLst/>
              <a:gdLst>
                <a:gd name="T0" fmla="*/ 33 w 213"/>
                <a:gd name="T1" fmla="*/ 77 h 105"/>
                <a:gd name="T2" fmla="*/ 33 w 213"/>
                <a:gd name="T3" fmla="*/ 77 h 105"/>
                <a:gd name="T4" fmla="*/ 50 w 213"/>
                <a:gd name="T5" fmla="*/ 51 h 105"/>
                <a:gd name="T6" fmla="*/ 75 w 213"/>
                <a:gd name="T7" fmla="*/ 33 h 105"/>
                <a:gd name="T8" fmla="*/ 107 w 213"/>
                <a:gd name="T9" fmla="*/ 27 h 105"/>
                <a:gd name="T10" fmla="*/ 139 w 213"/>
                <a:gd name="T11" fmla="*/ 33 h 105"/>
                <a:gd name="T12" fmla="*/ 164 w 213"/>
                <a:gd name="T13" fmla="*/ 51 h 105"/>
                <a:gd name="T14" fmla="*/ 181 w 213"/>
                <a:gd name="T15" fmla="*/ 77 h 105"/>
                <a:gd name="T16" fmla="*/ 187 w 213"/>
                <a:gd name="T17" fmla="*/ 105 h 105"/>
                <a:gd name="T18" fmla="*/ 213 w 213"/>
                <a:gd name="T19" fmla="*/ 105 h 105"/>
                <a:gd name="T20" fmla="*/ 205 w 213"/>
                <a:gd name="T21" fmla="*/ 66 h 105"/>
                <a:gd name="T22" fmla="*/ 183 w 213"/>
                <a:gd name="T23" fmla="*/ 32 h 105"/>
                <a:gd name="T24" fmla="*/ 149 w 213"/>
                <a:gd name="T25" fmla="*/ 8 h 105"/>
                <a:gd name="T26" fmla="*/ 107 w 213"/>
                <a:gd name="T27" fmla="*/ 0 h 105"/>
                <a:gd name="T28" fmla="*/ 65 w 213"/>
                <a:gd name="T29" fmla="*/ 8 h 105"/>
                <a:gd name="T30" fmla="*/ 31 w 213"/>
                <a:gd name="T31" fmla="*/ 32 h 105"/>
                <a:gd name="T32" fmla="*/ 8 w 213"/>
                <a:gd name="T33" fmla="*/ 66 h 105"/>
                <a:gd name="T34" fmla="*/ 0 w 213"/>
                <a:gd name="T35" fmla="*/ 105 h 105"/>
                <a:gd name="T36" fmla="*/ 27 w 213"/>
                <a:gd name="T37" fmla="*/ 105 h 105"/>
                <a:gd name="T38" fmla="*/ 33 w 213"/>
                <a:gd name="T39" fmla="*/ 7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105">
                  <a:moveTo>
                    <a:pt x="33" y="77"/>
                  </a:moveTo>
                  <a:lnTo>
                    <a:pt x="33" y="77"/>
                  </a:lnTo>
                  <a:cubicBezTo>
                    <a:pt x="37" y="67"/>
                    <a:pt x="43" y="58"/>
                    <a:pt x="50" y="51"/>
                  </a:cubicBezTo>
                  <a:cubicBezTo>
                    <a:pt x="57" y="43"/>
                    <a:pt x="65" y="37"/>
                    <a:pt x="75" y="33"/>
                  </a:cubicBezTo>
                  <a:cubicBezTo>
                    <a:pt x="85" y="29"/>
                    <a:pt x="95" y="27"/>
                    <a:pt x="107" y="27"/>
                  </a:cubicBezTo>
                  <a:cubicBezTo>
                    <a:pt x="118" y="27"/>
                    <a:pt x="129" y="29"/>
                    <a:pt x="139" y="33"/>
                  </a:cubicBezTo>
                  <a:cubicBezTo>
                    <a:pt x="148" y="37"/>
                    <a:pt x="157" y="43"/>
                    <a:pt x="164" y="51"/>
                  </a:cubicBezTo>
                  <a:cubicBezTo>
                    <a:pt x="171" y="58"/>
                    <a:pt x="177" y="67"/>
                    <a:pt x="181" y="77"/>
                  </a:cubicBezTo>
                  <a:cubicBezTo>
                    <a:pt x="184" y="86"/>
                    <a:pt x="186" y="95"/>
                    <a:pt x="187" y="105"/>
                  </a:cubicBezTo>
                  <a:lnTo>
                    <a:pt x="213" y="105"/>
                  </a:lnTo>
                  <a:cubicBezTo>
                    <a:pt x="213" y="91"/>
                    <a:pt x="210" y="78"/>
                    <a:pt x="205" y="66"/>
                  </a:cubicBezTo>
                  <a:cubicBezTo>
                    <a:pt x="200" y="53"/>
                    <a:pt x="192" y="42"/>
                    <a:pt x="183" y="32"/>
                  </a:cubicBezTo>
                  <a:cubicBezTo>
                    <a:pt x="173" y="22"/>
                    <a:pt x="162" y="14"/>
                    <a:pt x="149" y="8"/>
                  </a:cubicBezTo>
                  <a:cubicBezTo>
                    <a:pt x="136" y="3"/>
                    <a:pt x="122" y="0"/>
                    <a:pt x="107" y="0"/>
                  </a:cubicBezTo>
                  <a:cubicBezTo>
                    <a:pt x="92" y="0"/>
                    <a:pt x="78" y="3"/>
                    <a:pt x="65" y="8"/>
                  </a:cubicBezTo>
                  <a:cubicBezTo>
                    <a:pt x="52" y="14"/>
                    <a:pt x="40" y="22"/>
                    <a:pt x="31" y="32"/>
                  </a:cubicBezTo>
                  <a:cubicBezTo>
                    <a:pt x="21" y="42"/>
                    <a:pt x="14" y="53"/>
                    <a:pt x="8" y="66"/>
                  </a:cubicBezTo>
                  <a:cubicBezTo>
                    <a:pt x="3" y="78"/>
                    <a:pt x="1" y="91"/>
                    <a:pt x="0" y="105"/>
                  </a:cubicBezTo>
                  <a:lnTo>
                    <a:pt x="27" y="105"/>
                  </a:lnTo>
                  <a:cubicBezTo>
                    <a:pt x="28" y="95"/>
                    <a:pt x="29" y="86"/>
                    <a:pt x="33" y="77"/>
                  </a:cubicBez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0" name="Freeform 22"/>
            <p:cNvSpPr>
              <a:spLocks noEditPoints="1"/>
            </p:cNvSpPr>
            <p:nvPr/>
          </p:nvSpPr>
          <p:spPr bwMode="auto">
            <a:xfrm>
              <a:off x="5245" y="2967"/>
              <a:ext cx="259" cy="227"/>
            </a:xfrm>
            <a:custGeom>
              <a:avLst/>
              <a:gdLst>
                <a:gd name="T0" fmla="*/ 70 w 308"/>
                <a:gd name="T1" fmla="*/ 51 h 270"/>
                <a:gd name="T2" fmla="*/ 70 w 308"/>
                <a:gd name="T3" fmla="*/ 51 h 270"/>
                <a:gd name="T4" fmla="*/ 61 w 308"/>
                <a:gd name="T5" fmla="*/ 55 h 270"/>
                <a:gd name="T6" fmla="*/ 51 w 308"/>
                <a:gd name="T7" fmla="*/ 51 h 270"/>
                <a:gd name="T8" fmla="*/ 47 w 308"/>
                <a:gd name="T9" fmla="*/ 42 h 270"/>
                <a:gd name="T10" fmla="*/ 51 w 308"/>
                <a:gd name="T11" fmla="*/ 32 h 270"/>
                <a:gd name="T12" fmla="*/ 61 w 308"/>
                <a:gd name="T13" fmla="*/ 28 h 270"/>
                <a:gd name="T14" fmla="*/ 70 w 308"/>
                <a:gd name="T15" fmla="*/ 32 h 270"/>
                <a:gd name="T16" fmla="*/ 74 w 308"/>
                <a:gd name="T17" fmla="*/ 42 h 270"/>
                <a:gd name="T18" fmla="*/ 70 w 308"/>
                <a:gd name="T19" fmla="*/ 51 h 270"/>
                <a:gd name="T20" fmla="*/ 238 w 308"/>
                <a:gd name="T21" fmla="*/ 32 h 270"/>
                <a:gd name="T22" fmla="*/ 238 w 308"/>
                <a:gd name="T23" fmla="*/ 32 h 270"/>
                <a:gd name="T24" fmla="*/ 247 w 308"/>
                <a:gd name="T25" fmla="*/ 28 h 270"/>
                <a:gd name="T26" fmla="*/ 257 w 308"/>
                <a:gd name="T27" fmla="*/ 32 h 270"/>
                <a:gd name="T28" fmla="*/ 261 w 308"/>
                <a:gd name="T29" fmla="*/ 42 h 270"/>
                <a:gd name="T30" fmla="*/ 257 w 308"/>
                <a:gd name="T31" fmla="*/ 51 h 270"/>
                <a:gd name="T32" fmla="*/ 247 w 308"/>
                <a:gd name="T33" fmla="*/ 55 h 270"/>
                <a:gd name="T34" fmla="*/ 238 w 308"/>
                <a:gd name="T35" fmla="*/ 51 h 270"/>
                <a:gd name="T36" fmla="*/ 234 w 308"/>
                <a:gd name="T37" fmla="*/ 42 h 270"/>
                <a:gd name="T38" fmla="*/ 238 w 308"/>
                <a:gd name="T39" fmla="*/ 32 h 270"/>
                <a:gd name="T40" fmla="*/ 154 w 308"/>
                <a:gd name="T41" fmla="*/ 197 h 270"/>
                <a:gd name="T42" fmla="*/ 154 w 308"/>
                <a:gd name="T43" fmla="*/ 197 h 270"/>
                <a:gd name="T44" fmla="*/ 165 w 308"/>
                <a:gd name="T45" fmla="*/ 202 h 270"/>
                <a:gd name="T46" fmla="*/ 308 w 308"/>
                <a:gd name="T47" fmla="*/ 270 h 270"/>
                <a:gd name="T48" fmla="*/ 308 w 308"/>
                <a:gd name="T49" fmla="*/ 82 h 270"/>
                <a:gd name="T50" fmla="*/ 308 w 308"/>
                <a:gd name="T51" fmla="*/ 0 h 270"/>
                <a:gd name="T52" fmla="*/ 260 w 308"/>
                <a:gd name="T53" fmla="*/ 0 h 270"/>
                <a:gd name="T54" fmla="*/ 234 w 308"/>
                <a:gd name="T55" fmla="*/ 0 h 270"/>
                <a:gd name="T56" fmla="*/ 74 w 308"/>
                <a:gd name="T57" fmla="*/ 0 h 270"/>
                <a:gd name="T58" fmla="*/ 47 w 308"/>
                <a:gd name="T59" fmla="*/ 0 h 270"/>
                <a:gd name="T60" fmla="*/ 0 w 308"/>
                <a:gd name="T61" fmla="*/ 0 h 270"/>
                <a:gd name="T62" fmla="*/ 0 w 308"/>
                <a:gd name="T63" fmla="*/ 82 h 270"/>
                <a:gd name="T64" fmla="*/ 0 w 308"/>
                <a:gd name="T65" fmla="*/ 270 h 270"/>
                <a:gd name="T66" fmla="*/ 143 w 308"/>
                <a:gd name="T67" fmla="*/ 202 h 270"/>
                <a:gd name="T68" fmla="*/ 154 w 308"/>
                <a:gd name="T69" fmla="*/ 19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8" h="270">
                  <a:moveTo>
                    <a:pt x="70" y="51"/>
                  </a:moveTo>
                  <a:lnTo>
                    <a:pt x="70" y="51"/>
                  </a:lnTo>
                  <a:cubicBezTo>
                    <a:pt x="67" y="54"/>
                    <a:pt x="64" y="55"/>
                    <a:pt x="61" y="55"/>
                  </a:cubicBezTo>
                  <a:cubicBezTo>
                    <a:pt x="57" y="55"/>
                    <a:pt x="54" y="54"/>
                    <a:pt x="51" y="51"/>
                  </a:cubicBezTo>
                  <a:cubicBezTo>
                    <a:pt x="48" y="48"/>
                    <a:pt x="47" y="45"/>
                    <a:pt x="47" y="42"/>
                  </a:cubicBezTo>
                  <a:cubicBezTo>
                    <a:pt x="47" y="38"/>
                    <a:pt x="48" y="35"/>
                    <a:pt x="51" y="32"/>
                  </a:cubicBezTo>
                  <a:cubicBezTo>
                    <a:pt x="54" y="30"/>
                    <a:pt x="57" y="28"/>
                    <a:pt x="61" y="28"/>
                  </a:cubicBezTo>
                  <a:cubicBezTo>
                    <a:pt x="64" y="28"/>
                    <a:pt x="67" y="30"/>
                    <a:pt x="70" y="32"/>
                  </a:cubicBezTo>
                  <a:cubicBezTo>
                    <a:pt x="73" y="35"/>
                    <a:pt x="74" y="38"/>
                    <a:pt x="74" y="42"/>
                  </a:cubicBezTo>
                  <a:cubicBezTo>
                    <a:pt x="74" y="45"/>
                    <a:pt x="73" y="48"/>
                    <a:pt x="70" y="51"/>
                  </a:cubicBezTo>
                  <a:close/>
                  <a:moveTo>
                    <a:pt x="238" y="32"/>
                  </a:moveTo>
                  <a:lnTo>
                    <a:pt x="238" y="32"/>
                  </a:lnTo>
                  <a:cubicBezTo>
                    <a:pt x="240" y="30"/>
                    <a:pt x="244" y="28"/>
                    <a:pt x="247" y="28"/>
                  </a:cubicBezTo>
                  <a:cubicBezTo>
                    <a:pt x="251" y="28"/>
                    <a:pt x="254" y="30"/>
                    <a:pt x="257" y="32"/>
                  </a:cubicBezTo>
                  <a:cubicBezTo>
                    <a:pt x="259" y="35"/>
                    <a:pt x="261" y="38"/>
                    <a:pt x="261" y="42"/>
                  </a:cubicBezTo>
                  <a:cubicBezTo>
                    <a:pt x="261" y="45"/>
                    <a:pt x="259" y="48"/>
                    <a:pt x="257" y="51"/>
                  </a:cubicBezTo>
                  <a:cubicBezTo>
                    <a:pt x="254" y="54"/>
                    <a:pt x="251" y="55"/>
                    <a:pt x="247" y="55"/>
                  </a:cubicBezTo>
                  <a:cubicBezTo>
                    <a:pt x="244" y="55"/>
                    <a:pt x="240" y="54"/>
                    <a:pt x="238" y="51"/>
                  </a:cubicBezTo>
                  <a:cubicBezTo>
                    <a:pt x="235" y="48"/>
                    <a:pt x="234" y="45"/>
                    <a:pt x="234" y="42"/>
                  </a:cubicBezTo>
                  <a:cubicBezTo>
                    <a:pt x="234" y="38"/>
                    <a:pt x="235" y="35"/>
                    <a:pt x="238" y="32"/>
                  </a:cubicBezTo>
                  <a:close/>
                  <a:moveTo>
                    <a:pt x="154" y="197"/>
                  </a:moveTo>
                  <a:lnTo>
                    <a:pt x="154" y="197"/>
                  </a:lnTo>
                  <a:lnTo>
                    <a:pt x="165" y="202"/>
                  </a:lnTo>
                  <a:lnTo>
                    <a:pt x="308" y="270"/>
                  </a:lnTo>
                  <a:lnTo>
                    <a:pt x="308" y="82"/>
                  </a:lnTo>
                  <a:lnTo>
                    <a:pt x="308" y="0"/>
                  </a:lnTo>
                  <a:lnTo>
                    <a:pt x="260" y="0"/>
                  </a:lnTo>
                  <a:lnTo>
                    <a:pt x="234" y="0"/>
                  </a:lnTo>
                  <a:lnTo>
                    <a:pt x="74" y="0"/>
                  </a:lnTo>
                  <a:lnTo>
                    <a:pt x="47" y="0"/>
                  </a:lnTo>
                  <a:lnTo>
                    <a:pt x="0" y="0"/>
                  </a:lnTo>
                  <a:lnTo>
                    <a:pt x="0" y="82"/>
                  </a:lnTo>
                  <a:lnTo>
                    <a:pt x="0" y="270"/>
                  </a:lnTo>
                  <a:lnTo>
                    <a:pt x="143" y="202"/>
                  </a:lnTo>
                  <a:lnTo>
                    <a:pt x="154" y="197"/>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1" name="Freeform 23"/>
            <p:cNvSpPr/>
            <p:nvPr/>
          </p:nvSpPr>
          <p:spPr bwMode="auto">
            <a:xfrm>
              <a:off x="5284" y="2991"/>
              <a:ext cx="23" cy="23"/>
            </a:xfrm>
            <a:custGeom>
              <a:avLst/>
              <a:gdLst>
                <a:gd name="T0" fmla="*/ 13 w 27"/>
                <a:gd name="T1" fmla="*/ 0 h 27"/>
                <a:gd name="T2" fmla="*/ 13 w 27"/>
                <a:gd name="T3" fmla="*/ 0 h 27"/>
                <a:gd name="T4" fmla="*/ 4 w 27"/>
                <a:gd name="T5" fmla="*/ 4 h 27"/>
                <a:gd name="T6" fmla="*/ 0 w 27"/>
                <a:gd name="T7" fmla="*/ 14 h 27"/>
                <a:gd name="T8" fmla="*/ 4 w 27"/>
                <a:gd name="T9" fmla="*/ 23 h 27"/>
                <a:gd name="T10" fmla="*/ 13 w 27"/>
                <a:gd name="T11" fmla="*/ 27 h 27"/>
                <a:gd name="T12" fmla="*/ 23 w 27"/>
                <a:gd name="T13" fmla="*/ 23 h 27"/>
                <a:gd name="T14" fmla="*/ 27 w 27"/>
                <a:gd name="T15" fmla="*/ 14 h 27"/>
                <a:gd name="T16" fmla="*/ 23 w 27"/>
                <a:gd name="T17" fmla="*/ 4 h 27"/>
                <a:gd name="T18" fmla="*/ 13 w 2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0"/>
                  </a:moveTo>
                  <a:lnTo>
                    <a:pt x="13" y="0"/>
                  </a:lnTo>
                  <a:cubicBezTo>
                    <a:pt x="10" y="0"/>
                    <a:pt x="7" y="2"/>
                    <a:pt x="4" y="4"/>
                  </a:cubicBezTo>
                  <a:cubicBezTo>
                    <a:pt x="1" y="7"/>
                    <a:pt x="0" y="10"/>
                    <a:pt x="0" y="14"/>
                  </a:cubicBezTo>
                  <a:cubicBezTo>
                    <a:pt x="0" y="17"/>
                    <a:pt x="1" y="20"/>
                    <a:pt x="4" y="23"/>
                  </a:cubicBezTo>
                  <a:cubicBezTo>
                    <a:pt x="7" y="26"/>
                    <a:pt x="10" y="27"/>
                    <a:pt x="13" y="27"/>
                  </a:cubicBezTo>
                  <a:cubicBezTo>
                    <a:pt x="17" y="27"/>
                    <a:pt x="20" y="26"/>
                    <a:pt x="23" y="23"/>
                  </a:cubicBezTo>
                  <a:cubicBezTo>
                    <a:pt x="25" y="20"/>
                    <a:pt x="27" y="17"/>
                    <a:pt x="27" y="14"/>
                  </a:cubicBezTo>
                  <a:cubicBezTo>
                    <a:pt x="27" y="10"/>
                    <a:pt x="25" y="7"/>
                    <a:pt x="23" y="4"/>
                  </a:cubicBezTo>
                  <a:cubicBezTo>
                    <a:pt x="20" y="2"/>
                    <a:pt x="17" y="0"/>
                    <a:pt x="13" y="0"/>
                  </a:cubicBez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2" name="Freeform 24"/>
            <p:cNvSpPr/>
            <p:nvPr/>
          </p:nvSpPr>
          <p:spPr bwMode="auto">
            <a:xfrm>
              <a:off x="5442" y="2991"/>
              <a:ext cx="21" cy="23"/>
            </a:xfrm>
            <a:custGeom>
              <a:avLst/>
              <a:gdLst>
                <a:gd name="T0" fmla="*/ 13 w 26"/>
                <a:gd name="T1" fmla="*/ 27 h 27"/>
                <a:gd name="T2" fmla="*/ 13 w 26"/>
                <a:gd name="T3" fmla="*/ 27 h 27"/>
                <a:gd name="T4" fmla="*/ 23 w 26"/>
                <a:gd name="T5" fmla="*/ 23 h 27"/>
                <a:gd name="T6" fmla="*/ 26 w 26"/>
                <a:gd name="T7" fmla="*/ 14 h 27"/>
                <a:gd name="T8" fmla="*/ 23 w 26"/>
                <a:gd name="T9" fmla="*/ 4 h 27"/>
                <a:gd name="T10" fmla="*/ 13 w 26"/>
                <a:gd name="T11" fmla="*/ 0 h 27"/>
                <a:gd name="T12" fmla="*/ 4 w 26"/>
                <a:gd name="T13" fmla="*/ 4 h 27"/>
                <a:gd name="T14" fmla="*/ 0 w 26"/>
                <a:gd name="T15" fmla="*/ 14 h 27"/>
                <a:gd name="T16" fmla="*/ 4 w 26"/>
                <a:gd name="T17" fmla="*/ 23 h 27"/>
                <a:gd name="T18" fmla="*/ 13 w 2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7">
                  <a:moveTo>
                    <a:pt x="13" y="27"/>
                  </a:moveTo>
                  <a:lnTo>
                    <a:pt x="13" y="27"/>
                  </a:lnTo>
                  <a:cubicBezTo>
                    <a:pt x="17" y="27"/>
                    <a:pt x="20" y="26"/>
                    <a:pt x="23" y="23"/>
                  </a:cubicBezTo>
                  <a:cubicBezTo>
                    <a:pt x="25" y="20"/>
                    <a:pt x="26" y="17"/>
                    <a:pt x="26" y="14"/>
                  </a:cubicBezTo>
                  <a:cubicBezTo>
                    <a:pt x="26" y="10"/>
                    <a:pt x="25" y="7"/>
                    <a:pt x="23" y="4"/>
                  </a:cubicBezTo>
                  <a:cubicBezTo>
                    <a:pt x="20" y="2"/>
                    <a:pt x="17" y="0"/>
                    <a:pt x="13" y="0"/>
                  </a:cubicBezTo>
                  <a:cubicBezTo>
                    <a:pt x="10" y="0"/>
                    <a:pt x="6" y="2"/>
                    <a:pt x="4" y="4"/>
                  </a:cubicBezTo>
                  <a:cubicBezTo>
                    <a:pt x="1" y="7"/>
                    <a:pt x="0" y="10"/>
                    <a:pt x="0" y="14"/>
                  </a:cubicBezTo>
                  <a:cubicBezTo>
                    <a:pt x="0" y="17"/>
                    <a:pt x="1" y="20"/>
                    <a:pt x="4" y="23"/>
                  </a:cubicBezTo>
                  <a:cubicBezTo>
                    <a:pt x="6" y="26"/>
                    <a:pt x="10" y="27"/>
                    <a:pt x="13" y="27"/>
                  </a:cubicBez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sp>
          <p:nvSpPr>
            <p:cNvPr id="113" name="Freeform 25"/>
            <p:cNvSpPr/>
            <p:nvPr/>
          </p:nvSpPr>
          <p:spPr bwMode="auto">
            <a:xfrm>
              <a:off x="5246" y="3157"/>
              <a:ext cx="256" cy="60"/>
            </a:xfrm>
            <a:custGeom>
              <a:avLst/>
              <a:gdLst>
                <a:gd name="T0" fmla="*/ 153 w 305"/>
                <a:gd name="T1" fmla="*/ 0 h 72"/>
                <a:gd name="T2" fmla="*/ 153 w 305"/>
                <a:gd name="T3" fmla="*/ 0 h 72"/>
                <a:gd name="T4" fmla="*/ 0 w 305"/>
                <a:gd name="T5" fmla="*/ 72 h 72"/>
                <a:gd name="T6" fmla="*/ 153 w 305"/>
                <a:gd name="T7" fmla="*/ 72 h 72"/>
                <a:gd name="T8" fmla="*/ 305 w 305"/>
                <a:gd name="T9" fmla="*/ 72 h 72"/>
                <a:gd name="T10" fmla="*/ 153 w 305"/>
                <a:gd name="T11" fmla="*/ 0 h 72"/>
              </a:gdLst>
              <a:ahLst/>
              <a:cxnLst>
                <a:cxn ang="0">
                  <a:pos x="T0" y="T1"/>
                </a:cxn>
                <a:cxn ang="0">
                  <a:pos x="T2" y="T3"/>
                </a:cxn>
                <a:cxn ang="0">
                  <a:pos x="T4" y="T5"/>
                </a:cxn>
                <a:cxn ang="0">
                  <a:pos x="T6" y="T7"/>
                </a:cxn>
                <a:cxn ang="0">
                  <a:pos x="T8" y="T9"/>
                </a:cxn>
                <a:cxn ang="0">
                  <a:pos x="T10" y="T11"/>
                </a:cxn>
              </a:cxnLst>
              <a:rect l="0" t="0" r="r" b="b"/>
              <a:pathLst>
                <a:path w="305" h="72">
                  <a:moveTo>
                    <a:pt x="153" y="0"/>
                  </a:moveTo>
                  <a:lnTo>
                    <a:pt x="153" y="0"/>
                  </a:lnTo>
                  <a:lnTo>
                    <a:pt x="0" y="72"/>
                  </a:lnTo>
                  <a:lnTo>
                    <a:pt x="153" y="72"/>
                  </a:lnTo>
                  <a:lnTo>
                    <a:pt x="305" y="72"/>
                  </a:lnTo>
                  <a:lnTo>
                    <a:pt x="153" y="0"/>
                  </a:lnTo>
                  <a:close/>
                </a:path>
              </a:pathLst>
            </a:custGeom>
            <a:grpFill/>
            <a:ln w="0">
              <a:solidFill>
                <a:schemeClr val="bg1"/>
              </a:solidFill>
              <a:prstDash val="solid"/>
              <a:round/>
            </a:ln>
          </p:spPr>
          <p:txBody>
            <a:bodyPr vert="horz" wrap="square" lIns="91440" tIns="45720" rIns="91440" bIns="45720" numCol="1" anchor="t" anchorCtr="0" compatLnSpc="1"/>
            <a:lstStyle/>
            <a:p>
              <a:endParaRPr lang="zh-CN" altLang="en-US">
                <a:latin typeface="等线" panose="02010600030101010101" pitchFamily="2" charset="-122"/>
                <a:sym typeface="等线" panose="02010600030101010101" pitchFamily="2" charset="-122"/>
              </a:endParaRPr>
            </a:p>
          </p:txBody>
        </p:sp>
      </p:grpSp>
      <p:sp>
        <p:nvSpPr>
          <p:cNvPr id="7" name="文本占位符 2"/>
          <p:cNvSpPr>
            <a:spLocks noGrp="1"/>
          </p:cNvSpPr>
          <p:nvPr/>
        </p:nvSpPr>
        <p:spPr>
          <a:xfrm>
            <a:off x="765810" y="76835"/>
            <a:ext cx="10353040" cy="60579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200" b="1" kern="1200" spc="300">
                <a:solidFill>
                  <a:schemeClr val="bg1"/>
                </a:solidFill>
                <a:latin typeface="思源黑体 CN Bold" panose="020B0800000000000000" pitchFamily="34" charset="-122"/>
                <a:ea typeface="思源黑体 CN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pc="600" dirty="0">
              <a:solidFill>
                <a:schemeClr val="bg1"/>
              </a:solidFill>
              <a:latin typeface="等线" panose="02010600030101010101" pitchFamily="2" charset="-122"/>
              <a:sym typeface="等线" panose="02010600030101010101" pitchFamily="2" charset="-122"/>
            </a:endParaRPr>
          </a:p>
        </p:txBody>
      </p:sp>
      <p:sp>
        <p:nvSpPr>
          <p:cNvPr id="9" name="文本框 8"/>
          <p:cNvSpPr txBox="1"/>
          <p:nvPr/>
        </p:nvSpPr>
        <p:spPr>
          <a:xfrm>
            <a:off x="1177290" y="1016635"/>
            <a:ext cx="2653665" cy="58356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3200">
                <a:solidFill>
                  <a:schemeClr val="tx1"/>
                </a:solidFill>
                <a:latin typeface="黑体" panose="02010609060101010101" charset="-122"/>
                <a:ea typeface="黑体" panose="02010609060101010101" charset="-122"/>
                <a:cs typeface="黑体" panose="02010609060101010101" charset="-122"/>
              </a:rPr>
              <a:t>脱贫攻坚精神</a:t>
            </a:r>
            <a:endParaRPr lang="zh-CN" altLang="en-US" sz="3200">
              <a:solidFill>
                <a:schemeClr val="tx1"/>
              </a:solidFill>
              <a:latin typeface="黑体" panose="02010609060101010101" charset="-122"/>
              <a:ea typeface="黑体" panose="02010609060101010101" charset="-122"/>
              <a:cs typeface="黑体" panose="02010609060101010101" charset="-122"/>
            </a:endParaRPr>
          </a:p>
        </p:txBody>
      </p:sp>
      <p:sp>
        <p:nvSpPr>
          <p:cNvPr id="10" name="矩形 9"/>
          <p:cNvSpPr/>
          <p:nvPr/>
        </p:nvSpPr>
        <p:spPr>
          <a:xfrm>
            <a:off x="1273175" y="1600200"/>
            <a:ext cx="2461895" cy="4281805"/>
          </a:xfrm>
          <a:prstGeom prst="rect">
            <a:avLst/>
          </a:prstGeom>
          <a:blipFill rotWithShape="1">
            <a:blip r:embed="rId1"/>
            <a:tile tx="0" ty="0" sx="100000" sy="100000" flip="none" algn="tl"/>
          </a:blipFill>
          <a:effectLst>
            <a:outerShdw blurRad="50800" dist="38100" dir="2700000" algn="tl" rotWithShape="0">
              <a:prstClr val="black">
                <a:alpha val="40000"/>
              </a:prstClr>
            </a:outerShdw>
          </a:effectLst>
        </p:spPr>
        <p:txBody>
          <a:bodyPr wrap="square">
            <a:noAutofit/>
          </a:bodyPr>
          <a:lstStyle/>
          <a:p>
            <a:pPr marL="0" marR="0" lvl="0" indent="0" algn="ctr" defTabSz="914400" rtl="0" eaLnBrk="1" fontAlgn="auto"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rPr>
              <a:t>上下同心</a:t>
            </a:r>
            <a:endParaRPr kumimoji="0" lang="en-US" altLang="zh-CN"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rPr>
              <a:t>尽锐出战</a:t>
            </a:r>
            <a:endParaRPr kumimoji="0" lang="en-US" altLang="zh-CN"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rPr>
              <a:t>精准务实</a:t>
            </a:r>
            <a:endParaRPr kumimoji="0" lang="en-US" altLang="zh-CN"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rPr>
              <a:t>开拓创新</a:t>
            </a:r>
            <a:endParaRPr kumimoji="0" lang="en-US" altLang="zh-CN"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rPr>
              <a:t>攻坚克难</a:t>
            </a:r>
            <a:endParaRPr kumimoji="0" lang="en-US" altLang="zh-CN"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rPr>
              <a:t>不负人民</a:t>
            </a:r>
            <a:endParaRPr kumimoji="0" lang="zh-CN" altLang="en-US" sz="2800" b="1" i="0" u="none" strike="noStrike" kern="1200" cap="none" spc="0" normalizeH="0" baseline="0" noProof="1">
              <a:ln>
                <a:noFill/>
              </a:ln>
              <a:solidFill>
                <a:schemeClr val="bg1"/>
              </a:solidFill>
              <a:effectLst/>
              <a:uLnTx/>
              <a:uFillTx/>
              <a:latin typeface="黑体" panose="02010609060101010101" charset="-122"/>
              <a:ea typeface="黑体" panose="02010609060101010101" charset="-122"/>
              <a:cs typeface="+mn-cs"/>
            </a:endParaRPr>
          </a:p>
        </p:txBody>
      </p:sp>
      <p:pic>
        <p:nvPicPr>
          <p:cNvPr id="5" name="Picture 2"/>
          <p:cNvPicPr>
            <a:picLocks noChangeAspect="1"/>
          </p:cNvPicPr>
          <p:nvPr/>
        </p:nvPicPr>
        <p:blipFill>
          <a:blip r:embed="rId2"/>
          <a:stretch>
            <a:fillRect/>
          </a:stretch>
        </p:blipFill>
        <p:spPr>
          <a:xfrm>
            <a:off x="5562600" y="847725"/>
            <a:ext cx="5421630" cy="4398645"/>
          </a:xfrm>
          <a:prstGeom prst="rect">
            <a:avLst/>
          </a:prstGeom>
          <a:noFill/>
          <a:ln w="9525">
            <a:noFill/>
          </a:ln>
        </p:spPr>
      </p:pic>
      <p:sp>
        <p:nvSpPr>
          <p:cNvPr id="12" name="文本框 11"/>
          <p:cNvSpPr txBox="1"/>
          <p:nvPr/>
        </p:nvSpPr>
        <p:spPr>
          <a:xfrm>
            <a:off x="4380865" y="5411470"/>
            <a:ext cx="7498080" cy="460375"/>
          </a:xfrm>
          <a:prstGeom prst="rect">
            <a:avLst/>
          </a:prstGeom>
          <a:noFill/>
        </p:spPr>
        <p:txBody>
          <a:bodyPr wrap="none" rtlCol="0">
            <a:spAutoFit/>
          </a:bodyPr>
          <a:lstStyle/>
          <a:p>
            <a:r>
              <a:rPr lang="en-US" altLang="zh-CN" sz="2400">
                <a:solidFill>
                  <a:schemeClr val="tx1"/>
                </a:solidFill>
                <a:latin typeface="黑体" panose="02010609060101010101" charset="-122"/>
                <a:ea typeface="黑体" panose="02010609060101010101" charset="-122"/>
                <a:cs typeface="黑体" panose="02010609060101010101" charset="-122"/>
              </a:rPr>
              <a:t>1800</a:t>
            </a:r>
            <a:r>
              <a:rPr lang="zh-CN" altLang="en-US" sz="2400">
                <a:solidFill>
                  <a:schemeClr val="tx1"/>
                </a:solidFill>
                <a:latin typeface="黑体" panose="02010609060101010101" charset="-122"/>
                <a:ea typeface="黑体" panose="02010609060101010101" charset="-122"/>
                <a:cs typeface="黑体" panose="02010609060101010101" charset="-122"/>
              </a:rPr>
              <a:t>多名基层扶贫干部将生命定格在了脱贫攻坚征程上</a:t>
            </a:r>
            <a:endParaRPr lang="zh-CN" altLang="en-US" sz="2400">
              <a:solidFill>
                <a:schemeClr val="tx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199"/>
                                          </p:stCondLst>
                                        </p:cTn>
                                        <p:tgtEl>
                                          <p:spTgt spid="101"/>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00" fill="hold"/>
                                        <p:tgtEl>
                                          <p:spTgt spid="101"/>
                                        </p:tgtEl>
                                      </p:cBhvr>
                                      <p:by x="0" y="0"/>
                                    </p:animScale>
                                  </p:childTnLst>
                                </p:cTn>
                              </p:par>
                              <p:par>
                                <p:cTn id="9" presetID="1" presetClass="entr" presetSubtype="0" fill="hold" nodeType="withEffect">
                                  <p:stCondLst>
                                    <p:cond delay="0"/>
                                  </p:stCondLst>
                                  <p:childTnLst>
                                    <p:set>
                                      <p:cBhvr>
                                        <p:cTn id="10" dur="1" fill="hold">
                                          <p:stCondLst>
                                            <p:cond delay="199"/>
                                          </p:stCondLst>
                                        </p:cTn>
                                        <p:tgtEl>
                                          <p:spTgt spid="107"/>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200" fill="hold"/>
                                        <p:tgtEl>
                                          <p:spTgt spid="107"/>
                                        </p:tgtEl>
                                      </p:cBhvr>
                                      <p:by x="0" y="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3" presetClass="entr" presetSubtype="5"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vertical)">
                                      <p:cBhvr>
                                        <p:cTn id="22" dur="500"/>
                                        <p:tgtEl>
                                          <p:spTgt spid="10"/>
                                        </p:tgtEl>
                                      </p:cBhvr>
                                    </p:animEffect>
                                  </p:childTnLst>
                                </p:cTn>
                              </p:par>
                            </p:childTnLst>
                          </p:cTn>
                        </p:par>
                        <p:par>
                          <p:cTn id="23" fill="hold">
                            <p:stCondLst>
                              <p:cond delay="1000"/>
                            </p:stCondLst>
                            <p:childTnLst>
                              <p:par>
                                <p:cTn id="24" presetID="3" presetClass="entr" presetSubtype="1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9" grpId="0" bldLvl="0" animBg="1"/>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442135" y="2240384"/>
            <a:ext cx="1169545" cy="400105"/>
          </a:xfrm>
          <a:prstGeom prst="rect">
            <a:avLst/>
          </a:prstGeom>
        </p:spPr>
        <p:txBody>
          <a:bodyPr wrap="none" lIns="121917" tIns="60958" rIns="121917" bIns="60958">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动力牵引</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623540" y="2761948"/>
            <a:ext cx="3443776" cy="1189552"/>
          </a:xfrm>
          <a:prstGeom prst="rect">
            <a:avLst/>
          </a:prstGeom>
        </p:spPr>
        <p:txBody>
          <a:bodyPr wrap="square" lIns="121917" tIns="60958" rIns="121917" bIns="60958">
            <a:spAutoFit/>
          </a:bodyPr>
          <a:lstStyle/>
          <a:p>
            <a:pPr>
              <a:lnSpc>
                <a:spcPct val="110000"/>
              </a:lnSpc>
            </a:pPr>
            <a:r>
              <a:rPr lang="zh-CN" altLang="zh-CN" sz="2100" dirty="0" smtClean="0">
                <a:latin typeface="+mn-ea"/>
              </a:rPr>
              <a:t>明确</a:t>
            </a:r>
            <a:r>
              <a:rPr lang="zh-CN" altLang="zh-CN" sz="2100" dirty="0">
                <a:latin typeface="+mn-ea"/>
              </a:rPr>
              <a:t>宣示了中国共产党以“什么样的精神面貌”治国理政的问</a:t>
            </a:r>
            <a:r>
              <a:rPr lang="zh-CN" altLang="zh-CN" sz="2100" dirty="0" smtClean="0">
                <a:latin typeface="+mn-ea"/>
              </a:rPr>
              <a:t>题</a:t>
            </a:r>
            <a:r>
              <a:rPr lang="zh-CN" altLang="en-US" sz="2100" dirty="0" smtClean="0">
                <a:latin typeface="+mn-ea"/>
              </a:rPr>
              <a:t>。</a:t>
            </a:r>
            <a:endParaRPr lang="zh-CN" altLang="en-US" sz="2100" dirty="0">
              <a:latin typeface="+mn-ea"/>
            </a:endParaRPr>
          </a:p>
        </p:txBody>
      </p:sp>
      <p:sp>
        <p:nvSpPr>
          <p:cNvPr id="22" name="矩形 21"/>
          <p:cNvSpPr/>
          <p:nvPr/>
        </p:nvSpPr>
        <p:spPr>
          <a:xfrm>
            <a:off x="2442302" y="4169590"/>
            <a:ext cx="2372320" cy="400105"/>
          </a:xfrm>
          <a:prstGeom prst="rect">
            <a:avLst/>
          </a:prstGeom>
        </p:spPr>
        <p:txBody>
          <a:bodyPr wrap="square" lIns="121917" tIns="60958" rIns="121917" bIns="60958">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政治</a:t>
            </a:r>
            <a:r>
              <a:rPr lang="zh-CN" altLang="zh-CN" b="1" dirty="0" smtClean="0">
                <a:solidFill>
                  <a:srgbClr val="C00000"/>
                </a:solidFill>
                <a:latin typeface="微软雅黑" panose="020B0503020204020204" pitchFamily="34" charset="-122"/>
                <a:ea typeface="微软雅黑" panose="020B0503020204020204" pitchFamily="34" charset="-122"/>
              </a:rPr>
              <a:t>保证</a:t>
            </a:r>
            <a:endParaRPr lang="zh-CN" altLang="zh-CN" b="1" dirty="0" smtClean="0">
              <a:solidFill>
                <a:srgbClr val="C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527685" y="4715510"/>
            <a:ext cx="3635375" cy="1186180"/>
          </a:xfrm>
          <a:prstGeom prst="rect">
            <a:avLst/>
          </a:prstGeom>
        </p:spPr>
        <p:txBody>
          <a:bodyPr wrap="square" lIns="121917" tIns="60958" rIns="121917" bIns="60958">
            <a:spAutoFit/>
          </a:bodyPr>
          <a:lstStyle/>
          <a:p>
            <a:pPr>
              <a:lnSpc>
                <a:spcPct val="110000"/>
              </a:lnSpc>
            </a:pPr>
            <a:r>
              <a:rPr lang="en-US" altLang="zh-CN" sz="2100" dirty="0" smtClean="0">
                <a:latin typeface="+mn-ea"/>
              </a:rPr>
              <a:t> </a:t>
            </a:r>
            <a:r>
              <a:rPr lang="zh-CN" altLang="zh-CN" sz="2100" dirty="0" smtClean="0">
                <a:latin typeface="+mn-ea"/>
              </a:rPr>
              <a:t>明确</a:t>
            </a:r>
            <a:r>
              <a:rPr lang="zh-CN" altLang="zh-CN" sz="2100" dirty="0">
                <a:latin typeface="+mn-ea"/>
              </a:rPr>
              <a:t>宣示了中国共产党“以什么样的主体力量”治国理政的</a:t>
            </a:r>
            <a:r>
              <a:rPr lang="zh-CN" altLang="zh-CN" sz="2100" dirty="0" smtClean="0">
                <a:latin typeface="+mn-ea"/>
              </a:rPr>
              <a:t>问题</a:t>
            </a:r>
            <a:r>
              <a:rPr lang="zh-CN" altLang="en-US" sz="2100" dirty="0" smtClean="0">
                <a:latin typeface="+mn-ea"/>
              </a:rPr>
              <a:t>。</a:t>
            </a:r>
            <a:endParaRPr lang="zh-CN" altLang="en-US" sz="2100" dirty="0">
              <a:latin typeface="+mn-ea"/>
            </a:endParaRPr>
          </a:p>
        </p:txBody>
      </p:sp>
      <p:sp>
        <p:nvSpPr>
          <p:cNvPr id="29" name="矩形 28"/>
          <p:cNvSpPr/>
          <p:nvPr/>
        </p:nvSpPr>
        <p:spPr>
          <a:xfrm>
            <a:off x="8082515" y="2240294"/>
            <a:ext cx="1169545" cy="400105"/>
          </a:xfrm>
          <a:prstGeom prst="rect">
            <a:avLst/>
          </a:prstGeom>
        </p:spPr>
        <p:txBody>
          <a:bodyPr wrap="none" lIns="121917" tIns="60958" rIns="121917" bIns="60958">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前进路径</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30" name="矩形 29"/>
          <p:cNvSpPr/>
          <p:nvPr/>
        </p:nvSpPr>
        <p:spPr>
          <a:xfrm>
            <a:off x="8016566" y="2762158"/>
            <a:ext cx="3412799" cy="834070"/>
          </a:xfrm>
          <a:prstGeom prst="rect">
            <a:avLst/>
          </a:prstGeom>
        </p:spPr>
        <p:txBody>
          <a:bodyPr wrap="square" lIns="121917" tIns="60958" rIns="121917" bIns="60958">
            <a:spAutoFit/>
          </a:bodyPr>
          <a:lstStyle/>
          <a:p>
            <a:pPr>
              <a:lnSpc>
                <a:spcPct val="110000"/>
              </a:lnSpc>
            </a:pPr>
            <a:r>
              <a:rPr lang="en-US" altLang="zh-CN" sz="2100" dirty="0" smtClean="0">
                <a:latin typeface="+mn-ea"/>
              </a:rPr>
              <a:t> </a:t>
            </a:r>
            <a:r>
              <a:rPr lang="zh-CN" altLang="zh-CN" sz="2100" dirty="0" smtClean="0">
                <a:latin typeface="+mn-ea"/>
              </a:rPr>
              <a:t>明确</a:t>
            </a:r>
            <a:r>
              <a:rPr lang="zh-CN" altLang="zh-CN" sz="2100" dirty="0">
                <a:latin typeface="+mn-ea"/>
              </a:rPr>
              <a:t>宣示了党“举什么旗，走什么路”的</a:t>
            </a:r>
            <a:r>
              <a:rPr lang="zh-CN" altLang="zh-CN" sz="2100" dirty="0" smtClean="0">
                <a:latin typeface="+mn-ea"/>
              </a:rPr>
              <a:t>问题</a:t>
            </a:r>
            <a:r>
              <a:rPr lang="zh-CN" altLang="en-US" sz="2100" dirty="0" smtClean="0">
                <a:latin typeface="+mn-ea"/>
              </a:rPr>
              <a:t>。</a:t>
            </a:r>
            <a:endParaRPr lang="zh-CN" altLang="en-US" sz="2100" dirty="0">
              <a:latin typeface="+mn-ea"/>
            </a:endParaRPr>
          </a:p>
        </p:txBody>
      </p:sp>
      <p:grpSp>
        <p:nvGrpSpPr>
          <p:cNvPr id="3" name="组合 32"/>
          <p:cNvGrpSpPr/>
          <p:nvPr/>
        </p:nvGrpSpPr>
        <p:grpSpPr>
          <a:xfrm>
            <a:off x="4079169" y="2068083"/>
            <a:ext cx="1619895" cy="1916089"/>
            <a:chOff x="476759" y="1707654"/>
            <a:chExt cx="1214921" cy="1264786"/>
          </a:xfrm>
        </p:grpSpPr>
        <p:grpSp>
          <p:nvGrpSpPr>
            <p:cNvPr id="5" name="组合 15"/>
            <p:cNvGrpSpPr/>
            <p:nvPr/>
          </p:nvGrpSpPr>
          <p:grpSpPr>
            <a:xfrm>
              <a:off x="476759" y="1707654"/>
              <a:ext cx="1214921" cy="1264786"/>
              <a:chOff x="548766" y="1851670"/>
              <a:chExt cx="1286929" cy="1478686"/>
            </a:xfrm>
          </p:grpSpPr>
          <p:pic>
            <p:nvPicPr>
              <p:cNvPr id="10"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bwMode="auto">
              <a:xfrm>
                <a:off x="548767" y="1851670"/>
                <a:ext cx="1286928" cy="1190654"/>
              </a:xfrm>
              <a:prstGeom prst="rect">
                <a:avLst/>
              </a:prstGeom>
              <a:solidFill>
                <a:srgbClr val="CC0000"/>
              </a:solidFill>
              <a:ln>
                <a:noFill/>
              </a:ln>
              <a:effectLst>
                <a:outerShdw blurRad="152400" dist="63500" dir="2700000" sx="101000" sy="101000" algn="tl" rotWithShape="0">
                  <a:prstClr val="black">
                    <a:alpha val="21000"/>
                  </a:prstClr>
                </a:outerShdw>
              </a:effectLst>
            </p:spPr>
          </p:pic>
          <p:sp>
            <p:nvSpPr>
              <p:cNvPr id="11" name="Freeform 10"/>
              <p:cNvSpPr>
                <a:spLocks noEditPoints="1"/>
              </p:cNvSpPr>
              <p:nvPr/>
            </p:nvSpPr>
            <p:spPr bwMode="auto">
              <a:xfrm>
                <a:off x="548766" y="2826300"/>
                <a:ext cx="1286929" cy="504056"/>
              </a:xfrm>
              <a:custGeom>
                <a:avLst/>
                <a:gdLst>
                  <a:gd name="T0" fmla="*/ 1868488 w 2333"/>
                  <a:gd name="T1" fmla="*/ 0 h 1818"/>
                  <a:gd name="T2" fmla="*/ 1868488 w 2333"/>
                  <a:gd name="T3" fmla="*/ 1092205 h 1818"/>
                  <a:gd name="T4" fmla="*/ 933844 w 2333"/>
                  <a:gd name="T5" fmla="*/ 1455739 h 1818"/>
                  <a:gd name="T6" fmla="*/ 0 w 2333"/>
                  <a:gd name="T7" fmla="*/ 1092205 h 1818"/>
                  <a:gd name="T8" fmla="*/ 0 w 2333"/>
                  <a:gd name="T9" fmla="*/ 0 h 1818"/>
                  <a:gd name="T10" fmla="*/ 1868488 w 2333"/>
                  <a:gd name="T11" fmla="*/ 0 h 1818"/>
                  <a:gd name="T12" fmla="*/ 933844 w 2333"/>
                  <a:gd name="T13" fmla="*/ 0 h 1818"/>
                  <a:gd name="T14" fmla="*/ 0 60000 65536"/>
                  <a:gd name="T15" fmla="*/ 0 60000 65536"/>
                  <a:gd name="T16" fmla="*/ 0 60000 65536"/>
                  <a:gd name="T17" fmla="*/ 0 60000 65536"/>
                  <a:gd name="T18" fmla="*/ 0 60000 65536"/>
                  <a:gd name="T19" fmla="*/ 0 60000 65536"/>
                  <a:gd name="T20" fmla="*/ 0 60000 65536"/>
                  <a:gd name="T21" fmla="*/ 0 w 2333"/>
                  <a:gd name="T22" fmla="*/ 0 h 1818"/>
                  <a:gd name="T23" fmla="*/ 2333 w 2333"/>
                  <a:gd name="T24" fmla="*/ 1818 h 18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3" h="1818">
                    <a:moveTo>
                      <a:pt x="2333" y="0"/>
                    </a:moveTo>
                    <a:lnTo>
                      <a:pt x="2333" y="1364"/>
                    </a:lnTo>
                    <a:lnTo>
                      <a:pt x="1166" y="1818"/>
                    </a:lnTo>
                    <a:lnTo>
                      <a:pt x="0" y="1364"/>
                    </a:lnTo>
                    <a:lnTo>
                      <a:pt x="0" y="0"/>
                    </a:lnTo>
                    <a:lnTo>
                      <a:pt x="2333" y="0"/>
                    </a:lnTo>
                    <a:close/>
                    <a:moveTo>
                      <a:pt x="1166" y="0"/>
                    </a:moveTo>
                  </a:path>
                </a:pathLst>
              </a:custGeom>
              <a:solidFill>
                <a:srgbClr val="CC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noAutofit/>
              </a:bodyPr>
              <a:lstStyle/>
              <a:p>
                <a:pPr algn="ctr"/>
                <a:endParaRPr lang="zh-CN" altLang="en-US" sz="4700" b="1" dirty="0">
                  <a:solidFill>
                    <a:schemeClr val="bg1"/>
                  </a:solidFill>
                  <a:latin typeface="微软雅黑 Light" panose="020B0502040204020203" pitchFamily="34" charset="-122"/>
                  <a:ea typeface="微软雅黑 Light" panose="020B0502040204020203" pitchFamily="34" charset="-122"/>
                </a:endParaRPr>
              </a:p>
            </p:txBody>
          </p:sp>
        </p:grpSp>
        <p:sp>
          <p:nvSpPr>
            <p:cNvPr id="31" name="矩形 30"/>
            <p:cNvSpPr/>
            <p:nvPr/>
          </p:nvSpPr>
          <p:spPr>
            <a:xfrm>
              <a:off x="539552" y="2562458"/>
              <a:ext cx="830997" cy="276999"/>
            </a:xfrm>
            <a:prstGeom prst="rect">
              <a:avLst/>
            </a:prstGeom>
          </p:spPr>
          <p:txBody>
            <a:bodyPr wrap="none">
              <a:spAutoFit/>
            </a:bodyPr>
            <a:lstStyle/>
            <a:p>
              <a:r>
                <a:rPr lang="zh-CN" altLang="zh-CN" b="1" dirty="0">
                  <a:solidFill>
                    <a:schemeClr val="bg1">
                      <a:lumMod val="95000"/>
                    </a:schemeClr>
                  </a:solidFill>
                  <a:latin typeface="微软雅黑" panose="020B0503020204020204" pitchFamily="34" charset="-122"/>
                  <a:ea typeface="微软雅黑" panose="020B0503020204020204" pitchFamily="34" charset="-122"/>
                </a:rPr>
                <a:t>伟大斗争</a:t>
              </a:r>
              <a:endParaRPr lang="zh-CN" altLang="en-US" dirty="0">
                <a:solidFill>
                  <a:schemeClr val="bg1">
                    <a:lumMod val="95000"/>
                  </a:schemeClr>
                </a:solidFill>
              </a:endParaRPr>
            </a:p>
          </p:txBody>
        </p:sp>
      </p:grpSp>
      <p:grpSp>
        <p:nvGrpSpPr>
          <p:cNvPr id="6" name="组合 51"/>
          <p:cNvGrpSpPr/>
          <p:nvPr/>
        </p:nvGrpSpPr>
        <p:grpSpPr>
          <a:xfrm>
            <a:off x="4100110" y="4075917"/>
            <a:ext cx="1619895" cy="1878569"/>
            <a:chOff x="3426570" y="3147814"/>
            <a:chExt cx="1214921" cy="1261615"/>
          </a:xfrm>
        </p:grpSpPr>
        <p:pic>
          <p:nvPicPr>
            <p:cNvPr id="32" name="图片 4"/>
            <p:cNvPicPr>
              <a:picLocks noChangeAspect="1"/>
            </p:cNvPicPr>
            <p:nvPr/>
          </p:nvPicPr>
          <p:blipFill rotWithShape="1">
            <a:blip r:embed="rId2" cstate="print">
              <a:extLst>
                <a:ext uri="{28A0092B-C50C-407E-A947-70E740481C1C}">
                  <a14:useLocalDpi xmlns:a14="http://schemas.microsoft.com/office/drawing/2010/main" val="0"/>
                </a:ext>
              </a:extLst>
            </a:blip>
            <a:srcRect b="14951"/>
            <a:stretch>
              <a:fillRect/>
            </a:stretch>
          </p:blipFill>
          <p:spPr bwMode="auto">
            <a:xfrm>
              <a:off x="3434129" y="3147814"/>
              <a:ext cx="1207362" cy="948573"/>
            </a:xfrm>
            <a:prstGeom prst="rect">
              <a:avLst/>
            </a:prstGeom>
            <a:solidFill>
              <a:srgbClr val="CC0000"/>
            </a:solidFill>
            <a:ln>
              <a:noFill/>
            </a:ln>
            <a:effectLst>
              <a:outerShdw blurRad="152400" dist="63500" dir="2700000" sx="101000" sy="101000" algn="tl" rotWithShape="0">
                <a:prstClr val="black">
                  <a:alpha val="21000"/>
                </a:prstClr>
              </a:outerShdw>
            </a:effectLst>
          </p:spPr>
        </p:pic>
        <p:grpSp>
          <p:nvGrpSpPr>
            <p:cNvPr id="7" name="组合 33"/>
            <p:cNvGrpSpPr/>
            <p:nvPr/>
          </p:nvGrpSpPr>
          <p:grpSpPr>
            <a:xfrm>
              <a:off x="3426570" y="3978287"/>
              <a:ext cx="1214921" cy="431142"/>
              <a:chOff x="476759" y="2541301"/>
              <a:chExt cx="1214921" cy="431142"/>
            </a:xfrm>
          </p:grpSpPr>
          <p:sp>
            <p:nvSpPr>
              <p:cNvPr id="38" name="Freeform 10"/>
              <p:cNvSpPr>
                <a:spLocks noEditPoints="1"/>
              </p:cNvSpPr>
              <p:nvPr/>
            </p:nvSpPr>
            <p:spPr bwMode="auto">
              <a:xfrm>
                <a:off x="476759" y="2541301"/>
                <a:ext cx="1214921" cy="431142"/>
              </a:xfrm>
              <a:custGeom>
                <a:avLst/>
                <a:gdLst>
                  <a:gd name="T0" fmla="*/ 1868488 w 2333"/>
                  <a:gd name="T1" fmla="*/ 0 h 1818"/>
                  <a:gd name="T2" fmla="*/ 1868488 w 2333"/>
                  <a:gd name="T3" fmla="*/ 1092205 h 1818"/>
                  <a:gd name="T4" fmla="*/ 933844 w 2333"/>
                  <a:gd name="T5" fmla="*/ 1455739 h 1818"/>
                  <a:gd name="T6" fmla="*/ 0 w 2333"/>
                  <a:gd name="T7" fmla="*/ 1092205 h 1818"/>
                  <a:gd name="T8" fmla="*/ 0 w 2333"/>
                  <a:gd name="T9" fmla="*/ 0 h 1818"/>
                  <a:gd name="T10" fmla="*/ 1868488 w 2333"/>
                  <a:gd name="T11" fmla="*/ 0 h 1818"/>
                  <a:gd name="T12" fmla="*/ 933844 w 2333"/>
                  <a:gd name="T13" fmla="*/ 0 h 1818"/>
                  <a:gd name="T14" fmla="*/ 0 60000 65536"/>
                  <a:gd name="T15" fmla="*/ 0 60000 65536"/>
                  <a:gd name="T16" fmla="*/ 0 60000 65536"/>
                  <a:gd name="T17" fmla="*/ 0 60000 65536"/>
                  <a:gd name="T18" fmla="*/ 0 60000 65536"/>
                  <a:gd name="T19" fmla="*/ 0 60000 65536"/>
                  <a:gd name="T20" fmla="*/ 0 60000 65536"/>
                  <a:gd name="T21" fmla="*/ 0 w 2333"/>
                  <a:gd name="T22" fmla="*/ 0 h 1818"/>
                  <a:gd name="T23" fmla="*/ 2333 w 2333"/>
                  <a:gd name="T24" fmla="*/ 1818 h 18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3" h="1818">
                    <a:moveTo>
                      <a:pt x="2333" y="0"/>
                    </a:moveTo>
                    <a:lnTo>
                      <a:pt x="2333" y="1364"/>
                    </a:lnTo>
                    <a:lnTo>
                      <a:pt x="1166" y="1818"/>
                    </a:lnTo>
                    <a:lnTo>
                      <a:pt x="0" y="1364"/>
                    </a:lnTo>
                    <a:lnTo>
                      <a:pt x="0" y="0"/>
                    </a:lnTo>
                    <a:lnTo>
                      <a:pt x="2333" y="0"/>
                    </a:lnTo>
                    <a:close/>
                    <a:moveTo>
                      <a:pt x="1166" y="0"/>
                    </a:moveTo>
                  </a:path>
                </a:pathLst>
              </a:custGeom>
              <a:solidFill>
                <a:srgbClr val="CC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noAutofit/>
              </a:bodyPr>
              <a:lstStyle/>
              <a:p>
                <a:pPr algn="ctr"/>
                <a:endParaRPr lang="zh-CN" altLang="en-US" sz="4700" b="1" dirty="0">
                  <a:solidFill>
                    <a:schemeClr val="bg1"/>
                  </a:solidFill>
                  <a:latin typeface="微软雅黑 Light" panose="020B0502040204020203" pitchFamily="34" charset="-122"/>
                  <a:ea typeface="微软雅黑 Light" panose="020B0502040204020203" pitchFamily="34" charset="-122"/>
                </a:endParaRPr>
              </a:p>
            </p:txBody>
          </p:sp>
          <p:sp>
            <p:nvSpPr>
              <p:cNvPr id="36" name="矩形 35"/>
              <p:cNvSpPr/>
              <p:nvPr/>
            </p:nvSpPr>
            <p:spPr>
              <a:xfrm>
                <a:off x="539552" y="2562458"/>
                <a:ext cx="830997" cy="276999"/>
              </a:xfrm>
              <a:prstGeom prst="rect">
                <a:avLst/>
              </a:prstGeom>
            </p:spPr>
            <p:txBody>
              <a:bodyPr wrap="none">
                <a:spAutoFit/>
              </a:bodyPr>
              <a:lstStyle/>
              <a:p>
                <a:r>
                  <a:rPr lang="zh-CN" altLang="zh-CN" b="1" dirty="0" smtClean="0">
                    <a:solidFill>
                      <a:schemeClr val="bg1">
                        <a:lumMod val="95000"/>
                      </a:schemeClr>
                    </a:solidFill>
                    <a:latin typeface="微软雅黑" panose="020B0503020204020204" pitchFamily="34" charset="-122"/>
                    <a:ea typeface="微软雅黑" panose="020B0503020204020204" pitchFamily="34" charset="-122"/>
                  </a:rPr>
                  <a:t>伟大</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工程</a:t>
                </a:r>
                <a:endParaRPr lang="zh-CN" altLang="en-US" dirty="0">
                  <a:solidFill>
                    <a:schemeClr val="bg1">
                      <a:lumMod val="95000"/>
                    </a:schemeClr>
                  </a:solidFill>
                </a:endParaRPr>
              </a:p>
            </p:txBody>
          </p:sp>
        </p:grpSp>
      </p:grpSp>
      <p:grpSp>
        <p:nvGrpSpPr>
          <p:cNvPr id="8" name="组合 50"/>
          <p:cNvGrpSpPr/>
          <p:nvPr/>
        </p:nvGrpSpPr>
        <p:grpSpPr>
          <a:xfrm>
            <a:off x="6166317" y="2024106"/>
            <a:ext cx="1619896" cy="1927407"/>
            <a:chOff x="5076055" y="1868977"/>
            <a:chExt cx="1214922" cy="1175474"/>
          </a:xfrm>
        </p:grpSpPr>
        <p:grpSp>
          <p:nvGrpSpPr>
            <p:cNvPr id="9" name="组合 38"/>
            <p:cNvGrpSpPr/>
            <p:nvPr/>
          </p:nvGrpSpPr>
          <p:grpSpPr>
            <a:xfrm>
              <a:off x="5076056" y="2613309"/>
              <a:ext cx="1214921" cy="431142"/>
              <a:chOff x="476759" y="2541301"/>
              <a:chExt cx="1214921" cy="431142"/>
            </a:xfrm>
          </p:grpSpPr>
          <p:sp>
            <p:nvSpPr>
              <p:cNvPr id="43" name="Freeform 10"/>
              <p:cNvSpPr>
                <a:spLocks noEditPoints="1"/>
              </p:cNvSpPr>
              <p:nvPr/>
            </p:nvSpPr>
            <p:spPr bwMode="auto">
              <a:xfrm>
                <a:off x="476759" y="2541301"/>
                <a:ext cx="1214921" cy="431142"/>
              </a:xfrm>
              <a:custGeom>
                <a:avLst/>
                <a:gdLst>
                  <a:gd name="T0" fmla="*/ 1868488 w 2333"/>
                  <a:gd name="T1" fmla="*/ 0 h 1818"/>
                  <a:gd name="T2" fmla="*/ 1868488 w 2333"/>
                  <a:gd name="T3" fmla="*/ 1092205 h 1818"/>
                  <a:gd name="T4" fmla="*/ 933844 w 2333"/>
                  <a:gd name="T5" fmla="*/ 1455739 h 1818"/>
                  <a:gd name="T6" fmla="*/ 0 w 2333"/>
                  <a:gd name="T7" fmla="*/ 1092205 h 1818"/>
                  <a:gd name="T8" fmla="*/ 0 w 2333"/>
                  <a:gd name="T9" fmla="*/ 0 h 1818"/>
                  <a:gd name="T10" fmla="*/ 1868488 w 2333"/>
                  <a:gd name="T11" fmla="*/ 0 h 1818"/>
                  <a:gd name="T12" fmla="*/ 933844 w 2333"/>
                  <a:gd name="T13" fmla="*/ 0 h 1818"/>
                  <a:gd name="T14" fmla="*/ 0 60000 65536"/>
                  <a:gd name="T15" fmla="*/ 0 60000 65536"/>
                  <a:gd name="T16" fmla="*/ 0 60000 65536"/>
                  <a:gd name="T17" fmla="*/ 0 60000 65536"/>
                  <a:gd name="T18" fmla="*/ 0 60000 65536"/>
                  <a:gd name="T19" fmla="*/ 0 60000 65536"/>
                  <a:gd name="T20" fmla="*/ 0 60000 65536"/>
                  <a:gd name="T21" fmla="*/ 0 w 2333"/>
                  <a:gd name="T22" fmla="*/ 0 h 1818"/>
                  <a:gd name="T23" fmla="*/ 2333 w 2333"/>
                  <a:gd name="T24" fmla="*/ 1818 h 18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3" h="1818">
                    <a:moveTo>
                      <a:pt x="2333" y="0"/>
                    </a:moveTo>
                    <a:lnTo>
                      <a:pt x="2333" y="1364"/>
                    </a:lnTo>
                    <a:lnTo>
                      <a:pt x="1166" y="1818"/>
                    </a:lnTo>
                    <a:lnTo>
                      <a:pt x="0" y="1364"/>
                    </a:lnTo>
                    <a:lnTo>
                      <a:pt x="0" y="0"/>
                    </a:lnTo>
                    <a:lnTo>
                      <a:pt x="2333" y="0"/>
                    </a:lnTo>
                    <a:close/>
                    <a:moveTo>
                      <a:pt x="1166" y="0"/>
                    </a:moveTo>
                  </a:path>
                </a:pathLst>
              </a:custGeom>
              <a:solidFill>
                <a:srgbClr val="CC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noAutofit/>
              </a:bodyPr>
              <a:lstStyle/>
              <a:p>
                <a:pPr algn="ctr"/>
                <a:endParaRPr lang="zh-CN" altLang="en-US" sz="4700" b="1" dirty="0">
                  <a:solidFill>
                    <a:schemeClr val="bg1"/>
                  </a:solidFill>
                  <a:latin typeface="微软雅黑 Light" panose="020B0502040204020203" pitchFamily="34" charset="-122"/>
                  <a:ea typeface="微软雅黑 Light" panose="020B0502040204020203" pitchFamily="34" charset="-122"/>
                </a:endParaRPr>
              </a:p>
            </p:txBody>
          </p:sp>
          <p:sp>
            <p:nvSpPr>
              <p:cNvPr id="41" name="矩形 40"/>
              <p:cNvSpPr/>
              <p:nvPr/>
            </p:nvSpPr>
            <p:spPr>
              <a:xfrm>
                <a:off x="539552" y="2562458"/>
                <a:ext cx="830997" cy="276999"/>
              </a:xfrm>
              <a:prstGeom prst="rect">
                <a:avLst/>
              </a:prstGeom>
            </p:spPr>
            <p:txBody>
              <a:bodyPr wrap="none">
                <a:spAutoFit/>
              </a:bodyPr>
              <a:lstStyle/>
              <a:p>
                <a:r>
                  <a:rPr lang="zh-CN" altLang="zh-CN" b="1" dirty="0" smtClean="0">
                    <a:solidFill>
                      <a:schemeClr val="bg1">
                        <a:lumMod val="95000"/>
                      </a:schemeClr>
                    </a:solidFill>
                    <a:latin typeface="微软雅黑" panose="020B0503020204020204" pitchFamily="34" charset="-122"/>
                    <a:ea typeface="微软雅黑" panose="020B0503020204020204" pitchFamily="34" charset="-122"/>
                  </a:rPr>
                  <a:t>伟大</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事业</a:t>
                </a:r>
                <a:endParaRPr lang="zh-CN" altLang="en-US" dirty="0">
                  <a:solidFill>
                    <a:schemeClr val="bg1">
                      <a:lumMod val="95000"/>
                    </a:schemeClr>
                  </a:solidFill>
                </a:endParaRPr>
              </a:p>
            </p:txBody>
          </p:sp>
        </p:grpSp>
        <p:pic>
          <p:nvPicPr>
            <p:cNvPr id="44"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76055" y="1868977"/>
              <a:ext cx="1214921" cy="765490"/>
            </a:xfrm>
            <a:prstGeom prst="rect">
              <a:avLst/>
            </a:prstGeom>
            <a:solidFill>
              <a:srgbClr val="CC0000"/>
            </a:solidFill>
            <a:ln>
              <a:noFill/>
            </a:ln>
            <a:effectLst>
              <a:outerShdw blurRad="152400" dist="63500" dir="2700000" sx="101000" sy="101000" algn="tl" rotWithShape="0">
                <a:prstClr val="black">
                  <a:alpha val="21000"/>
                </a:prstClr>
              </a:outerShdw>
            </a:effectLst>
          </p:spPr>
        </p:pic>
      </p:grpSp>
      <p:grpSp>
        <p:nvGrpSpPr>
          <p:cNvPr id="12" name="组合 59"/>
          <p:cNvGrpSpPr/>
          <p:nvPr/>
        </p:nvGrpSpPr>
        <p:grpSpPr>
          <a:xfrm>
            <a:off x="6133710" y="4122846"/>
            <a:ext cx="1619896" cy="1831640"/>
            <a:chOff x="7245510" y="3003798"/>
            <a:chExt cx="1214922" cy="1313333"/>
          </a:xfrm>
        </p:grpSpPr>
        <p:pic>
          <p:nvPicPr>
            <p:cNvPr id="59" name="图片 58"/>
            <p:cNvPicPr>
              <a:picLocks noChangeAspect="1"/>
            </p:cNvPicPr>
            <p:nvPr/>
          </p:nvPicPr>
          <p:blipFill rotWithShape="1">
            <a:blip r:embed="rId4" cstate="print">
              <a:extLst>
                <a:ext uri="{28A0092B-C50C-407E-A947-70E740481C1C}">
                  <a14:useLocalDpi xmlns:a14="http://schemas.microsoft.com/office/drawing/2010/main" val="0"/>
                </a:ext>
              </a:extLst>
            </a:blip>
            <a:srcRect l="23973" t="16210" b="5000"/>
            <a:stretch>
              <a:fillRect/>
            </a:stretch>
          </p:blipFill>
          <p:spPr>
            <a:xfrm>
              <a:off x="7245510" y="3003798"/>
              <a:ext cx="1214921" cy="877140"/>
            </a:xfrm>
            <a:prstGeom prst="rect">
              <a:avLst/>
            </a:prstGeom>
          </p:spPr>
        </p:pic>
        <p:grpSp>
          <p:nvGrpSpPr>
            <p:cNvPr id="16" name="组合 45"/>
            <p:cNvGrpSpPr/>
            <p:nvPr/>
          </p:nvGrpSpPr>
          <p:grpSpPr>
            <a:xfrm>
              <a:off x="7245511" y="3885989"/>
              <a:ext cx="1214921" cy="431142"/>
              <a:chOff x="476759" y="2541301"/>
              <a:chExt cx="1214921" cy="431142"/>
            </a:xfrm>
          </p:grpSpPr>
          <p:sp>
            <p:nvSpPr>
              <p:cNvPr id="50" name="Freeform 10"/>
              <p:cNvSpPr>
                <a:spLocks noEditPoints="1"/>
              </p:cNvSpPr>
              <p:nvPr/>
            </p:nvSpPr>
            <p:spPr bwMode="auto">
              <a:xfrm>
                <a:off x="476759" y="2541301"/>
                <a:ext cx="1214921" cy="431142"/>
              </a:xfrm>
              <a:custGeom>
                <a:avLst/>
                <a:gdLst>
                  <a:gd name="T0" fmla="*/ 1868488 w 2333"/>
                  <a:gd name="T1" fmla="*/ 0 h 1818"/>
                  <a:gd name="T2" fmla="*/ 1868488 w 2333"/>
                  <a:gd name="T3" fmla="*/ 1092205 h 1818"/>
                  <a:gd name="T4" fmla="*/ 933844 w 2333"/>
                  <a:gd name="T5" fmla="*/ 1455739 h 1818"/>
                  <a:gd name="T6" fmla="*/ 0 w 2333"/>
                  <a:gd name="T7" fmla="*/ 1092205 h 1818"/>
                  <a:gd name="T8" fmla="*/ 0 w 2333"/>
                  <a:gd name="T9" fmla="*/ 0 h 1818"/>
                  <a:gd name="T10" fmla="*/ 1868488 w 2333"/>
                  <a:gd name="T11" fmla="*/ 0 h 1818"/>
                  <a:gd name="T12" fmla="*/ 933844 w 2333"/>
                  <a:gd name="T13" fmla="*/ 0 h 1818"/>
                  <a:gd name="T14" fmla="*/ 0 60000 65536"/>
                  <a:gd name="T15" fmla="*/ 0 60000 65536"/>
                  <a:gd name="T16" fmla="*/ 0 60000 65536"/>
                  <a:gd name="T17" fmla="*/ 0 60000 65536"/>
                  <a:gd name="T18" fmla="*/ 0 60000 65536"/>
                  <a:gd name="T19" fmla="*/ 0 60000 65536"/>
                  <a:gd name="T20" fmla="*/ 0 60000 65536"/>
                  <a:gd name="T21" fmla="*/ 0 w 2333"/>
                  <a:gd name="T22" fmla="*/ 0 h 1818"/>
                  <a:gd name="T23" fmla="*/ 2333 w 2333"/>
                  <a:gd name="T24" fmla="*/ 1818 h 18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3" h="1818">
                    <a:moveTo>
                      <a:pt x="2333" y="0"/>
                    </a:moveTo>
                    <a:lnTo>
                      <a:pt x="2333" y="1364"/>
                    </a:lnTo>
                    <a:lnTo>
                      <a:pt x="1166" y="1818"/>
                    </a:lnTo>
                    <a:lnTo>
                      <a:pt x="0" y="1364"/>
                    </a:lnTo>
                    <a:lnTo>
                      <a:pt x="0" y="0"/>
                    </a:lnTo>
                    <a:lnTo>
                      <a:pt x="2333" y="0"/>
                    </a:lnTo>
                    <a:close/>
                    <a:moveTo>
                      <a:pt x="1166" y="0"/>
                    </a:moveTo>
                  </a:path>
                </a:pathLst>
              </a:custGeom>
              <a:solidFill>
                <a:srgbClr val="CC0000"/>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98" tIns="34299" rIns="68598" bIns="34299" numCol="1" spcCol="0" rtlCol="0" fromWordArt="0" anchor="ctr" anchorCtr="0" forceAA="0" compatLnSpc="1">
                <a:noAutofit/>
              </a:bodyPr>
              <a:lstStyle/>
              <a:p>
                <a:pPr algn="ctr"/>
                <a:endParaRPr lang="zh-CN" altLang="en-US" sz="4700" b="1" dirty="0">
                  <a:solidFill>
                    <a:schemeClr val="bg1"/>
                  </a:solidFill>
                  <a:latin typeface="微软雅黑 Light" panose="020B0502040204020203" pitchFamily="34" charset="-122"/>
                  <a:ea typeface="微软雅黑 Light" panose="020B0502040204020203" pitchFamily="34" charset="-122"/>
                </a:endParaRPr>
              </a:p>
            </p:txBody>
          </p:sp>
          <p:sp>
            <p:nvSpPr>
              <p:cNvPr id="48" name="矩形 47"/>
              <p:cNvSpPr/>
              <p:nvPr/>
            </p:nvSpPr>
            <p:spPr>
              <a:xfrm>
                <a:off x="539552" y="2562458"/>
                <a:ext cx="830997" cy="276999"/>
              </a:xfrm>
              <a:prstGeom prst="rect">
                <a:avLst/>
              </a:prstGeom>
            </p:spPr>
            <p:txBody>
              <a:bodyPr wrap="none">
                <a:spAutoFit/>
              </a:bodyPr>
              <a:lstStyle/>
              <a:p>
                <a:r>
                  <a:rPr lang="zh-CN" altLang="zh-CN" b="1" dirty="0" smtClean="0">
                    <a:solidFill>
                      <a:schemeClr val="bg1">
                        <a:lumMod val="95000"/>
                      </a:schemeClr>
                    </a:solidFill>
                    <a:latin typeface="微软雅黑" panose="020B0503020204020204" pitchFamily="34" charset="-122"/>
                    <a:ea typeface="微软雅黑" panose="020B0503020204020204" pitchFamily="34" charset="-122"/>
                  </a:rPr>
                  <a:t>伟大</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梦想</a:t>
                </a:r>
                <a:endParaRPr lang="zh-CN" altLang="en-US" dirty="0">
                  <a:solidFill>
                    <a:schemeClr val="bg1">
                      <a:lumMod val="95000"/>
                    </a:schemeClr>
                  </a:solidFill>
                </a:endParaRPr>
              </a:p>
            </p:txBody>
          </p:sp>
        </p:grpSp>
      </p:grpSp>
      <p:sp>
        <p:nvSpPr>
          <p:cNvPr id="55" name="矩形 54"/>
          <p:cNvSpPr/>
          <p:nvPr/>
        </p:nvSpPr>
        <p:spPr>
          <a:xfrm>
            <a:off x="8053285" y="4173811"/>
            <a:ext cx="1169545" cy="400105"/>
          </a:xfrm>
          <a:prstGeom prst="rect">
            <a:avLst/>
          </a:prstGeom>
        </p:spPr>
        <p:txBody>
          <a:bodyPr wrap="none" lIns="121917" tIns="60958" rIns="121917" bIns="60958">
            <a:spAutoFit/>
          </a:bodyPr>
          <a:lstStyle/>
          <a:p>
            <a:r>
              <a:rPr lang="zh-CN" altLang="en-US" b="1" dirty="0" smtClean="0">
                <a:solidFill>
                  <a:srgbClr val="C00000"/>
                </a:solidFill>
                <a:latin typeface="微软雅黑" panose="020B0503020204020204" pitchFamily="34" charset="-122"/>
                <a:ea typeface="微软雅黑" panose="020B0503020204020204" pitchFamily="34" charset="-122"/>
              </a:rPr>
              <a:t>目标指引</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56" name="矩形 55"/>
          <p:cNvSpPr/>
          <p:nvPr/>
        </p:nvSpPr>
        <p:spPr>
          <a:xfrm>
            <a:off x="7893050" y="4707890"/>
            <a:ext cx="3536315" cy="1186180"/>
          </a:xfrm>
          <a:prstGeom prst="rect">
            <a:avLst/>
          </a:prstGeom>
        </p:spPr>
        <p:txBody>
          <a:bodyPr wrap="square" lIns="121917" tIns="60958" rIns="121917" bIns="60958">
            <a:spAutoFit/>
          </a:bodyPr>
          <a:lstStyle/>
          <a:p>
            <a:pPr>
              <a:lnSpc>
                <a:spcPct val="110000"/>
              </a:lnSpc>
            </a:pPr>
            <a:r>
              <a:rPr lang="en-US" altLang="zh-CN" sz="2100" dirty="0" smtClean="0">
                <a:latin typeface="+mn-ea"/>
              </a:rPr>
              <a:t> </a:t>
            </a:r>
            <a:r>
              <a:rPr lang="zh-CN" altLang="zh-CN" sz="2100" dirty="0" smtClean="0">
                <a:latin typeface="+mn-ea"/>
              </a:rPr>
              <a:t>明确</a:t>
            </a:r>
            <a:r>
              <a:rPr lang="zh-CN" altLang="zh-CN" sz="2100" dirty="0">
                <a:latin typeface="+mn-ea"/>
              </a:rPr>
              <a:t>宣示了中国共产党“朝着什么样的目标”治国理政的</a:t>
            </a:r>
            <a:r>
              <a:rPr lang="zh-CN" altLang="zh-CN" sz="2100" dirty="0" smtClean="0">
                <a:latin typeface="+mn-ea"/>
              </a:rPr>
              <a:t>问题</a:t>
            </a:r>
            <a:r>
              <a:rPr lang="zh-CN" altLang="en-US" sz="2100" dirty="0" smtClean="0">
                <a:latin typeface="+mn-ea"/>
              </a:rPr>
              <a:t>。</a:t>
            </a:r>
            <a:endParaRPr lang="zh-CN" altLang="en-US" sz="2100" dirty="0">
              <a:latin typeface="+mn-ea"/>
            </a:endParaRPr>
          </a:p>
        </p:txBody>
      </p:sp>
      <p:sp>
        <p:nvSpPr>
          <p:cNvPr id="37" name="矩形 36"/>
          <p:cNvSpPr/>
          <p:nvPr/>
        </p:nvSpPr>
        <p:spPr>
          <a:xfrm>
            <a:off x="1745814" y="281604"/>
            <a:ext cx="7586366" cy="584771"/>
          </a:xfrm>
          <a:prstGeom prst="rect">
            <a:avLst/>
          </a:prstGeom>
        </p:spPr>
        <p:txBody>
          <a:bodyPr wrap="none" lIns="121917" tIns="60958" rIns="121917" bIns="60958">
            <a:spAutoFit/>
          </a:bodyPr>
          <a:lstStyle/>
          <a:p>
            <a:pPr>
              <a:defRPr/>
            </a:pPr>
            <a:r>
              <a:rPr lang="zh-CN" altLang="en-US" sz="3000" b="1" dirty="0" smtClean="0">
                <a:solidFill>
                  <a:srgbClr val="C00000"/>
                </a:solidFill>
                <a:effectLst/>
                <a:latin typeface="宋体" panose="02010600030101010101" pitchFamily="2" charset="-122"/>
                <a:ea typeface="黑体" panose="02010609060101010101" charset="-122"/>
              </a:rPr>
              <a:t>（三）在推进</a:t>
            </a:r>
            <a:r>
              <a:rPr lang="zh-CN" altLang="zh-CN" sz="3000" b="1" dirty="0" smtClean="0">
                <a:solidFill>
                  <a:srgbClr val="C00000"/>
                </a:solidFill>
                <a:effectLst/>
                <a:latin typeface="宋体" panose="02010600030101010101" pitchFamily="2" charset="-122"/>
                <a:ea typeface="黑体" panose="02010609060101010101" charset="-122"/>
              </a:rPr>
              <a:t>“四个伟大”</a:t>
            </a:r>
            <a:r>
              <a:rPr lang="zh-CN" altLang="en-US" sz="3000" b="1" dirty="0" smtClean="0">
                <a:solidFill>
                  <a:srgbClr val="C00000"/>
                </a:solidFill>
                <a:effectLst/>
                <a:latin typeface="宋体" panose="02010600030101010101" pitchFamily="2" charset="-122"/>
                <a:ea typeface="黑体" panose="02010609060101010101" charset="-122"/>
              </a:rPr>
              <a:t>中勇担</a:t>
            </a:r>
            <a:r>
              <a:rPr lang="zh-CN" altLang="zh-CN" sz="3000" b="1" dirty="0" smtClean="0">
                <a:solidFill>
                  <a:srgbClr val="C00000"/>
                </a:solidFill>
                <a:effectLst/>
                <a:latin typeface="宋体" panose="02010600030101010101" pitchFamily="2" charset="-122"/>
                <a:ea typeface="黑体" panose="02010609060101010101" charset="-122"/>
              </a:rPr>
              <a:t>历史</a:t>
            </a:r>
            <a:r>
              <a:rPr lang="zh-CN" altLang="zh-CN" sz="3000" b="1" dirty="0">
                <a:solidFill>
                  <a:srgbClr val="C00000"/>
                </a:solidFill>
                <a:effectLst/>
                <a:latin typeface="宋体" panose="02010600030101010101" pitchFamily="2" charset="-122"/>
                <a:ea typeface="黑体" panose="02010609060101010101" charset="-122"/>
              </a:rPr>
              <a:t>使命</a:t>
            </a:r>
            <a:endParaRPr lang="zh-CN" altLang="zh-CN" sz="3000" b="1" dirty="0">
              <a:solidFill>
                <a:srgbClr val="C00000"/>
              </a:solidFill>
              <a:effectLst/>
              <a:latin typeface="宋体" panose="02010600030101010101" pitchFamily="2" charset="-122"/>
              <a:ea typeface="黑体" panose="02010609060101010101" charset="-122"/>
            </a:endParaRPr>
          </a:p>
        </p:txBody>
      </p:sp>
      <p:pic>
        <p:nvPicPr>
          <p:cNvPr id="2" name="图片 1"/>
          <p:cNvPicPr>
            <a:picLocks noChangeAspect="1"/>
          </p:cNvPicPr>
          <p:nvPr/>
        </p:nvPicPr>
        <p:blipFill>
          <a:blip r:embed="rId5" cstate="print"/>
          <a:stretch>
            <a:fillRect/>
          </a:stretch>
        </p:blipFill>
        <p:spPr>
          <a:xfrm>
            <a:off x="9774767" y="6211993"/>
            <a:ext cx="2349500" cy="508000"/>
          </a:xfrm>
          <a:prstGeom prst="rect">
            <a:avLst/>
          </a:prstGeom>
        </p:spPr>
      </p:pic>
      <p:sp>
        <p:nvSpPr>
          <p:cNvPr id="39" name="矩形 38"/>
          <p:cNvSpPr/>
          <p:nvPr/>
        </p:nvSpPr>
        <p:spPr>
          <a:xfrm>
            <a:off x="740228" y="937735"/>
            <a:ext cx="10450285" cy="10147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sz="2000" dirty="0" smtClean="0"/>
              <a:t>       </a:t>
            </a:r>
            <a:r>
              <a:rPr lang="zh-CN" altLang="zh-CN" sz="2000" dirty="0" smtClean="0"/>
              <a:t>实现中华民族伟大复兴，绝不是轻轻松松、敲锣打鼓就能实现的。要完成新时代的宏伟目标，我们必须准备付出更为艰巨、更为艰苦的努力，紧紧围绕实现伟大梦想去进行伟大斗争、建设伟大工程、推进伟大事业，在推动四个伟大中勇担历史史命。</a:t>
            </a:r>
            <a:endParaRPr lang="zh-CN" altLang="zh-CN" sz="2000" dirty="0" smtClean="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par>
                          <p:cTn id="25" fill="hold">
                            <p:stCondLst>
                              <p:cond delay="2000"/>
                            </p:stCondLst>
                            <p:childTnLst>
                              <p:par>
                                <p:cTn id="26" presetID="3" presetClass="entr" presetSubtype="1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par>
                          <p:cTn id="39" fill="hold">
                            <p:stCondLst>
                              <p:cond delay="3500"/>
                            </p:stCondLst>
                            <p:childTnLst>
                              <p:par>
                                <p:cTn id="40" presetID="3" presetClass="entr" presetSubtype="1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cTn>
                              </p:par>
                            </p:childTnLst>
                          </p:cTn>
                        </p:par>
                        <p:par>
                          <p:cTn id="43" fill="hold">
                            <p:stCondLst>
                              <p:cond delay="4000"/>
                            </p:stCondLst>
                            <p:childTnLst>
                              <p:par>
                                <p:cTn id="44" presetID="22" presetClass="entr" presetSubtype="1"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up)">
                                      <p:cBhvr>
                                        <p:cTn id="46" dur="500"/>
                                        <p:tgtEl>
                                          <p:spTgt spid="8"/>
                                        </p:tgtEl>
                                      </p:cBhvr>
                                    </p:animEffect>
                                  </p:childTnLst>
                                </p:cTn>
                              </p:par>
                            </p:childTnLst>
                          </p:cTn>
                        </p:par>
                        <p:par>
                          <p:cTn id="47" fill="hold">
                            <p:stCondLst>
                              <p:cond delay="4500"/>
                            </p:stCondLst>
                            <p:childTnLst>
                              <p:par>
                                <p:cTn id="48" presetID="53" presetClass="entr" presetSubtype="16"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p:cTn id="50" dur="500" fill="hold"/>
                                        <p:tgtEl>
                                          <p:spTgt spid="29"/>
                                        </p:tgtEl>
                                        <p:attrNameLst>
                                          <p:attrName>ppt_w</p:attrName>
                                        </p:attrNameLst>
                                      </p:cBhvr>
                                      <p:tavLst>
                                        <p:tav tm="0">
                                          <p:val>
                                            <p:fltVal val="0"/>
                                          </p:val>
                                        </p:tav>
                                        <p:tav tm="100000">
                                          <p:val>
                                            <p:strVal val="#ppt_w"/>
                                          </p:val>
                                        </p:tav>
                                      </p:tavLst>
                                    </p:anim>
                                    <p:anim calcmode="lin" valueType="num">
                                      <p:cBhvr>
                                        <p:cTn id="51" dur="500" fill="hold"/>
                                        <p:tgtEl>
                                          <p:spTgt spid="29"/>
                                        </p:tgtEl>
                                        <p:attrNameLst>
                                          <p:attrName>ppt_h</p:attrName>
                                        </p:attrNameLst>
                                      </p:cBhvr>
                                      <p:tavLst>
                                        <p:tav tm="0">
                                          <p:val>
                                            <p:fltVal val="0"/>
                                          </p:val>
                                        </p:tav>
                                        <p:tav tm="100000">
                                          <p:val>
                                            <p:strVal val="#ppt_h"/>
                                          </p:val>
                                        </p:tav>
                                      </p:tavLst>
                                    </p:anim>
                                    <p:animEffect transition="in" filter="fade">
                                      <p:cBhvr>
                                        <p:cTn id="52" dur="500"/>
                                        <p:tgtEl>
                                          <p:spTgt spid="29"/>
                                        </p:tgtEl>
                                      </p:cBhvr>
                                    </p:animEffect>
                                  </p:childTnLst>
                                </p:cTn>
                              </p:par>
                            </p:childTnLst>
                          </p:cTn>
                        </p:par>
                        <p:par>
                          <p:cTn id="53" fill="hold">
                            <p:stCondLst>
                              <p:cond delay="5000"/>
                            </p:stCondLst>
                            <p:childTnLst>
                              <p:par>
                                <p:cTn id="54" presetID="3" presetClass="entr" presetSubtype="1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blinds(horizontal)">
                                      <p:cBhvr>
                                        <p:cTn id="56" dur="500"/>
                                        <p:tgtEl>
                                          <p:spTgt spid="30"/>
                                        </p:tgtEl>
                                      </p:cBhvr>
                                    </p:animEffect>
                                  </p:childTnLst>
                                </p:cTn>
                              </p:par>
                            </p:childTnLst>
                          </p:cTn>
                        </p:par>
                        <p:par>
                          <p:cTn id="57" fill="hold">
                            <p:stCondLst>
                              <p:cond delay="5500"/>
                            </p:stCondLst>
                            <p:childTnLst>
                              <p:par>
                                <p:cTn id="58" presetID="22" presetClass="entr" presetSubtype="1"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up)">
                                      <p:cBhvr>
                                        <p:cTn id="60" dur="500"/>
                                        <p:tgtEl>
                                          <p:spTgt spid="12"/>
                                        </p:tgtEl>
                                      </p:cBhvr>
                                    </p:animEffect>
                                  </p:childTnLst>
                                </p:cTn>
                              </p:par>
                            </p:childTnLst>
                          </p:cTn>
                        </p:par>
                        <p:par>
                          <p:cTn id="61" fill="hold">
                            <p:stCondLst>
                              <p:cond delay="6000"/>
                            </p:stCondLst>
                            <p:childTnLst>
                              <p:par>
                                <p:cTn id="62" presetID="53" presetClass="entr" presetSubtype="16" fill="hold" grpId="0" nodeType="afterEffect">
                                  <p:stCondLst>
                                    <p:cond delay="0"/>
                                  </p:stCondLst>
                                  <p:childTnLst>
                                    <p:set>
                                      <p:cBhvr>
                                        <p:cTn id="63" dur="1" fill="hold">
                                          <p:stCondLst>
                                            <p:cond delay="0"/>
                                          </p:stCondLst>
                                        </p:cTn>
                                        <p:tgtEl>
                                          <p:spTgt spid="55"/>
                                        </p:tgtEl>
                                        <p:attrNameLst>
                                          <p:attrName>style.visibility</p:attrName>
                                        </p:attrNameLst>
                                      </p:cBhvr>
                                      <p:to>
                                        <p:strVal val="visible"/>
                                      </p:to>
                                    </p:set>
                                    <p:anim calcmode="lin" valueType="num">
                                      <p:cBhvr>
                                        <p:cTn id="64" dur="500" fill="hold"/>
                                        <p:tgtEl>
                                          <p:spTgt spid="55"/>
                                        </p:tgtEl>
                                        <p:attrNameLst>
                                          <p:attrName>ppt_w</p:attrName>
                                        </p:attrNameLst>
                                      </p:cBhvr>
                                      <p:tavLst>
                                        <p:tav tm="0">
                                          <p:val>
                                            <p:fltVal val="0"/>
                                          </p:val>
                                        </p:tav>
                                        <p:tav tm="100000">
                                          <p:val>
                                            <p:strVal val="#ppt_w"/>
                                          </p:val>
                                        </p:tav>
                                      </p:tavLst>
                                    </p:anim>
                                    <p:anim calcmode="lin" valueType="num">
                                      <p:cBhvr>
                                        <p:cTn id="65" dur="500" fill="hold"/>
                                        <p:tgtEl>
                                          <p:spTgt spid="55"/>
                                        </p:tgtEl>
                                        <p:attrNameLst>
                                          <p:attrName>ppt_h</p:attrName>
                                        </p:attrNameLst>
                                      </p:cBhvr>
                                      <p:tavLst>
                                        <p:tav tm="0">
                                          <p:val>
                                            <p:fltVal val="0"/>
                                          </p:val>
                                        </p:tav>
                                        <p:tav tm="100000">
                                          <p:val>
                                            <p:strVal val="#ppt_h"/>
                                          </p:val>
                                        </p:tav>
                                      </p:tavLst>
                                    </p:anim>
                                    <p:animEffect transition="in" filter="fade">
                                      <p:cBhvr>
                                        <p:cTn id="66" dur="500"/>
                                        <p:tgtEl>
                                          <p:spTgt spid="55"/>
                                        </p:tgtEl>
                                      </p:cBhvr>
                                    </p:animEffect>
                                  </p:childTnLst>
                                </p:cTn>
                              </p:par>
                            </p:childTnLst>
                          </p:cTn>
                        </p:par>
                        <p:par>
                          <p:cTn id="67" fill="hold">
                            <p:stCondLst>
                              <p:cond delay="6500"/>
                            </p:stCondLst>
                            <p:childTnLst>
                              <p:par>
                                <p:cTn id="68" presetID="3" presetClass="entr" presetSubtype="10" fill="hold" grpId="0"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blinds(horizontal)">
                                      <p:cBhvr>
                                        <p:cTn id="7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p:bldP spid="23" grpId="0"/>
      <p:bldP spid="29" grpId="0"/>
      <p:bldP spid="30" grpId="0"/>
      <p:bldP spid="55" grpId="0"/>
      <p:bldP spid="56" grpId="0"/>
      <p:bldP spid="37" grpId="0"/>
      <p:bldP spid="3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19739" y="706963"/>
            <a:ext cx="6427394" cy="584771"/>
          </a:xfrm>
          <a:prstGeom prst="rect">
            <a:avLst/>
          </a:prstGeom>
        </p:spPr>
        <p:txBody>
          <a:bodyPr wrap="none" lIns="121917" tIns="60958" rIns="121917" bIns="60958">
            <a:spAutoFit/>
          </a:bodyPr>
          <a:lstStyle/>
          <a:p>
            <a:pPr>
              <a:defRPr/>
            </a:pPr>
            <a:r>
              <a:rPr lang="zh-CN" altLang="zh-CN" sz="3000" b="1" dirty="0" smtClean="0">
                <a:solidFill>
                  <a:srgbClr val="C00000"/>
                </a:solidFill>
                <a:effectLst>
                  <a:outerShdw blurRad="38100" dist="38100" dir="2700000" algn="tl">
                    <a:srgbClr val="000000">
                      <a:alpha val="43137"/>
                    </a:srgbClr>
                  </a:outerShdw>
                </a:effectLst>
                <a:latin typeface="宋体" panose="02010600030101010101" pitchFamily="2" charset="-122"/>
                <a:ea typeface="黑体" panose="02010609060101010101" charset="-122"/>
              </a:rPr>
              <a:t>“四个伟大”</a:t>
            </a:r>
            <a:r>
              <a:rPr lang="zh-CN" altLang="zh-CN" sz="3000" b="1" dirty="0">
                <a:solidFill>
                  <a:srgbClr val="C00000"/>
                </a:solidFill>
                <a:effectLst>
                  <a:outerShdw blurRad="38100" dist="38100" dir="2700000" algn="tl">
                    <a:srgbClr val="000000">
                      <a:alpha val="43137"/>
                    </a:srgbClr>
                  </a:outerShdw>
                </a:effectLst>
                <a:latin typeface="宋体" panose="02010600030101010101" pitchFamily="2" charset="-122"/>
                <a:ea typeface="黑体" panose="02010609060101010101" charset="-122"/>
              </a:rPr>
              <a:t>：新时代党的历史使命</a:t>
            </a:r>
            <a:endParaRPr lang="zh-CN" altLang="zh-CN" sz="3000" b="1" dirty="0">
              <a:solidFill>
                <a:srgbClr val="C00000"/>
              </a:solidFill>
              <a:effectLst>
                <a:outerShdw blurRad="38100" dist="38100" dir="2700000" algn="tl">
                  <a:srgbClr val="000000">
                    <a:alpha val="43137"/>
                  </a:srgbClr>
                </a:outerShdw>
              </a:effectLst>
              <a:latin typeface="宋体" panose="02010600030101010101" pitchFamily="2" charset="-122"/>
              <a:ea typeface="黑体" panose="02010609060101010101" charset="-122"/>
            </a:endParaRPr>
          </a:p>
        </p:txBody>
      </p:sp>
      <p:sp>
        <p:nvSpPr>
          <p:cNvPr id="22" name="矩形 21"/>
          <p:cNvSpPr/>
          <p:nvPr/>
        </p:nvSpPr>
        <p:spPr>
          <a:xfrm>
            <a:off x="1058340" y="1807840"/>
            <a:ext cx="1887696" cy="615553"/>
          </a:xfrm>
          <a:prstGeom prst="rect">
            <a:avLst/>
          </a:prstGeom>
          <a:ln>
            <a:solidFill>
              <a:srgbClr val="C00000"/>
            </a:solidFill>
          </a:ln>
        </p:spPr>
        <p:txBody>
          <a:bodyPr wrap="none" lIns="121917" tIns="60958" rIns="121917" bIns="60958">
            <a:spAutoFit/>
          </a:bodyPr>
          <a:lstStyle/>
          <a:p>
            <a:r>
              <a:rPr lang="zh-CN" altLang="en-US" sz="3200" b="1" dirty="0" smtClean="0">
                <a:solidFill>
                  <a:srgbClr val="C00000"/>
                </a:solidFill>
                <a:latin typeface="微软雅黑" panose="020B0503020204020204" pitchFamily="34" charset="-122"/>
                <a:ea typeface="微软雅黑" panose="020B0503020204020204" pitchFamily="34" charset="-122"/>
              </a:rPr>
              <a:t>伟大斗争</a:t>
            </a:r>
            <a:endParaRPr lang="zh-CN" altLang="en-US" sz="3200" b="1" dirty="0" smtClean="0">
              <a:solidFill>
                <a:srgbClr val="C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3362597" y="1807840"/>
            <a:ext cx="1961220" cy="615553"/>
          </a:xfrm>
          <a:prstGeom prst="rect">
            <a:avLst/>
          </a:prstGeom>
          <a:solidFill>
            <a:srgbClr val="C00000"/>
          </a:solidFill>
          <a:ln>
            <a:solidFill>
              <a:srgbClr val="C00000"/>
            </a:solidFill>
          </a:ln>
        </p:spPr>
        <p:txBody>
          <a:bodyPr wrap="none" lIns="121917" tIns="60958" rIns="121917" bIns="60958">
            <a:spAutoFit/>
          </a:bodyPr>
          <a:lstStyle/>
          <a:p>
            <a:pPr marL="73025"/>
            <a:r>
              <a:rPr lang="zh-CN" altLang="en-US" sz="3200" b="1" dirty="0" smtClean="0">
                <a:solidFill>
                  <a:schemeClr val="bg1">
                    <a:lumMod val="95000"/>
                  </a:schemeClr>
                </a:solidFill>
                <a:latin typeface="微软雅黑" panose="020B0503020204020204" pitchFamily="34" charset="-122"/>
                <a:ea typeface="微软雅黑" panose="020B0503020204020204" pitchFamily="34" charset="-122"/>
              </a:rPr>
              <a:t>伟大工程</a:t>
            </a:r>
            <a:endParaRPr lang="zh-CN" altLang="en-US" sz="3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1007435" y="2519404"/>
            <a:ext cx="1961220" cy="615553"/>
          </a:xfrm>
          <a:prstGeom prst="rect">
            <a:avLst/>
          </a:prstGeom>
          <a:solidFill>
            <a:srgbClr val="C00000"/>
          </a:solidFill>
          <a:ln>
            <a:solidFill>
              <a:srgbClr val="C00000"/>
            </a:solidFill>
          </a:ln>
        </p:spPr>
        <p:txBody>
          <a:bodyPr wrap="none" lIns="121917" tIns="60958" rIns="121917" bIns="60958">
            <a:spAutoFit/>
          </a:bodyPr>
          <a:lstStyle/>
          <a:p>
            <a:pPr marL="73025"/>
            <a:r>
              <a:rPr lang="zh-CN" altLang="en-US" sz="3200" b="1" dirty="0" smtClean="0">
                <a:solidFill>
                  <a:schemeClr val="bg1">
                    <a:lumMod val="95000"/>
                  </a:schemeClr>
                </a:solidFill>
                <a:latin typeface="微软雅黑" panose="020B0503020204020204" pitchFamily="34" charset="-122"/>
                <a:ea typeface="微软雅黑" panose="020B0503020204020204" pitchFamily="34" charset="-122"/>
              </a:rPr>
              <a:t>伟大事业</a:t>
            </a:r>
            <a:endParaRPr lang="zh-CN" altLang="en-US" sz="32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3362597" y="2519404"/>
            <a:ext cx="1961220" cy="615553"/>
          </a:xfrm>
          <a:prstGeom prst="rect">
            <a:avLst/>
          </a:prstGeom>
          <a:ln>
            <a:solidFill>
              <a:srgbClr val="C00000"/>
            </a:solidFill>
          </a:ln>
        </p:spPr>
        <p:txBody>
          <a:bodyPr wrap="none" lIns="121917" tIns="60958" rIns="121917" bIns="60958">
            <a:spAutoFit/>
          </a:bodyPr>
          <a:lstStyle/>
          <a:p>
            <a:pPr marL="73025"/>
            <a:r>
              <a:rPr lang="zh-CN" altLang="en-US" sz="3200" b="1" dirty="0" smtClean="0">
                <a:solidFill>
                  <a:srgbClr val="C00000"/>
                </a:solidFill>
                <a:latin typeface="微软雅黑" panose="020B0503020204020204" pitchFamily="34" charset="-122"/>
                <a:ea typeface="微软雅黑" panose="020B0503020204020204" pitchFamily="34" charset="-122"/>
              </a:rPr>
              <a:t>伟大梦想</a:t>
            </a:r>
            <a:endParaRPr lang="zh-CN" altLang="en-US" sz="3200" b="1" dirty="0" smtClean="0">
              <a:solidFill>
                <a:srgbClr val="C00000"/>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1073981" y="3440020"/>
            <a:ext cx="4320001" cy="0"/>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43554" y="4940444"/>
            <a:ext cx="4320001" cy="0"/>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911424" y="3500284"/>
            <a:ext cx="3493899" cy="400105"/>
          </a:xfrm>
          <a:prstGeom prst="rect">
            <a:avLst/>
          </a:prstGeom>
        </p:spPr>
        <p:txBody>
          <a:bodyPr wrap="none" lIns="121917" tIns="60958" rIns="121917" bIns="60958">
            <a:spAutoFit/>
          </a:bodyPr>
          <a:lstStyle/>
          <a:p>
            <a:r>
              <a:rPr lang="zh-CN" altLang="zh-CN" b="1" dirty="0">
                <a:solidFill>
                  <a:schemeClr val="tx1">
                    <a:lumMod val="85000"/>
                    <a:lumOff val="15000"/>
                  </a:schemeClr>
                </a:solidFill>
                <a:latin typeface="微软雅黑" panose="020B0503020204020204" pitchFamily="34" charset="-122"/>
                <a:ea typeface="微软雅黑" panose="020B0503020204020204" pitchFamily="34" charset="-122"/>
              </a:rPr>
              <a:t>紧密</a:t>
            </a:r>
            <a:r>
              <a:rPr lang="zh-CN"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联系</a:t>
            </a:r>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zh-CN"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相互贯通</a:t>
            </a:r>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 · </a:t>
            </a:r>
            <a:r>
              <a:rPr lang="zh-CN"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相互作用</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696686" y="3982660"/>
            <a:ext cx="5113562" cy="797560"/>
          </a:xfrm>
          <a:prstGeom prst="rect">
            <a:avLst/>
          </a:prstGeom>
        </p:spPr>
        <p:txBody>
          <a:bodyPr wrap="square" lIns="121917" tIns="60958" rIns="121917" bIns="60958">
            <a:spAutoFit/>
          </a:bodyPr>
          <a:lstStyle/>
          <a:p>
            <a:pPr>
              <a:lnSpc>
                <a:spcPct val="110000"/>
              </a:lnSpc>
            </a:pPr>
            <a:r>
              <a:rPr lang="zh-CN" altLang="en-US" sz="2000" dirty="0" smtClean="0">
                <a:latin typeface="+mn-ea"/>
              </a:rPr>
              <a:t>“四个伟大”</a:t>
            </a:r>
            <a:r>
              <a:rPr lang="zh-CN" altLang="zh-CN" sz="2000" dirty="0" smtClean="0">
                <a:latin typeface="+mn-ea"/>
              </a:rPr>
              <a:t>共同</a:t>
            </a:r>
            <a:r>
              <a:rPr lang="zh-CN" altLang="zh-CN" sz="2000" dirty="0">
                <a:latin typeface="+mn-ea"/>
              </a:rPr>
              <a:t>贯穿于</a:t>
            </a:r>
            <a:r>
              <a:rPr lang="zh-CN" altLang="zh-CN" sz="2000" dirty="0" smtClean="0">
                <a:latin typeface="+mn-ea"/>
              </a:rPr>
              <a:t>新时代</a:t>
            </a:r>
            <a:r>
              <a:rPr lang="zh-CN" altLang="en-US" sz="2000" dirty="0" smtClean="0">
                <a:latin typeface="+mn-ea"/>
              </a:rPr>
              <a:t>坚持和发展</a:t>
            </a:r>
            <a:r>
              <a:rPr lang="zh-CN" altLang="zh-CN" sz="2000" dirty="0" smtClean="0">
                <a:latin typeface="+mn-ea"/>
              </a:rPr>
              <a:t>中国</a:t>
            </a:r>
            <a:r>
              <a:rPr lang="zh-CN" altLang="zh-CN" sz="2000" dirty="0">
                <a:latin typeface="+mn-ea"/>
              </a:rPr>
              <a:t>特色社会主义发展的全</a:t>
            </a:r>
            <a:r>
              <a:rPr lang="zh-CN" altLang="zh-CN" sz="2000" dirty="0" smtClean="0">
                <a:latin typeface="+mn-ea"/>
              </a:rPr>
              <a:t>过程</a:t>
            </a:r>
            <a:r>
              <a:rPr lang="zh-CN" altLang="en-US" sz="2000" dirty="0" smtClean="0">
                <a:latin typeface="+mn-ea"/>
              </a:rPr>
              <a:t>。</a:t>
            </a:r>
            <a:endParaRPr lang="zh-CN" altLang="en-US" sz="2000" dirty="0" smtClean="0">
              <a:latin typeface="+mn-ea"/>
            </a:endParaRPr>
          </a:p>
        </p:txBody>
      </p:sp>
      <p:pic>
        <p:nvPicPr>
          <p:cNvPr id="30" name="图片 29" descr="d0c8a786c9177f3e841811fa71cf3bc79f3d561d.jpg"/>
          <p:cNvPicPr>
            <a:picLocks noChangeAspect="1"/>
          </p:cNvPicPr>
          <p:nvPr/>
        </p:nvPicPr>
        <p:blipFill>
          <a:blip r:embed="rId1" cstate="print">
            <a:clrChange>
              <a:clrFrom>
                <a:srgbClr val="FFFFFF"/>
              </a:clrFrom>
              <a:clrTo>
                <a:srgbClr val="FFFFFF">
                  <a:alpha val="0"/>
                </a:srgbClr>
              </a:clrTo>
            </a:clrChange>
          </a:blip>
          <a:stretch>
            <a:fillRect/>
          </a:stretch>
        </p:blipFill>
        <p:spPr>
          <a:xfrm>
            <a:off x="1216959" y="4924386"/>
            <a:ext cx="3810000" cy="904881"/>
          </a:xfrm>
          <a:prstGeom prst="rect">
            <a:avLst/>
          </a:prstGeom>
        </p:spPr>
      </p:pic>
      <p:sp>
        <p:nvSpPr>
          <p:cNvPr id="3" name="矩形 2"/>
          <p:cNvSpPr/>
          <p:nvPr/>
        </p:nvSpPr>
        <p:spPr>
          <a:xfrm>
            <a:off x="5999989" y="3525011"/>
            <a:ext cx="5640288" cy="787904"/>
          </a:xfrm>
          <a:prstGeom prst="rect">
            <a:avLst/>
          </a:prstGeom>
        </p:spPr>
        <p:txBody>
          <a:bodyPr wrap="square" lIns="121917" tIns="60958" rIns="121917" bIns="60958">
            <a:spAutoFit/>
          </a:bodyPr>
          <a:lstStyle/>
          <a:p>
            <a:pPr>
              <a:lnSpc>
                <a:spcPct val="120000"/>
              </a:lnSpc>
            </a:pPr>
            <a:r>
              <a:rPr lang="zh-CN" altLang="en-US" b="1" dirty="0" smtClean="0">
                <a:latin typeface="微软雅黑" panose="020B0503020204020204" pitchFamily="34" charset="-122"/>
                <a:ea typeface="微软雅黑" panose="020B0503020204020204" pitchFamily="34" charset="-122"/>
              </a:rPr>
              <a:t> </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“四个伟大”</a:t>
            </a:r>
            <a:r>
              <a:rPr lang="zh-CN"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中</a:t>
            </a:r>
            <a:r>
              <a:rPr lang="zh-CN" altLang="zh-CN" b="1" dirty="0">
                <a:solidFill>
                  <a:schemeClr val="tx1">
                    <a:lumMod val="85000"/>
                    <a:lumOff val="15000"/>
                  </a:schemeClr>
                </a:solidFill>
                <a:latin typeface="微软雅黑" panose="020B0503020204020204" pitchFamily="34" charset="-122"/>
                <a:ea typeface="微软雅黑" panose="020B0503020204020204" pitchFamily="34" charset="-122"/>
              </a:rPr>
              <a:t>起</a:t>
            </a:r>
            <a:r>
              <a:rPr lang="zh-CN" altLang="zh-CN" b="1" dirty="0">
                <a:solidFill>
                  <a:srgbClr val="C00000"/>
                </a:solidFill>
                <a:latin typeface="微软雅黑" panose="020B0503020204020204" pitchFamily="34" charset="-122"/>
                <a:ea typeface="微软雅黑" panose="020B0503020204020204" pitchFamily="34" charset="-122"/>
              </a:rPr>
              <a:t>决定性作用</a:t>
            </a:r>
            <a:r>
              <a:rPr lang="zh-CN" altLang="zh-CN" b="1" dirty="0">
                <a:solidFill>
                  <a:schemeClr val="tx1">
                    <a:lumMod val="85000"/>
                    <a:lumOff val="15000"/>
                  </a:schemeClr>
                </a:solidFill>
                <a:latin typeface="微软雅黑" panose="020B0503020204020204" pitchFamily="34" charset="-122"/>
                <a:ea typeface="微软雅黑" panose="020B0503020204020204" pitchFamily="34" charset="-122"/>
              </a:rPr>
              <a:t>的是</a:t>
            </a:r>
            <a:r>
              <a:rPr lang="zh-CN" altLang="zh-CN" b="1" dirty="0">
                <a:solidFill>
                  <a:srgbClr val="C00000"/>
                </a:solidFill>
                <a:latin typeface="微软雅黑" panose="020B0503020204020204" pitchFamily="34" charset="-122"/>
                <a:ea typeface="微软雅黑" panose="020B0503020204020204" pitchFamily="34" charset="-122"/>
              </a:rPr>
              <a:t>党的建设新的伟大</a:t>
            </a:r>
            <a:r>
              <a:rPr lang="zh-CN" altLang="zh-CN" b="1" dirty="0" smtClean="0">
                <a:solidFill>
                  <a:srgbClr val="C00000"/>
                </a:solidFill>
                <a:latin typeface="微软雅黑" panose="020B0503020204020204" pitchFamily="34" charset="-122"/>
                <a:ea typeface="微软雅黑" panose="020B0503020204020204" pitchFamily="34" charset="-122"/>
              </a:rPr>
              <a:t>工程</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。这是因为</a:t>
            </a:r>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 name="组合 8"/>
          <p:cNvGrpSpPr/>
          <p:nvPr/>
        </p:nvGrpSpPr>
        <p:grpSpPr>
          <a:xfrm>
            <a:off x="6329603" y="4541007"/>
            <a:ext cx="5039883" cy="922068"/>
            <a:chOff x="4860032" y="2024215"/>
            <a:chExt cx="3779912" cy="691551"/>
          </a:xfrm>
        </p:grpSpPr>
        <p:sp>
          <p:nvSpPr>
            <p:cNvPr id="6" name="矩形 5"/>
            <p:cNvSpPr/>
            <p:nvPr/>
          </p:nvSpPr>
          <p:spPr>
            <a:xfrm>
              <a:off x="4895528" y="2031766"/>
              <a:ext cx="1584176" cy="684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479704" y="2024215"/>
              <a:ext cx="2160240" cy="684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60032" y="2056734"/>
              <a:ext cx="1691680" cy="600164"/>
            </a:xfrm>
            <a:prstGeom prst="rect">
              <a:avLst/>
            </a:prstGeom>
          </p:spPr>
          <p:txBody>
            <a:bodyPr wrap="square">
              <a:spAutoFit/>
            </a:bodyPr>
            <a:lstStyle/>
            <a:p>
              <a:pPr algn="ctr"/>
              <a:r>
                <a:rPr lang="zh-CN" altLang="zh-CN" sz="2300" b="1" dirty="0">
                  <a:solidFill>
                    <a:schemeClr val="tx1">
                      <a:lumMod val="85000"/>
                      <a:lumOff val="15000"/>
                    </a:schemeClr>
                  </a:solidFill>
                  <a:latin typeface="微软雅黑" panose="020B0503020204020204" pitchFamily="34" charset="-122"/>
                  <a:ea typeface="微软雅黑" panose="020B0503020204020204" pitchFamily="34" charset="-122"/>
                </a:rPr>
                <a:t>最本质的特征</a:t>
              </a:r>
              <a:endParaRPr lang="en-US" altLang="zh-CN" sz="23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zh-CN" sz="2300" b="1" dirty="0">
                  <a:solidFill>
                    <a:schemeClr val="tx1">
                      <a:lumMod val="85000"/>
                      <a:lumOff val="15000"/>
                    </a:schemeClr>
                  </a:solidFill>
                  <a:latin typeface="微软雅黑" panose="020B0503020204020204" pitchFamily="34" charset="-122"/>
                  <a:ea typeface="微软雅黑" panose="020B0503020204020204" pitchFamily="34" charset="-122"/>
                </a:rPr>
                <a:t>最</a:t>
              </a:r>
              <a:r>
                <a:rPr lang="en-US" altLang="zh-CN" sz="23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zh-CN" sz="2300" b="1" dirty="0">
                  <a:solidFill>
                    <a:schemeClr val="tx1">
                      <a:lumMod val="85000"/>
                      <a:lumOff val="15000"/>
                    </a:schemeClr>
                  </a:solidFill>
                  <a:latin typeface="微软雅黑" panose="020B0503020204020204" pitchFamily="34" charset="-122"/>
                  <a:ea typeface="微软雅黑" panose="020B0503020204020204" pitchFamily="34" charset="-122"/>
                </a:rPr>
                <a:t>大</a:t>
              </a:r>
              <a:r>
                <a:rPr lang="en-US" altLang="zh-CN" sz="23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zh-CN" sz="2300" b="1" dirty="0">
                  <a:solidFill>
                    <a:schemeClr val="tx1">
                      <a:lumMod val="85000"/>
                      <a:lumOff val="15000"/>
                    </a:schemeClr>
                  </a:solidFill>
                  <a:latin typeface="微软雅黑" panose="020B0503020204020204" pitchFamily="34" charset="-122"/>
                  <a:ea typeface="微软雅黑" panose="020B0503020204020204" pitchFamily="34" charset="-122"/>
                </a:rPr>
                <a:t>优</a:t>
              </a:r>
              <a:r>
                <a:rPr lang="en-US" altLang="zh-CN" sz="23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zh-CN" sz="2300" b="1" dirty="0">
                  <a:solidFill>
                    <a:schemeClr val="tx1">
                      <a:lumMod val="85000"/>
                      <a:lumOff val="15000"/>
                    </a:schemeClr>
                  </a:solidFill>
                  <a:latin typeface="微软雅黑" panose="020B0503020204020204" pitchFamily="34" charset="-122"/>
                  <a:ea typeface="微软雅黑" panose="020B0503020204020204" pitchFamily="34" charset="-122"/>
                </a:rPr>
                <a:t>势</a:t>
              </a:r>
              <a:endParaRPr lang="zh-CN" altLang="en-US" sz="23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6587907" y="2144966"/>
              <a:ext cx="1956304" cy="380873"/>
            </a:xfrm>
            <a:prstGeom prst="rect">
              <a:avLst/>
            </a:prstGeom>
          </p:spPr>
          <p:txBody>
            <a:bodyPr wrap="none">
              <a:spAutoFit/>
            </a:bodyPr>
            <a:lstStyle/>
            <a:p>
              <a:r>
                <a:rPr lang="zh-CN" altLang="zh-CN" sz="2700" b="1" dirty="0">
                  <a:solidFill>
                    <a:schemeClr val="bg1"/>
                  </a:solidFill>
                  <a:latin typeface="微软雅黑" panose="020B0503020204020204" pitchFamily="34" charset="-122"/>
                  <a:ea typeface="微软雅黑" panose="020B0503020204020204" pitchFamily="34" charset="-122"/>
                </a:rPr>
                <a:t>中国共产党领导</a:t>
              </a:r>
              <a:endParaRPr lang="zh-CN" altLang="en-US" sz="2700" b="1" dirty="0">
                <a:solidFill>
                  <a:schemeClr val="bg1"/>
                </a:solidFill>
                <a:latin typeface="微软雅黑" panose="020B0503020204020204" pitchFamily="34" charset="-122"/>
                <a:ea typeface="微软雅黑" panose="020B0503020204020204" pitchFamily="34" charset="-122"/>
              </a:endParaRPr>
            </a:p>
          </p:txBody>
        </p:sp>
      </p:grpSp>
      <p:grpSp>
        <p:nvGrpSpPr>
          <p:cNvPr id="9" name="组合 15"/>
          <p:cNvGrpSpPr/>
          <p:nvPr/>
        </p:nvGrpSpPr>
        <p:grpSpPr>
          <a:xfrm>
            <a:off x="6027666" y="1426311"/>
            <a:ext cx="5660133" cy="2136631"/>
            <a:chOff x="4520749" y="1069733"/>
            <a:chExt cx="4245100" cy="1602473"/>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9483" y="1069733"/>
              <a:ext cx="1826366" cy="1388450"/>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0749" y="1275606"/>
              <a:ext cx="3059832" cy="1396600"/>
            </a:xfrm>
            <a:prstGeom prst="rect">
              <a:avLst/>
            </a:prstGeom>
          </p:spPr>
        </p:pic>
      </p:grpSp>
      <p:pic>
        <p:nvPicPr>
          <p:cNvPr id="4" name="图片 3"/>
          <p:cNvPicPr>
            <a:picLocks noChangeAspect="1"/>
          </p:cNvPicPr>
          <p:nvPr/>
        </p:nvPicPr>
        <p:blipFill>
          <a:blip r:embed="rId4" cstate="print"/>
          <a:stretch>
            <a:fillRect/>
          </a:stretch>
        </p:blipFill>
        <p:spPr>
          <a:xfrm>
            <a:off x="9774767" y="6211993"/>
            <a:ext cx="2349500" cy="50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par>
                          <p:cTn id="36" fill="hold">
                            <p:stCondLst>
                              <p:cond delay="3000"/>
                            </p:stCondLst>
                            <p:childTnLst>
                              <p:par>
                                <p:cTn id="37" presetID="16" presetClass="entr" presetSubtype="37"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outVertical)">
                                      <p:cBhvr>
                                        <p:cTn id="39" dur="500"/>
                                        <p:tgtEl>
                                          <p:spTgt spid="14"/>
                                        </p:tgtEl>
                                      </p:cBhvr>
                                    </p:animEffect>
                                  </p:childTnLst>
                                </p:cTn>
                              </p:par>
                            </p:childTnLst>
                          </p:cTn>
                        </p:par>
                        <p:par>
                          <p:cTn id="40" fill="hold">
                            <p:stCondLst>
                              <p:cond delay="3500"/>
                            </p:stCondLst>
                            <p:childTnLst>
                              <p:par>
                                <p:cTn id="41" presetID="3" presetClass="entr" presetSubtype="1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par>
                          <p:cTn id="48" fill="hold">
                            <p:stCondLst>
                              <p:cond delay="4500"/>
                            </p:stCondLst>
                            <p:childTnLst>
                              <p:par>
                                <p:cTn id="49" presetID="16" presetClass="entr" presetSubtype="37"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barn(outVertical)">
                                      <p:cBhvr>
                                        <p:cTn id="51" dur="500"/>
                                        <p:tgtEl>
                                          <p:spTgt spid="30"/>
                                        </p:tgtEl>
                                      </p:cBhvr>
                                    </p:animEffect>
                                  </p:childTnLst>
                                </p:cTn>
                              </p:par>
                            </p:childTnLst>
                          </p:cTn>
                        </p:par>
                        <p:par>
                          <p:cTn id="52" fill="hold">
                            <p:stCondLst>
                              <p:cond delay="5000"/>
                            </p:stCondLst>
                            <p:childTnLst>
                              <p:par>
                                <p:cTn id="53" presetID="42" presetClass="entr" presetSubtype="0"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500"/>
                                        <p:tgtEl>
                                          <p:spTgt spid="3"/>
                                        </p:tgtEl>
                                      </p:cBhvr>
                                    </p:animEffect>
                                  </p:childTnLst>
                                </p:cTn>
                              </p:par>
                            </p:childTnLst>
                          </p:cTn>
                        </p:par>
                        <p:par>
                          <p:cTn id="63" fill="hold">
                            <p:stCondLst>
                              <p:cond delay="500"/>
                            </p:stCondLst>
                            <p:childTnLst>
                              <p:par>
                                <p:cTn id="64" presetID="53" presetClass="entr" presetSubtype="16"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 calcmode="lin" valueType="num">
                                      <p:cBhvr>
                                        <p:cTn id="66" dur="500" fill="hold"/>
                                        <p:tgtEl>
                                          <p:spTgt spid="5"/>
                                        </p:tgtEl>
                                        <p:attrNameLst>
                                          <p:attrName>ppt_w</p:attrName>
                                        </p:attrNameLst>
                                      </p:cBhvr>
                                      <p:tavLst>
                                        <p:tav tm="0">
                                          <p:val>
                                            <p:fltVal val="0"/>
                                          </p:val>
                                        </p:tav>
                                        <p:tav tm="100000">
                                          <p:val>
                                            <p:strVal val="#ppt_w"/>
                                          </p:val>
                                        </p:tav>
                                      </p:tavLst>
                                    </p:anim>
                                    <p:anim calcmode="lin" valueType="num">
                                      <p:cBhvr>
                                        <p:cTn id="67" dur="500" fill="hold"/>
                                        <p:tgtEl>
                                          <p:spTgt spid="5"/>
                                        </p:tgtEl>
                                        <p:attrNameLst>
                                          <p:attrName>ppt_h</p:attrName>
                                        </p:attrNameLst>
                                      </p:cBhvr>
                                      <p:tavLst>
                                        <p:tav tm="0">
                                          <p:val>
                                            <p:fltVal val="0"/>
                                          </p:val>
                                        </p:tav>
                                        <p:tav tm="100000">
                                          <p:val>
                                            <p:strVal val="#ppt_h"/>
                                          </p:val>
                                        </p:tav>
                                      </p:tavLst>
                                    </p:anim>
                                    <p:animEffect transition="in" filter="fade">
                                      <p:cBhvr>
                                        <p:cTn id="6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bldLvl="0" animBg="1"/>
      <p:bldP spid="23" grpId="0" animBg="1"/>
      <p:bldP spid="24" grpId="0" animBg="1"/>
      <p:bldP spid="25" grpId="0" animBg="1"/>
      <p:bldP spid="14" grpId="0"/>
      <p:bldP spid="15"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11188" y="573088"/>
            <a:ext cx="10944225" cy="703206"/>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330" indent="2305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930" indent="4591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530" indent="6877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31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en-US" altLang="zh-CN" dirty="0" smtClean="0">
                <a:solidFill>
                  <a:srgbClr val="C00000"/>
                </a:solidFill>
              </a:rPr>
              <a:t> </a:t>
            </a:r>
            <a:r>
              <a:rPr lang="zh-CN" altLang="en-US" sz="3000" dirty="0">
                <a:solidFill>
                  <a:srgbClr val="C00000"/>
                </a:solidFill>
              </a:rPr>
              <a:t>实干才能梦想成真</a:t>
            </a:r>
            <a:endParaRPr lang="zh-CN" altLang="en-US" sz="3000" dirty="0">
              <a:solidFill>
                <a:srgbClr val="C00000"/>
              </a:solidFill>
            </a:endParaRPr>
          </a:p>
        </p:txBody>
      </p:sp>
      <p:grpSp>
        <p:nvGrpSpPr>
          <p:cNvPr id="3" name="组合 8"/>
          <p:cNvGrpSpPr/>
          <p:nvPr/>
        </p:nvGrpSpPr>
        <p:grpSpPr bwMode="auto">
          <a:xfrm>
            <a:off x="1428750" y="1652588"/>
            <a:ext cx="4421188" cy="796925"/>
            <a:chOff x="1429320" y="1652826"/>
            <a:chExt cx="4420496" cy="797046"/>
          </a:xfrm>
        </p:grpSpPr>
        <p:grpSp>
          <p:nvGrpSpPr>
            <p:cNvPr id="4" name="组合 74"/>
            <p:cNvGrpSpPr/>
            <p:nvPr/>
          </p:nvGrpSpPr>
          <p:grpSpPr bwMode="auto">
            <a:xfrm>
              <a:off x="1429320" y="1652826"/>
              <a:ext cx="791471" cy="797046"/>
              <a:chOff x="8984049" y="1783466"/>
              <a:chExt cx="921951" cy="928445"/>
            </a:xfrm>
          </p:grpSpPr>
          <p:sp>
            <p:nvSpPr>
              <p:cNvPr id="54323" name="矩形 75"/>
              <p:cNvSpPr>
                <a:spLocks noChangeArrowheads="1"/>
              </p:cNvSpPr>
              <p:nvPr/>
            </p:nvSpPr>
            <p:spPr bwMode="auto">
              <a:xfrm>
                <a:off x="9019880" y="1783466"/>
                <a:ext cx="872389" cy="896289"/>
              </a:xfrm>
              <a:prstGeom prst="rect">
                <a:avLst/>
              </a:prstGeom>
              <a:noFill/>
              <a:ln w="9525">
                <a:noFill/>
                <a:miter lim="800000"/>
              </a:ln>
            </p:spPr>
            <p:txBody>
              <a:bodyPr wrap="none">
                <a:spAutoFit/>
              </a:bodyPr>
              <a:lstStyle/>
              <a:p>
                <a:pPr eaLnBrk="1" hangingPunct="1"/>
                <a:r>
                  <a:rPr lang="zh-CN" altLang="en-US" sz="4400" b="1">
                    <a:solidFill>
                      <a:srgbClr val="C00000"/>
                    </a:solidFill>
                    <a:latin typeface="华文新魏" panose="02010800040101010101" pitchFamily="2" charset="-122"/>
                    <a:ea typeface="华文新魏" panose="02010800040101010101" pitchFamily="2" charset="-122"/>
                  </a:rPr>
                  <a:t>空</a:t>
                </a:r>
                <a:endParaRPr lang="zh-CN" altLang="en-US" sz="4400" b="1">
                  <a:solidFill>
                    <a:srgbClr val="C00000"/>
                  </a:solidFill>
                  <a:latin typeface="华文新魏" panose="02010800040101010101" pitchFamily="2" charset="-122"/>
                  <a:ea typeface="华文新魏" panose="02010800040101010101" pitchFamily="2" charset="-122"/>
                </a:endParaRPr>
              </a:p>
            </p:txBody>
          </p:sp>
          <p:sp>
            <p:nvSpPr>
              <p:cNvPr id="77" name="矩形 76"/>
              <p:cNvSpPr/>
              <p:nvPr/>
            </p:nvSpPr>
            <p:spPr>
              <a:xfrm>
                <a:off x="8984049" y="1789014"/>
                <a:ext cx="922613" cy="922897"/>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00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78" name="直接连接符 77"/>
              <p:cNvCxnSpPr/>
              <p:nvPr/>
            </p:nvCxnSpPr>
            <p:spPr>
              <a:xfrm>
                <a:off x="8984049" y="2282829"/>
                <a:ext cx="92261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77" idx="2"/>
              </p:cNvCxnSpPr>
              <p:nvPr/>
            </p:nvCxnSpPr>
            <p:spPr>
              <a:xfrm>
                <a:off x="9446279" y="1822305"/>
                <a:ext cx="0" cy="889606"/>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组合 84"/>
            <p:cNvGrpSpPr/>
            <p:nvPr/>
          </p:nvGrpSpPr>
          <p:grpSpPr bwMode="auto">
            <a:xfrm>
              <a:off x="2638995" y="1652826"/>
              <a:ext cx="791471" cy="797046"/>
              <a:chOff x="8984049" y="1783466"/>
              <a:chExt cx="921951" cy="928445"/>
            </a:xfrm>
          </p:grpSpPr>
          <p:sp>
            <p:nvSpPr>
              <p:cNvPr id="54319" name="矩形 85"/>
              <p:cNvSpPr>
                <a:spLocks noChangeArrowheads="1"/>
              </p:cNvSpPr>
              <p:nvPr/>
            </p:nvSpPr>
            <p:spPr bwMode="auto">
              <a:xfrm>
                <a:off x="9019880" y="1783466"/>
                <a:ext cx="872389" cy="896289"/>
              </a:xfrm>
              <a:prstGeom prst="rect">
                <a:avLst/>
              </a:prstGeom>
              <a:noFill/>
              <a:ln w="9525">
                <a:noFill/>
                <a:miter lim="800000"/>
              </a:ln>
            </p:spPr>
            <p:txBody>
              <a:bodyPr wrap="none">
                <a:spAutoFit/>
              </a:bodyPr>
              <a:lstStyle/>
              <a:p>
                <a:pPr eaLnBrk="1" hangingPunct="1"/>
                <a:r>
                  <a:rPr lang="zh-CN" altLang="en-US" sz="4400" b="1">
                    <a:solidFill>
                      <a:srgbClr val="C00000"/>
                    </a:solidFill>
                    <a:latin typeface="华文新魏" panose="02010800040101010101" pitchFamily="2" charset="-122"/>
                    <a:ea typeface="华文新魏" panose="02010800040101010101" pitchFamily="2" charset="-122"/>
                  </a:rPr>
                  <a:t>谈</a:t>
                </a:r>
                <a:endParaRPr lang="zh-CN" altLang="en-US" sz="4400" b="1">
                  <a:solidFill>
                    <a:srgbClr val="C00000"/>
                  </a:solidFill>
                  <a:latin typeface="华文新魏" panose="02010800040101010101" pitchFamily="2" charset="-122"/>
                  <a:ea typeface="华文新魏" panose="02010800040101010101" pitchFamily="2" charset="-122"/>
                </a:endParaRPr>
              </a:p>
            </p:txBody>
          </p:sp>
          <p:sp>
            <p:nvSpPr>
              <p:cNvPr id="87" name="矩形 86"/>
              <p:cNvSpPr/>
              <p:nvPr/>
            </p:nvSpPr>
            <p:spPr>
              <a:xfrm>
                <a:off x="8983829" y="1789014"/>
                <a:ext cx="922613" cy="922897"/>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00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88" name="直接连接符 87"/>
              <p:cNvCxnSpPr/>
              <p:nvPr/>
            </p:nvCxnSpPr>
            <p:spPr>
              <a:xfrm>
                <a:off x="8983829" y="2282829"/>
                <a:ext cx="92261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88"/>
              <p:cNvCxnSpPr>
                <a:endCxn id="87" idx="2"/>
              </p:cNvCxnSpPr>
              <p:nvPr/>
            </p:nvCxnSpPr>
            <p:spPr>
              <a:xfrm>
                <a:off x="9446059" y="1822305"/>
                <a:ext cx="0" cy="889606"/>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组合 89"/>
            <p:cNvGrpSpPr/>
            <p:nvPr/>
          </p:nvGrpSpPr>
          <p:grpSpPr bwMode="auto">
            <a:xfrm>
              <a:off x="3848670" y="1652826"/>
              <a:ext cx="791471" cy="797046"/>
              <a:chOff x="8984049" y="1783466"/>
              <a:chExt cx="921951" cy="928445"/>
            </a:xfrm>
          </p:grpSpPr>
          <p:sp>
            <p:nvSpPr>
              <p:cNvPr id="54315" name="矩形 90"/>
              <p:cNvSpPr>
                <a:spLocks noChangeArrowheads="1"/>
              </p:cNvSpPr>
              <p:nvPr/>
            </p:nvSpPr>
            <p:spPr bwMode="auto">
              <a:xfrm>
                <a:off x="9019880" y="1783466"/>
                <a:ext cx="872389" cy="896289"/>
              </a:xfrm>
              <a:prstGeom prst="rect">
                <a:avLst/>
              </a:prstGeom>
              <a:noFill/>
              <a:ln w="9525">
                <a:noFill/>
                <a:miter lim="800000"/>
              </a:ln>
            </p:spPr>
            <p:txBody>
              <a:bodyPr wrap="none">
                <a:spAutoFit/>
              </a:bodyPr>
              <a:lstStyle/>
              <a:p>
                <a:pPr eaLnBrk="1" hangingPunct="1"/>
                <a:r>
                  <a:rPr lang="zh-CN" altLang="en-US" sz="4400" b="1">
                    <a:solidFill>
                      <a:srgbClr val="C00000"/>
                    </a:solidFill>
                    <a:latin typeface="华文新魏" panose="02010800040101010101" pitchFamily="2" charset="-122"/>
                    <a:ea typeface="华文新魏" panose="02010800040101010101" pitchFamily="2" charset="-122"/>
                  </a:rPr>
                  <a:t>误</a:t>
                </a:r>
                <a:endParaRPr lang="zh-CN" altLang="en-US" sz="4400" b="1">
                  <a:solidFill>
                    <a:srgbClr val="C00000"/>
                  </a:solidFill>
                  <a:latin typeface="华文新魏" panose="02010800040101010101" pitchFamily="2" charset="-122"/>
                  <a:ea typeface="华文新魏" panose="02010800040101010101" pitchFamily="2" charset="-122"/>
                </a:endParaRPr>
              </a:p>
            </p:txBody>
          </p:sp>
          <p:sp>
            <p:nvSpPr>
              <p:cNvPr id="92" name="矩形 91"/>
              <p:cNvSpPr/>
              <p:nvPr/>
            </p:nvSpPr>
            <p:spPr>
              <a:xfrm>
                <a:off x="8983608" y="1789014"/>
                <a:ext cx="922613" cy="922897"/>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00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93" name="直接连接符 92"/>
              <p:cNvCxnSpPr/>
              <p:nvPr/>
            </p:nvCxnSpPr>
            <p:spPr>
              <a:xfrm>
                <a:off x="8983608" y="2282829"/>
                <a:ext cx="92261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a:endCxn id="92" idx="2"/>
              </p:cNvCxnSpPr>
              <p:nvPr/>
            </p:nvCxnSpPr>
            <p:spPr>
              <a:xfrm>
                <a:off x="9445838" y="1822305"/>
                <a:ext cx="0" cy="889606"/>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grpSp>
          <p:nvGrpSpPr>
            <p:cNvPr id="8" name="组合 94"/>
            <p:cNvGrpSpPr/>
            <p:nvPr/>
          </p:nvGrpSpPr>
          <p:grpSpPr bwMode="auto">
            <a:xfrm>
              <a:off x="5058345" y="1652826"/>
              <a:ext cx="791471" cy="797046"/>
              <a:chOff x="8984049" y="1783466"/>
              <a:chExt cx="921951" cy="928445"/>
            </a:xfrm>
          </p:grpSpPr>
          <p:sp>
            <p:nvSpPr>
              <p:cNvPr id="54311" name="矩形 96"/>
              <p:cNvSpPr>
                <a:spLocks noChangeArrowheads="1"/>
              </p:cNvSpPr>
              <p:nvPr/>
            </p:nvSpPr>
            <p:spPr bwMode="auto">
              <a:xfrm>
                <a:off x="9019880" y="1783466"/>
                <a:ext cx="872389" cy="896289"/>
              </a:xfrm>
              <a:prstGeom prst="rect">
                <a:avLst/>
              </a:prstGeom>
              <a:noFill/>
              <a:ln w="9525">
                <a:noFill/>
                <a:miter lim="800000"/>
              </a:ln>
            </p:spPr>
            <p:txBody>
              <a:bodyPr wrap="none">
                <a:spAutoFit/>
              </a:bodyPr>
              <a:lstStyle/>
              <a:p>
                <a:pPr eaLnBrk="1" hangingPunct="1"/>
                <a:r>
                  <a:rPr lang="zh-CN" altLang="en-US" sz="4400" b="1">
                    <a:solidFill>
                      <a:srgbClr val="C00000"/>
                    </a:solidFill>
                    <a:latin typeface="华文新魏" panose="02010800040101010101" pitchFamily="2" charset="-122"/>
                    <a:ea typeface="华文新魏" panose="02010800040101010101" pitchFamily="2" charset="-122"/>
                  </a:rPr>
                  <a:t>国</a:t>
                </a:r>
                <a:endParaRPr lang="zh-CN" altLang="en-US" sz="4400" b="1">
                  <a:solidFill>
                    <a:srgbClr val="C00000"/>
                  </a:solidFill>
                  <a:latin typeface="华文新魏" panose="02010800040101010101" pitchFamily="2" charset="-122"/>
                  <a:ea typeface="华文新魏" panose="02010800040101010101" pitchFamily="2" charset="-122"/>
                </a:endParaRPr>
              </a:p>
            </p:txBody>
          </p:sp>
          <p:sp>
            <p:nvSpPr>
              <p:cNvPr id="99" name="矩形 98"/>
              <p:cNvSpPr/>
              <p:nvPr/>
            </p:nvSpPr>
            <p:spPr>
              <a:xfrm>
                <a:off x="8983387" y="1789014"/>
                <a:ext cx="922613" cy="922897"/>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00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100" name="直接连接符 99"/>
              <p:cNvCxnSpPr/>
              <p:nvPr/>
            </p:nvCxnSpPr>
            <p:spPr>
              <a:xfrm>
                <a:off x="8983387" y="2282829"/>
                <a:ext cx="92261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endCxn id="99" idx="2"/>
              </p:cNvCxnSpPr>
              <p:nvPr/>
            </p:nvCxnSpPr>
            <p:spPr>
              <a:xfrm>
                <a:off x="9445618" y="1822305"/>
                <a:ext cx="0" cy="889606"/>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 name="组合 9"/>
          <p:cNvGrpSpPr/>
          <p:nvPr/>
        </p:nvGrpSpPr>
        <p:grpSpPr bwMode="auto">
          <a:xfrm>
            <a:off x="6405563" y="1652588"/>
            <a:ext cx="4421187" cy="796925"/>
            <a:chOff x="6405766" y="1652826"/>
            <a:chExt cx="4420496" cy="797046"/>
          </a:xfrm>
        </p:grpSpPr>
        <p:grpSp>
          <p:nvGrpSpPr>
            <p:cNvPr id="10" name="组合 101"/>
            <p:cNvGrpSpPr/>
            <p:nvPr/>
          </p:nvGrpSpPr>
          <p:grpSpPr bwMode="auto">
            <a:xfrm>
              <a:off x="6405766" y="1652826"/>
              <a:ext cx="791471" cy="797046"/>
              <a:chOff x="8984049" y="1783466"/>
              <a:chExt cx="921951" cy="928445"/>
            </a:xfrm>
          </p:grpSpPr>
          <p:sp>
            <p:nvSpPr>
              <p:cNvPr id="54303" name="矩形 102"/>
              <p:cNvSpPr>
                <a:spLocks noChangeArrowheads="1"/>
              </p:cNvSpPr>
              <p:nvPr/>
            </p:nvSpPr>
            <p:spPr bwMode="auto">
              <a:xfrm>
                <a:off x="9019880" y="1783466"/>
                <a:ext cx="872389" cy="896289"/>
              </a:xfrm>
              <a:prstGeom prst="rect">
                <a:avLst/>
              </a:prstGeom>
              <a:noFill/>
              <a:ln w="9525">
                <a:noFill/>
                <a:miter lim="800000"/>
              </a:ln>
            </p:spPr>
            <p:txBody>
              <a:bodyPr wrap="none">
                <a:spAutoFit/>
              </a:bodyPr>
              <a:lstStyle/>
              <a:p>
                <a:pPr eaLnBrk="1" hangingPunct="1"/>
                <a:r>
                  <a:rPr lang="zh-CN" altLang="en-US" sz="4400" b="1">
                    <a:solidFill>
                      <a:srgbClr val="C00000"/>
                    </a:solidFill>
                    <a:latin typeface="华文新魏" panose="02010800040101010101" pitchFamily="2" charset="-122"/>
                    <a:ea typeface="华文新魏" panose="02010800040101010101" pitchFamily="2" charset="-122"/>
                  </a:rPr>
                  <a:t>实</a:t>
                </a:r>
                <a:endParaRPr lang="zh-CN" altLang="en-US" sz="4400" b="1">
                  <a:solidFill>
                    <a:srgbClr val="C00000"/>
                  </a:solidFill>
                  <a:latin typeface="华文新魏" panose="02010800040101010101" pitchFamily="2" charset="-122"/>
                  <a:ea typeface="华文新魏" panose="02010800040101010101" pitchFamily="2" charset="-122"/>
                </a:endParaRPr>
              </a:p>
            </p:txBody>
          </p:sp>
          <p:sp>
            <p:nvSpPr>
              <p:cNvPr id="116" name="矩形 115"/>
              <p:cNvSpPr/>
              <p:nvPr/>
            </p:nvSpPr>
            <p:spPr>
              <a:xfrm>
                <a:off x="8984049" y="1789014"/>
                <a:ext cx="922611" cy="922897"/>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00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117" name="直接连接符 116"/>
              <p:cNvCxnSpPr/>
              <p:nvPr/>
            </p:nvCxnSpPr>
            <p:spPr>
              <a:xfrm>
                <a:off x="8984049" y="2282829"/>
                <a:ext cx="922611"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endCxn id="116" idx="2"/>
              </p:cNvCxnSpPr>
              <p:nvPr/>
            </p:nvCxnSpPr>
            <p:spPr>
              <a:xfrm>
                <a:off x="9446279" y="1822305"/>
                <a:ext cx="0" cy="889606"/>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grpSp>
          <p:nvGrpSpPr>
            <p:cNvPr id="11" name="组合 118"/>
            <p:cNvGrpSpPr/>
            <p:nvPr/>
          </p:nvGrpSpPr>
          <p:grpSpPr bwMode="auto">
            <a:xfrm>
              <a:off x="7615441" y="1652826"/>
              <a:ext cx="791471" cy="797046"/>
              <a:chOff x="8984049" y="1783466"/>
              <a:chExt cx="921951" cy="928445"/>
            </a:xfrm>
          </p:grpSpPr>
          <p:sp>
            <p:nvSpPr>
              <p:cNvPr id="54299" name="矩形 119"/>
              <p:cNvSpPr>
                <a:spLocks noChangeArrowheads="1"/>
              </p:cNvSpPr>
              <p:nvPr/>
            </p:nvSpPr>
            <p:spPr bwMode="auto">
              <a:xfrm>
                <a:off x="9019880" y="1783466"/>
                <a:ext cx="872389" cy="896289"/>
              </a:xfrm>
              <a:prstGeom prst="rect">
                <a:avLst/>
              </a:prstGeom>
              <a:noFill/>
              <a:ln w="9525">
                <a:noFill/>
                <a:miter lim="800000"/>
              </a:ln>
            </p:spPr>
            <p:txBody>
              <a:bodyPr wrap="none">
                <a:spAutoFit/>
              </a:bodyPr>
              <a:lstStyle/>
              <a:p>
                <a:pPr eaLnBrk="1" hangingPunct="1"/>
                <a:r>
                  <a:rPr lang="zh-CN" altLang="en-US" sz="4400" b="1">
                    <a:solidFill>
                      <a:srgbClr val="C00000"/>
                    </a:solidFill>
                    <a:latin typeface="华文新魏" panose="02010800040101010101" pitchFamily="2" charset="-122"/>
                    <a:ea typeface="华文新魏" panose="02010800040101010101" pitchFamily="2" charset="-122"/>
                  </a:rPr>
                  <a:t>干</a:t>
                </a:r>
                <a:endParaRPr lang="zh-CN" altLang="en-US" sz="4400" b="1">
                  <a:solidFill>
                    <a:srgbClr val="C00000"/>
                  </a:solidFill>
                  <a:latin typeface="华文新魏" panose="02010800040101010101" pitchFamily="2" charset="-122"/>
                  <a:ea typeface="华文新魏" panose="02010800040101010101" pitchFamily="2" charset="-122"/>
                </a:endParaRPr>
              </a:p>
            </p:txBody>
          </p:sp>
          <p:sp>
            <p:nvSpPr>
              <p:cNvPr id="121" name="矩形 120"/>
              <p:cNvSpPr/>
              <p:nvPr/>
            </p:nvSpPr>
            <p:spPr>
              <a:xfrm>
                <a:off x="8983829" y="1789014"/>
                <a:ext cx="922611" cy="922897"/>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00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122" name="直接连接符 121"/>
              <p:cNvCxnSpPr/>
              <p:nvPr/>
            </p:nvCxnSpPr>
            <p:spPr>
              <a:xfrm>
                <a:off x="8983829" y="2282829"/>
                <a:ext cx="922611"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endCxn id="121" idx="2"/>
              </p:cNvCxnSpPr>
              <p:nvPr/>
            </p:nvCxnSpPr>
            <p:spPr>
              <a:xfrm>
                <a:off x="9446059" y="1822305"/>
                <a:ext cx="0" cy="889606"/>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组合 123"/>
            <p:cNvGrpSpPr/>
            <p:nvPr/>
          </p:nvGrpSpPr>
          <p:grpSpPr bwMode="auto">
            <a:xfrm>
              <a:off x="8825116" y="1652826"/>
              <a:ext cx="791471" cy="797046"/>
              <a:chOff x="8984049" y="1783466"/>
              <a:chExt cx="921951" cy="928445"/>
            </a:xfrm>
          </p:grpSpPr>
          <p:sp>
            <p:nvSpPr>
              <p:cNvPr id="54295" name="矩形 124"/>
              <p:cNvSpPr>
                <a:spLocks noChangeArrowheads="1"/>
              </p:cNvSpPr>
              <p:nvPr/>
            </p:nvSpPr>
            <p:spPr bwMode="auto">
              <a:xfrm>
                <a:off x="9019880" y="1783466"/>
                <a:ext cx="872389" cy="896289"/>
              </a:xfrm>
              <a:prstGeom prst="rect">
                <a:avLst/>
              </a:prstGeom>
              <a:noFill/>
              <a:ln w="9525">
                <a:noFill/>
                <a:miter lim="800000"/>
              </a:ln>
            </p:spPr>
            <p:txBody>
              <a:bodyPr wrap="none">
                <a:spAutoFit/>
              </a:bodyPr>
              <a:lstStyle/>
              <a:p>
                <a:pPr eaLnBrk="1" hangingPunct="1"/>
                <a:r>
                  <a:rPr lang="zh-CN" altLang="en-US" sz="4400" b="1">
                    <a:solidFill>
                      <a:srgbClr val="C00000"/>
                    </a:solidFill>
                    <a:latin typeface="华文新魏" panose="02010800040101010101" pitchFamily="2" charset="-122"/>
                    <a:ea typeface="华文新魏" panose="02010800040101010101" pitchFamily="2" charset="-122"/>
                  </a:rPr>
                  <a:t>兴</a:t>
                </a:r>
                <a:endParaRPr lang="zh-CN" altLang="en-US" sz="4400" b="1">
                  <a:solidFill>
                    <a:srgbClr val="C00000"/>
                  </a:solidFill>
                  <a:latin typeface="华文新魏" panose="02010800040101010101" pitchFamily="2" charset="-122"/>
                  <a:ea typeface="华文新魏" panose="02010800040101010101" pitchFamily="2" charset="-122"/>
                </a:endParaRPr>
              </a:p>
            </p:txBody>
          </p:sp>
          <p:sp>
            <p:nvSpPr>
              <p:cNvPr id="126" name="矩形 125"/>
              <p:cNvSpPr/>
              <p:nvPr/>
            </p:nvSpPr>
            <p:spPr>
              <a:xfrm>
                <a:off x="8983609" y="1789014"/>
                <a:ext cx="922611" cy="922897"/>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00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127" name="直接连接符 126"/>
              <p:cNvCxnSpPr/>
              <p:nvPr/>
            </p:nvCxnSpPr>
            <p:spPr>
              <a:xfrm>
                <a:off x="8983609" y="2282829"/>
                <a:ext cx="922611"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26" idx="2"/>
              </p:cNvCxnSpPr>
              <p:nvPr/>
            </p:nvCxnSpPr>
            <p:spPr>
              <a:xfrm>
                <a:off x="9445839" y="1822305"/>
                <a:ext cx="0" cy="889606"/>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grpSp>
          <p:nvGrpSpPr>
            <p:cNvPr id="13" name="组合 128"/>
            <p:cNvGrpSpPr/>
            <p:nvPr/>
          </p:nvGrpSpPr>
          <p:grpSpPr bwMode="auto">
            <a:xfrm>
              <a:off x="10034791" y="1652826"/>
              <a:ext cx="791471" cy="797046"/>
              <a:chOff x="8984049" y="1783466"/>
              <a:chExt cx="921951" cy="928445"/>
            </a:xfrm>
          </p:grpSpPr>
          <p:sp>
            <p:nvSpPr>
              <p:cNvPr id="54291" name="矩形 129"/>
              <p:cNvSpPr>
                <a:spLocks noChangeArrowheads="1"/>
              </p:cNvSpPr>
              <p:nvPr/>
            </p:nvSpPr>
            <p:spPr bwMode="auto">
              <a:xfrm>
                <a:off x="9019880" y="1783466"/>
                <a:ext cx="872389" cy="896289"/>
              </a:xfrm>
              <a:prstGeom prst="rect">
                <a:avLst/>
              </a:prstGeom>
              <a:noFill/>
              <a:ln w="9525">
                <a:noFill/>
                <a:miter lim="800000"/>
              </a:ln>
            </p:spPr>
            <p:txBody>
              <a:bodyPr wrap="none">
                <a:spAutoFit/>
              </a:bodyPr>
              <a:lstStyle/>
              <a:p>
                <a:pPr eaLnBrk="1" hangingPunct="1"/>
                <a:r>
                  <a:rPr lang="zh-CN" altLang="en-US" sz="4400" b="1">
                    <a:solidFill>
                      <a:srgbClr val="C00000"/>
                    </a:solidFill>
                    <a:latin typeface="华文新魏" panose="02010800040101010101" pitchFamily="2" charset="-122"/>
                    <a:ea typeface="华文新魏" panose="02010800040101010101" pitchFamily="2" charset="-122"/>
                  </a:rPr>
                  <a:t>邦</a:t>
                </a:r>
                <a:endParaRPr lang="zh-CN" altLang="en-US" sz="4400" b="1">
                  <a:solidFill>
                    <a:srgbClr val="C00000"/>
                  </a:solidFill>
                  <a:latin typeface="华文新魏" panose="02010800040101010101" pitchFamily="2" charset="-122"/>
                  <a:ea typeface="华文新魏" panose="02010800040101010101" pitchFamily="2" charset="-122"/>
                </a:endParaRPr>
              </a:p>
            </p:txBody>
          </p:sp>
          <p:sp>
            <p:nvSpPr>
              <p:cNvPr id="131" name="矩形 130"/>
              <p:cNvSpPr/>
              <p:nvPr/>
            </p:nvSpPr>
            <p:spPr>
              <a:xfrm>
                <a:off x="8983389" y="1789014"/>
                <a:ext cx="922611" cy="922897"/>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200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132" name="直接连接符 131"/>
              <p:cNvCxnSpPr/>
              <p:nvPr/>
            </p:nvCxnSpPr>
            <p:spPr>
              <a:xfrm>
                <a:off x="8983389" y="2282829"/>
                <a:ext cx="922611"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endCxn id="131" idx="2"/>
              </p:cNvCxnSpPr>
              <p:nvPr/>
            </p:nvCxnSpPr>
            <p:spPr>
              <a:xfrm>
                <a:off x="9445619" y="1822305"/>
                <a:ext cx="0" cy="889606"/>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5" name="直接连接符 14"/>
          <p:cNvCxnSpPr/>
          <p:nvPr/>
        </p:nvCxnSpPr>
        <p:spPr>
          <a:xfrm>
            <a:off x="1428750" y="2811463"/>
            <a:ext cx="9398000" cy="0"/>
          </a:xfrm>
          <a:prstGeom prst="line">
            <a:avLst/>
          </a:prstGeom>
          <a:ln>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4" name="组合 2"/>
          <p:cNvGrpSpPr/>
          <p:nvPr/>
        </p:nvGrpSpPr>
        <p:grpSpPr bwMode="auto">
          <a:xfrm>
            <a:off x="1460500" y="3238500"/>
            <a:ext cx="9334500" cy="665163"/>
            <a:chOff x="1460080" y="3238985"/>
            <a:chExt cx="9335426" cy="664822"/>
          </a:xfrm>
        </p:grpSpPr>
        <p:sp>
          <p:nvSpPr>
            <p:cNvPr id="2" name="矩形 1"/>
            <p:cNvSpPr/>
            <p:nvPr/>
          </p:nvSpPr>
          <p:spPr>
            <a:xfrm>
              <a:off x="1460080" y="3238985"/>
              <a:ext cx="9335426" cy="664822"/>
            </a:xfrm>
            <a:prstGeom prst="rect">
              <a:avLst/>
            </a:prstGeom>
            <a:solidFill>
              <a:srgbClr val="EC73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3824328" y="3238985"/>
              <a:ext cx="4352906" cy="596973"/>
            </a:xfrm>
            <a:prstGeom prst="rect">
              <a:avLst/>
            </a:prstGeom>
          </p:spPr>
          <p:txBody>
            <a:bodyPr wrap="none">
              <a:spAutoFit/>
            </a:bodyPr>
            <a:lstStyle/>
            <a:p>
              <a:pPr algn="ctr" eaLnBrk="1" fontAlgn="auto" hangingPunct="1">
                <a:lnSpc>
                  <a:spcPct val="150000"/>
                </a:lnSpc>
                <a:spcBef>
                  <a:spcPts val="600"/>
                </a:spcBef>
                <a:spcAft>
                  <a:spcPts val="0"/>
                </a:spcAft>
                <a:defRPr/>
              </a:pPr>
              <a:r>
                <a:rPr lang="zh-CN" altLang="en-US" sz="2500" b="1" dirty="0">
                  <a:solidFill>
                    <a:schemeClr val="bg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rPr>
                <a:t>实现中华民族伟大复兴靠实干</a:t>
              </a:r>
              <a:endParaRPr lang="zh-CN" altLang="en-US" sz="2500" b="1" dirty="0">
                <a:solidFill>
                  <a:schemeClr val="bg1"/>
                </a:solidFill>
                <a:effectLst>
                  <a:outerShdw blurRad="38100" dist="38100" dir="2700000" algn="tl">
                    <a:srgbClr val="000000">
                      <a:alpha val="43137"/>
                    </a:srgbClr>
                  </a:outerShdw>
                </a:effectLst>
                <a:latin typeface="宋体" panose="02010600030101010101" pitchFamily="2" charset="-122"/>
                <a:ea typeface="微软雅黑" panose="020B0503020204020204" pitchFamily="34" charset="-122"/>
              </a:endParaRPr>
            </a:p>
          </p:txBody>
        </p:sp>
      </p:grpSp>
      <p:grpSp>
        <p:nvGrpSpPr>
          <p:cNvPr id="16" name="组合 3"/>
          <p:cNvGrpSpPr/>
          <p:nvPr/>
        </p:nvGrpSpPr>
        <p:grpSpPr bwMode="auto">
          <a:xfrm>
            <a:off x="1353821" y="4329113"/>
            <a:ext cx="9409429" cy="666750"/>
            <a:chOff x="1353351" y="4329569"/>
            <a:chExt cx="9410363" cy="666683"/>
          </a:xfrm>
        </p:grpSpPr>
        <p:sp>
          <p:nvSpPr>
            <p:cNvPr id="51" name="矩形 50"/>
            <p:cNvSpPr/>
            <p:nvPr/>
          </p:nvSpPr>
          <p:spPr>
            <a:xfrm>
              <a:off x="1428288" y="4331156"/>
              <a:ext cx="9335426" cy="665096"/>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9" name="矩形 158"/>
            <p:cNvSpPr/>
            <p:nvPr/>
          </p:nvSpPr>
          <p:spPr>
            <a:xfrm>
              <a:off x="1353351" y="4329569"/>
              <a:ext cx="9356383" cy="645095"/>
            </a:xfrm>
            <a:prstGeom prst="rect">
              <a:avLst/>
            </a:prstGeom>
          </p:spPr>
          <p:txBody>
            <a:bodyPr wrap="square">
              <a:spAutoFit/>
            </a:bodyPr>
            <a:lstStyle/>
            <a:p>
              <a:pPr algn="ctr" eaLnBrk="1" fontAlgn="auto" hangingPunct="1">
                <a:lnSpc>
                  <a:spcPct val="150000"/>
                </a:lnSpc>
                <a:spcBef>
                  <a:spcPts val="60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实现中华民族伟大复兴需要每一个人付出艰苦努力，担负自己的责任</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5"/>
          <p:cNvGrpSpPr/>
          <p:nvPr/>
        </p:nvGrpSpPr>
        <p:grpSpPr bwMode="auto">
          <a:xfrm>
            <a:off x="1428750" y="5424488"/>
            <a:ext cx="9334500" cy="663575"/>
            <a:chOff x="1428288" y="5423875"/>
            <a:chExt cx="9335426" cy="664822"/>
          </a:xfrm>
        </p:grpSpPr>
        <p:sp>
          <p:nvSpPr>
            <p:cNvPr id="52" name="矩形 51"/>
            <p:cNvSpPr/>
            <p:nvPr/>
          </p:nvSpPr>
          <p:spPr>
            <a:xfrm>
              <a:off x="1428288" y="5423875"/>
              <a:ext cx="9335426" cy="6648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1" name="矩形 160"/>
            <p:cNvSpPr/>
            <p:nvPr/>
          </p:nvSpPr>
          <p:spPr>
            <a:xfrm>
              <a:off x="3599846" y="5431827"/>
              <a:ext cx="4801790" cy="582149"/>
            </a:xfrm>
            <a:prstGeom prst="rect">
              <a:avLst/>
            </a:prstGeom>
          </p:spPr>
          <p:txBody>
            <a:bodyPr wrap="none">
              <a:spAutoFit/>
            </a:bodyPr>
            <a:lstStyle/>
            <a:p>
              <a:pPr algn="ctr" eaLnBrk="1" fontAlgn="auto" hangingPunct="1">
                <a:lnSpc>
                  <a:spcPct val="150000"/>
                </a:lnSpc>
                <a:spcBef>
                  <a:spcPts val="60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实现中华民族伟大复兴任重而道远</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899"/>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399"/>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899"/>
                            </p:stCondLst>
                            <p:childTnLst>
                              <p:par>
                                <p:cTn id="17" presetID="16" presetClass="entr" presetSubtype="37"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outVertical)">
                                      <p:cBhvr>
                                        <p:cTn id="19" dur="500"/>
                                        <p:tgtEl>
                                          <p:spTgt spid="15"/>
                                        </p:tgtEl>
                                      </p:cBhvr>
                                    </p:animEffect>
                                  </p:childTnLst>
                                </p:cTn>
                              </p:par>
                            </p:childTnLst>
                          </p:cTn>
                        </p:par>
                        <p:par>
                          <p:cTn id="20" fill="hold">
                            <p:stCondLst>
                              <p:cond delay="2399"/>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899"/>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3399"/>
                            </p:stCondLst>
                            <p:childTnLst>
                              <p:par>
                                <p:cTn id="29" presetID="22" presetClass="entr" presetSubtype="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92935" y="2255520"/>
            <a:ext cx="8905240" cy="2799715"/>
          </a:xfrm>
          <a:prstGeom prst="rect">
            <a:avLst/>
          </a:prstGeom>
          <a:noFill/>
        </p:spPr>
        <p:txBody>
          <a:bodyPr wrap="square" rtlCol="0">
            <a:spAutoFit/>
          </a:bodyPr>
          <a:lstStyle/>
          <a:p>
            <a:pPr>
              <a:lnSpc>
                <a:spcPct val="200000"/>
              </a:lnSpc>
            </a:pPr>
            <a:r>
              <a:rPr kumimoji="1" lang="zh-CN" altLang="en-US" sz="2800" b="1" kern="0" dirty="0">
                <a:solidFill>
                  <a:schemeClr val="tx1"/>
                </a:solidFill>
                <a:latin typeface="黑体" panose="02010609060101010101" charset="-122"/>
                <a:ea typeface="黑体" panose="02010609060101010101" charset="-122"/>
                <a:cs typeface="黑体" panose="02010609060101010101" charset="-122"/>
                <a:sym typeface="+mn-ea"/>
              </a:rPr>
              <a:t>（一</a:t>
            </a:r>
            <a:r>
              <a:rPr kumimoji="1" lang="zh-CN" altLang="en-US" sz="2800" b="1" kern="0" dirty="0" smtClean="0">
                <a:solidFill>
                  <a:schemeClr val="tx1"/>
                </a:solidFill>
                <a:latin typeface="黑体" panose="02010609060101010101" charset="-122"/>
                <a:ea typeface="黑体" panose="02010609060101010101" charset="-122"/>
                <a:cs typeface="黑体" panose="02010609060101010101" charset="-122"/>
                <a:sym typeface="+mn-ea"/>
              </a:rPr>
              <a:t>）</a:t>
            </a:r>
            <a:r>
              <a:rPr lang="zh-CN" altLang="en-US" sz="3000" b="1" dirty="0" smtClean="0">
                <a:solidFill>
                  <a:schemeClr val="tx1"/>
                </a:solidFill>
                <a:effectLst/>
                <a:latin typeface="黑体" panose="02010609060101010101" charset="-122"/>
                <a:ea typeface="黑体" panose="02010609060101010101" charset="-122"/>
                <a:cs typeface="黑体" panose="02010609060101010101" charset="-122"/>
              </a:rPr>
              <a:t>统筹推进“五位一体”总体布局</a:t>
            </a:r>
            <a:endParaRPr lang="en-US" altLang="zh-CN" sz="3000" b="1" dirty="0" smtClean="0">
              <a:solidFill>
                <a:schemeClr val="tx1"/>
              </a:solidFill>
              <a:effectLst/>
              <a:latin typeface="黑体" panose="02010609060101010101" charset="-122"/>
              <a:ea typeface="黑体" panose="02010609060101010101" charset="-122"/>
              <a:cs typeface="黑体" panose="02010609060101010101" charset="-122"/>
            </a:endParaRPr>
          </a:p>
          <a:p>
            <a:pPr fontAlgn="auto">
              <a:lnSpc>
                <a:spcPct val="200000"/>
              </a:lnSpc>
            </a:pPr>
            <a:r>
              <a:rPr kumimoji="1" lang="zh-CN" altLang="en-US" sz="2800" b="1" kern="0" dirty="0" smtClean="0">
                <a:solidFill>
                  <a:schemeClr val="tx1"/>
                </a:solidFill>
                <a:effectLst/>
                <a:latin typeface="黑体" panose="02010609060101010101" charset="-122"/>
                <a:ea typeface="黑体" panose="02010609060101010101" charset="-122"/>
                <a:cs typeface="黑体" panose="02010609060101010101" charset="-122"/>
                <a:sym typeface="+mn-ea"/>
              </a:rPr>
              <a:t>（</a:t>
            </a:r>
            <a:r>
              <a:rPr kumimoji="1" lang="zh-CN" altLang="en-US" sz="2800" b="1" kern="0" dirty="0">
                <a:solidFill>
                  <a:schemeClr val="tx1"/>
                </a:solidFill>
                <a:effectLst/>
                <a:latin typeface="黑体" panose="02010609060101010101" charset="-122"/>
                <a:ea typeface="黑体" panose="02010609060101010101" charset="-122"/>
                <a:cs typeface="黑体" panose="02010609060101010101" charset="-122"/>
                <a:sym typeface="+mn-ea"/>
              </a:rPr>
              <a:t>二</a:t>
            </a:r>
            <a:r>
              <a:rPr kumimoji="1" lang="zh-CN" altLang="en-US" sz="2800" b="1" kern="0" dirty="0" smtClean="0">
                <a:solidFill>
                  <a:schemeClr val="tx1"/>
                </a:solidFill>
                <a:effectLst/>
                <a:latin typeface="黑体" panose="02010609060101010101" charset="-122"/>
                <a:ea typeface="黑体" panose="02010609060101010101" charset="-122"/>
                <a:cs typeface="黑体" panose="02010609060101010101" charset="-122"/>
                <a:sym typeface="+mn-ea"/>
              </a:rPr>
              <a:t>）</a:t>
            </a:r>
            <a:r>
              <a:rPr lang="zh-CN" altLang="en-US" sz="3000" b="1" dirty="0" smtClean="0">
                <a:solidFill>
                  <a:schemeClr val="tx1"/>
                </a:solidFill>
                <a:effectLst/>
                <a:latin typeface="黑体" panose="02010609060101010101" charset="-122"/>
                <a:ea typeface="黑体" panose="02010609060101010101" charset="-122"/>
                <a:cs typeface="黑体" panose="02010609060101010101" charset="-122"/>
              </a:rPr>
              <a:t>协调推进“四个全面”战略布局</a:t>
            </a:r>
            <a:endParaRPr lang="zh-CN" altLang="en-US" sz="3000" kern="0" dirty="0">
              <a:solidFill>
                <a:schemeClr val="tx1"/>
              </a:solidFill>
              <a:effectLst/>
              <a:latin typeface="黑体" panose="02010609060101010101" charset="-122"/>
              <a:ea typeface="黑体" panose="02010609060101010101" charset="-122"/>
              <a:cs typeface="黑体" panose="02010609060101010101" charset="-122"/>
              <a:sym typeface="+mn-ea"/>
            </a:endParaRPr>
          </a:p>
          <a:p>
            <a:pPr fontAlgn="auto">
              <a:lnSpc>
                <a:spcPct val="200000"/>
              </a:lnSpc>
            </a:pPr>
            <a:r>
              <a:rPr kumimoji="1" lang="zh-CN" altLang="en-US" sz="2800" b="1" kern="0" dirty="0">
                <a:solidFill>
                  <a:schemeClr val="tx1"/>
                </a:solidFill>
                <a:effectLst/>
                <a:latin typeface="黑体" panose="02010609060101010101" charset="-122"/>
                <a:ea typeface="黑体" panose="02010609060101010101" charset="-122"/>
                <a:cs typeface="黑体" panose="02010609060101010101" charset="-122"/>
                <a:sym typeface="+mn-ea"/>
              </a:rPr>
              <a:t>（三</a:t>
            </a:r>
            <a:r>
              <a:rPr kumimoji="1" lang="zh-CN" altLang="en-US" sz="2800" b="1" kern="0" dirty="0" smtClean="0">
                <a:solidFill>
                  <a:schemeClr val="tx1"/>
                </a:solidFill>
                <a:effectLst/>
                <a:latin typeface="黑体" panose="02010609060101010101" charset="-122"/>
                <a:ea typeface="黑体" panose="02010609060101010101" charset="-122"/>
                <a:cs typeface="黑体" panose="02010609060101010101" charset="-122"/>
                <a:sym typeface="+mn-ea"/>
              </a:rPr>
              <a:t>）</a:t>
            </a:r>
            <a:r>
              <a:rPr lang="zh-CN" altLang="zh-CN" sz="2800" b="1" dirty="0" smtClean="0">
                <a:solidFill>
                  <a:schemeClr val="tx1"/>
                </a:solidFill>
                <a:effectLst/>
                <a:latin typeface="黑体" panose="02010609060101010101" charset="-122"/>
                <a:ea typeface="黑体" panose="02010609060101010101" charset="-122"/>
                <a:cs typeface="黑体" panose="02010609060101010101" charset="-122"/>
              </a:rPr>
              <a:t>牢牢把握“三个一以贯之”的重大要求</a:t>
            </a:r>
            <a:endParaRPr kumimoji="1" lang="zh-CN" altLang="zh-CN" sz="2800" b="1" kern="0" dirty="0" smtClean="0">
              <a:solidFill>
                <a:schemeClr val="tx1"/>
              </a:solidFill>
              <a:effectLst/>
              <a:latin typeface="黑体" panose="02010609060101010101" charset="-122"/>
              <a:ea typeface="黑体" panose="02010609060101010101" charset="-122"/>
              <a:cs typeface="黑体" panose="02010609060101010101" charset="-122"/>
              <a:sym typeface="+mn-ea"/>
            </a:endParaRPr>
          </a:p>
        </p:txBody>
      </p:sp>
      <p:grpSp>
        <p:nvGrpSpPr>
          <p:cNvPr id="2" name="组合 19"/>
          <p:cNvGrpSpPr/>
          <p:nvPr/>
        </p:nvGrpSpPr>
        <p:grpSpPr>
          <a:xfrm>
            <a:off x="3710940" y="1529715"/>
            <a:ext cx="4761865" cy="521970"/>
            <a:chOff x="4607414" y="1248728"/>
            <a:chExt cx="2977172" cy="521970"/>
          </a:xfrm>
        </p:grpSpPr>
        <p:sp>
          <p:nvSpPr>
            <p:cNvPr id="21" name="文本框 20"/>
            <p:cNvSpPr txBox="1"/>
            <p:nvPr/>
          </p:nvSpPr>
          <p:spPr>
            <a:xfrm>
              <a:off x="5634896" y="1248728"/>
              <a:ext cx="1022761" cy="521970"/>
            </a:xfrm>
            <a:prstGeom prst="rect">
              <a:avLst/>
            </a:prstGeom>
            <a:noFill/>
          </p:spPr>
          <p:txBody>
            <a:bodyPr wrap="square" rtlCol="0">
              <a:spAutoFit/>
              <a:scene3d>
                <a:camera prst="orthographicFront"/>
                <a:lightRig rig="threePt" dir="t">
                  <a:rot lat="0" lon="0" rev="0"/>
                </a:lightRig>
              </a:scene3d>
              <a:sp3d contourW="12700"/>
            </a:bodyPr>
            <a:lstStyle/>
            <a:p>
              <a:pPr eaLnBrk="1" hangingPunct="1"/>
              <a:r>
                <a:rPr lang="zh-CN" altLang="en-US" sz="2800" dirty="0">
                  <a:solidFill>
                    <a:srgbClr val="C00000"/>
                  </a:solidFill>
                  <a:latin typeface="黑体" panose="02010609060101010101" charset="-122"/>
                  <a:ea typeface="黑体" panose="02010609060101010101" charset="-122"/>
                  <a:sym typeface="+mn-ea"/>
                </a:rPr>
                <a:t>主要内容</a:t>
              </a:r>
              <a:endParaRPr kumimoji="0" lang="zh-CN" altLang="en-US" sz="2800" b="1"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sym typeface="+mn-ea"/>
              </a:endParaRPr>
            </a:p>
          </p:txBody>
        </p:sp>
        <p:grpSp>
          <p:nvGrpSpPr>
            <p:cNvPr id="3" name="组合 22"/>
            <p:cNvGrpSpPr/>
            <p:nvPr/>
          </p:nvGrpSpPr>
          <p:grpSpPr>
            <a:xfrm>
              <a:off x="4607414" y="1541036"/>
              <a:ext cx="2977172" cy="0"/>
              <a:chOff x="4647925" y="1030147"/>
              <a:chExt cx="2977172" cy="0"/>
            </a:xfrm>
          </p:grpSpPr>
          <p:cxnSp>
            <p:nvCxnSpPr>
              <p:cNvPr id="24" name="直接连接符 23"/>
              <p:cNvCxnSpPr/>
              <p:nvPr/>
            </p:nvCxnSpPr>
            <p:spPr>
              <a:xfrm>
                <a:off x="4647925"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52"/>
              <p:cNvCxnSpPr/>
              <p:nvPr/>
            </p:nvCxnSpPr>
            <p:spPr>
              <a:xfrm>
                <a:off x="6870264"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1494154" y="457200"/>
            <a:ext cx="9489531" cy="1052195"/>
          </a:xfrm>
          <a:prstGeom prst="rect">
            <a:avLst/>
          </a:prstGeom>
          <a:noFill/>
        </p:spPr>
        <p:txBody>
          <a:bodyPr wrap="square" rtlCol="0">
            <a:spAutoFit/>
          </a:bodyPr>
          <a:lstStyle/>
          <a:p>
            <a:pPr lvl="0">
              <a:lnSpc>
                <a:spcPct val="88000"/>
              </a:lnSpc>
            </a:pPr>
            <a:r>
              <a:rPr lang="zh-CN" altLang="en-US" sz="3500" b="1" dirty="0" smtClean="0">
                <a:solidFill>
                  <a:srgbClr val="C00000"/>
                </a:solidFill>
                <a:latin typeface="黑体" panose="02010609060101010101" charset="-122"/>
                <a:ea typeface="黑体" panose="02010609060101010101" charset="-122"/>
                <a:sym typeface="微软雅黑" panose="020B0503020204020204" pitchFamily="34" charset="-122"/>
              </a:rPr>
              <a:t>三</a:t>
            </a:r>
            <a:r>
              <a:rPr lang="zh-CN" altLang="en-US" sz="3500" b="1" dirty="0" smtClean="0">
                <a:solidFill>
                  <a:srgbClr val="C00000"/>
                </a:solidFill>
                <a:uFillTx/>
                <a:latin typeface="黑体" panose="02010609060101010101" charset="-122"/>
                <a:ea typeface="黑体" panose="02010609060101010101" charset="-122"/>
                <a:sym typeface="微软雅黑" panose="020B0503020204020204" pitchFamily="34" charset="-122"/>
              </a:rPr>
              <a:t>、</a:t>
            </a:r>
            <a:r>
              <a:rPr lang="zh-CN" altLang="zh-CN" sz="3600" b="1" dirty="0" smtClean="0">
                <a:solidFill>
                  <a:schemeClr val="accent1"/>
                </a:solidFill>
                <a:latin typeface="黑体" panose="02010609060101010101" charset="-122"/>
                <a:ea typeface="黑体" panose="02010609060101010101" charset="-122"/>
                <a:cs typeface="Times New Roman" panose="02020603050405020304" pitchFamily="18" charset="0"/>
              </a:rPr>
              <a:t>谱写新时代中国特色社会主义新篇章</a:t>
            </a:r>
            <a:endParaRPr lang="zh-CN" altLang="zh-CN" sz="3600" b="1" dirty="0" smtClean="0">
              <a:solidFill>
                <a:schemeClr val="accent1"/>
              </a:solidFill>
              <a:latin typeface="黑体" panose="02010609060101010101" charset="-122"/>
              <a:ea typeface="黑体" panose="02010609060101010101" charset="-122"/>
              <a:cs typeface="宋体" panose="02010600030101010101" pitchFamily="2" charset="-122"/>
            </a:endParaRPr>
          </a:p>
          <a:p>
            <a:pPr>
              <a:lnSpc>
                <a:spcPct val="88000"/>
              </a:lnSpc>
            </a:pPr>
            <a:endParaRPr lang="en-US" altLang="zh-CN" sz="3500" b="1" kern="0" spc="-400" dirty="0">
              <a:solidFill>
                <a:srgbClr val="C00000"/>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4" presetClass="entr" presetSubtype="0" accel="100000" fill="hold"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 calcmode="lin" valueType="num">
                                      <p:cBhvr>
                                        <p:cTn id="13" dur="500" fill="hold"/>
                                        <p:tgtEl>
                                          <p:spTgt spid="22">
                                            <p:txEl>
                                              <p:pRg st="0" end="0"/>
                                            </p:txEl>
                                          </p:spTgt>
                                        </p:tgtEl>
                                        <p:attrNameLst>
                                          <p:attrName>ppt_w</p:attrName>
                                        </p:attrNameLst>
                                      </p:cBhvr>
                                      <p:tavLst>
                                        <p:tav tm="0">
                                          <p:val>
                                            <p:strVal val="#ppt_w*0.05"/>
                                          </p:val>
                                        </p:tav>
                                        <p:tav tm="100000">
                                          <p:val>
                                            <p:strVal val="#ppt_w"/>
                                          </p:val>
                                        </p:tav>
                                      </p:tavLst>
                                    </p:anim>
                                    <p:anim calcmode="lin" valueType="num">
                                      <p:cBhvr>
                                        <p:cTn id="14" dur="500" fill="hold"/>
                                        <p:tgtEl>
                                          <p:spTgt spid="22">
                                            <p:txEl>
                                              <p:pRg st="0" end="0"/>
                                            </p:txEl>
                                          </p:spTgt>
                                        </p:tgtEl>
                                        <p:attrNameLst>
                                          <p:attrName>ppt_h</p:attrName>
                                        </p:attrNameLst>
                                      </p:cBhvr>
                                      <p:tavLst>
                                        <p:tav tm="0">
                                          <p:val>
                                            <p:strVal val="#ppt_h"/>
                                          </p:val>
                                        </p:tav>
                                        <p:tav tm="100000">
                                          <p:val>
                                            <p:strVal val="#ppt_h"/>
                                          </p:val>
                                        </p:tav>
                                      </p:tavLst>
                                    </p:anim>
                                    <p:anim calcmode="lin" valueType="num">
                                      <p:cBhvr>
                                        <p:cTn id="15" dur="5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16" dur="500" fill="hold"/>
                                        <p:tgtEl>
                                          <p:spTgt spid="22">
                                            <p:txEl>
                                              <p:pRg st="0" end="0"/>
                                            </p:txEl>
                                          </p:spTgt>
                                        </p:tgtEl>
                                        <p:attrNameLst>
                                          <p:attrName>ppt_y</p:attrName>
                                        </p:attrNameLst>
                                      </p:cBhvr>
                                      <p:tavLst>
                                        <p:tav tm="0">
                                          <p:val>
                                            <p:strVal val="#ppt_y"/>
                                          </p:val>
                                        </p:tav>
                                        <p:tav tm="100000">
                                          <p:val>
                                            <p:strVal val="#ppt_y"/>
                                          </p:val>
                                        </p:tav>
                                      </p:tavLst>
                                    </p:anim>
                                    <p:animEffect transition="in" filter="fade">
                                      <p:cBhvr>
                                        <p:cTn id="17" dur="500"/>
                                        <p:tgtEl>
                                          <p:spTgt spid="22">
                                            <p:txEl>
                                              <p:pRg st="0" end="0"/>
                                            </p:txEl>
                                          </p:spTgt>
                                        </p:tgtEl>
                                      </p:cBhvr>
                                    </p:animEffect>
                                  </p:childTnLst>
                                </p:cTn>
                              </p:par>
                            </p:childTnLst>
                          </p:cTn>
                        </p:par>
                        <p:par>
                          <p:cTn id="18" fill="hold">
                            <p:stCondLst>
                              <p:cond delay="500"/>
                            </p:stCondLst>
                            <p:childTnLst>
                              <p:par>
                                <p:cTn id="19" presetID="54" presetClass="entr" presetSubtype="0" accel="100000" fill="hold" nodeType="afterEffect">
                                  <p:stCondLst>
                                    <p:cond delay="0"/>
                                  </p:stCondLst>
                                  <p:childTnLst>
                                    <p:set>
                                      <p:cBhvr>
                                        <p:cTn id="20" dur="1" fill="hold">
                                          <p:stCondLst>
                                            <p:cond delay="0"/>
                                          </p:stCondLst>
                                        </p:cTn>
                                        <p:tgtEl>
                                          <p:spTgt spid="22">
                                            <p:txEl>
                                              <p:pRg st="1" end="1"/>
                                            </p:txEl>
                                          </p:spTgt>
                                        </p:tgtEl>
                                        <p:attrNameLst>
                                          <p:attrName>style.visibility</p:attrName>
                                        </p:attrNameLst>
                                      </p:cBhvr>
                                      <p:to>
                                        <p:strVal val="visible"/>
                                      </p:to>
                                    </p:set>
                                    <p:anim calcmode="lin" valueType="num">
                                      <p:cBhvr>
                                        <p:cTn id="21" dur="500" fill="hold"/>
                                        <p:tgtEl>
                                          <p:spTgt spid="22">
                                            <p:txEl>
                                              <p:pRg st="1" end="1"/>
                                            </p:txEl>
                                          </p:spTgt>
                                        </p:tgtEl>
                                        <p:attrNameLst>
                                          <p:attrName>ppt_w</p:attrName>
                                        </p:attrNameLst>
                                      </p:cBhvr>
                                      <p:tavLst>
                                        <p:tav tm="0">
                                          <p:val>
                                            <p:strVal val="#ppt_w*0.05"/>
                                          </p:val>
                                        </p:tav>
                                        <p:tav tm="100000">
                                          <p:val>
                                            <p:strVal val="#ppt_w"/>
                                          </p:val>
                                        </p:tav>
                                      </p:tavLst>
                                    </p:anim>
                                    <p:anim calcmode="lin" valueType="num">
                                      <p:cBhvr>
                                        <p:cTn id="22" dur="500" fill="hold"/>
                                        <p:tgtEl>
                                          <p:spTgt spid="22">
                                            <p:txEl>
                                              <p:pRg st="1" end="1"/>
                                            </p:txEl>
                                          </p:spTgt>
                                        </p:tgtEl>
                                        <p:attrNameLst>
                                          <p:attrName>ppt_h</p:attrName>
                                        </p:attrNameLst>
                                      </p:cBhvr>
                                      <p:tavLst>
                                        <p:tav tm="0">
                                          <p:val>
                                            <p:strVal val="#ppt_h"/>
                                          </p:val>
                                        </p:tav>
                                        <p:tav tm="100000">
                                          <p:val>
                                            <p:strVal val="#ppt_h"/>
                                          </p:val>
                                        </p:tav>
                                      </p:tavLst>
                                    </p:anim>
                                    <p:anim calcmode="lin" valueType="num">
                                      <p:cBhvr>
                                        <p:cTn id="23" dur="500" fill="hold"/>
                                        <p:tgtEl>
                                          <p:spTgt spid="22">
                                            <p:txEl>
                                              <p:pRg st="1" end="1"/>
                                            </p:txEl>
                                          </p:spTgt>
                                        </p:tgtEl>
                                        <p:attrNameLst>
                                          <p:attrName>ppt_x</p:attrName>
                                        </p:attrNameLst>
                                      </p:cBhvr>
                                      <p:tavLst>
                                        <p:tav tm="0">
                                          <p:val>
                                            <p:strVal val="#ppt_x-.2"/>
                                          </p:val>
                                        </p:tav>
                                        <p:tav tm="100000">
                                          <p:val>
                                            <p:strVal val="#ppt_x"/>
                                          </p:val>
                                        </p:tav>
                                      </p:tavLst>
                                    </p:anim>
                                    <p:anim calcmode="lin" valueType="num">
                                      <p:cBhvr>
                                        <p:cTn id="24" dur="500" fill="hold"/>
                                        <p:tgtEl>
                                          <p:spTgt spid="22">
                                            <p:txEl>
                                              <p:pRg st="1" end="1"/>
                                            </p:txEl>
                                          </p:spTgt>
                                        </p:tgtEl>
                                        <p:attrNameLst>
                                          <p:attrName>ppt_y</p:attrName>
                                        </p:attrNameLst>
                                      </p:cBhvr>
                                      <p:tavLst>
                                        <p:tav tm="0">
                                          <p:val>
                                            <p:strVal val="#ppt_y"/>
                                          </p:val>
                                        </p:tav>
                                        <p:tav tm="100000">
                                          <p:val>
                                            <p:strVal val="#ppt_y"/>
                                          </p:val>
                                        </p:tav>
                                      </p:tavLst>
                                    </p:anim>
                                    <p:animEffect transition="in" filter="fade">
                                      <p:cBhvr>
                                        <p:cTn id="25" dur="500"/>
                                        <p:tgtEl>
                                          <p:spTgt spid="22">
                                            <p:txEl>
                                              <p:pRg st="1" end="1"/>
                                            </p:txEl>
                                          </p:spTgt>
                                        </p:tgtEl>
                                      </p:cBhvr>
                                    </p:animEffect>
                                  </p:childTnLst>
                                </p:cTn>
                              </p:par>
                            </p:childTnLst>
                          </p:cTn>
                        </p:par>
                        <p:par>
                          <p:cTn id="26" fill="hold">
                            <p:stCondLst>
                              <p:cond delay="1000"/>
                            </p:stCondLst>
                            <p:childTnLst>
                              <p:par>
                                <p:cTn id="27" presetID="54" presetClass="entr" presetSubtype="0" accel="100000" fill="hold" nodeType="afterEffect">
                                  <p:stCondLst>
                                    <p:cond delay="0"/>
                                  </p:stCondLst>
                                  <p:childTnLst>
                                    <p:set>
                                      <p:cBhvr>
                                        <p:cTn id="28" dur="1" fill="hold">
                                          <p:stCondLst>
                                            <p:cond delay="0"/>
                                          </p:stCondLst>
                                        </p:cTn>
                                        <p:tgtEl>
                                          <p:spTgt spid="22">
                                            <p:txEl>
                                              <p:pRg st="2" end="2"/>
                                            </p:txEl>
                                          </p:spTgt>
                                        </p:tgtEl>
                                        <p:attrNameLst>
                                          <p:attrName>style.visibility</p:attrName>
                                        </p:attrNameLst>
                                      </p:cBhvr>
                                      <p:to>
                                        <p:strVal val="visible"/>
                                      </p:to>
                                    </p:set>
                                    <p:anim calcmode="lin" valueType="num">
                                      <p:cBhvr>
                                        <p:cTn id="29" dur="500" fill="hold"/>
                                        <p:tgtEl>
                                          <p:spTgt spid="22">
                                            <p:txEl>
                                              <p:pRg st="2" end="2"/>
                                            </p:txEl>
                                          </p:spTgt>
                                        </p:tgtEl>
                                        <p:attrNameLst>
                                          <p:attrName>ppt_w</p:attrName>
                                        </p:attrNameLst>
                                      </p:cBhvr>
                                      <p:tavLst>
                                        <p:tav tm="0">
                                          <p:val>
                                            <p:strVal val="#ppt_w*0.05"/>
                                          </p:val>
                                        </p:tav>
                                        <p:tav tm="100000">
                                          <p:val>
                                            <p:strVal val="#ppt_w"/>
                                          </p:val>
                                        </p:tav>
                                      </p:tavLst>
                                    </p:anim>
                                    <p:anim calcmode="lin" valueType="num">
                                      <p:cBhvr>
                                        <p:cTn id="30" dur="500" fill="hold"/>
                                        <p:tgtEl>
                                          <p:spTgt spid="22">
                                            <p:txEl>
                                              <p:pRg st="2" end="2"/>
                                            </p:txEl>
                                          </p:spTgt>
                                        </p:tgtEl>
                                        <p:attrNameLst>
                                          <p:attrName>ppt_h</p:attrName>
                                        </p:attrNameLst>
                                      </p:cBhvr>
                                      <p:tavLst>
                                        <p:tav tm="0">
                                          <p:val>
                                            <p:strVal val="#ppt_h"/>
                                          </p:val>
                                        </p:tav>
                                        <p:tav tm="100000">
                                          <p:val>
                                            <p:strVal val="#ppt_h"/>
                                          </p:val>
                                        </p:tav>
                                      </p:tavLst>
                                    </p:anim>
                                    <p:anim calcmode="lin" valueType="num">
                                      <p:cBhvr>
                                        <p:cTn id="31" dur="500" fill="hold"/>
                                        <p:tgtEl>
                                          <p:spTgt spid="22">
                                            <p:txEl>
                                              <p:pRg st="2" end="2"/>
                                            </p:txEl>
                                          </p:spTgt>
                                        </p:tgtEl>
                                        <p:attrNameLst>
                                          <p:attrName>ppt_x</p:attrName>
                                        </p:attrNameLst>
                                      </p:cBhvr>
                                      <p:tavLst>
                                        <p:tav tm="0">
                                          <p:val>
                                            <p:strVal val="#ppt_x-.2"/>
                                          </p:val>
                                        </p:tav>
                                        <p:tav tm="100000">
                                          <p:val>
                                            <p:strVal val="#ppt_x"/>
                                          </p:val>
                                        </p:tav>
                                      </p:tavLst>
                                    </p:anim>
                                    <p:anim calcmode="lin" valueType="num">
                                      <p:cBhvr>
                                        <p:cTn id="32" dur="500" fill="hold"/>
                                        <p:tgtEl>
                                          <p:spTgt spid="22">
                                            <p:txEl>
                                              <p:pRg st="2" end="2"/>
                                            </p:txEl>
                                          </p:spTgt>
                                        </p:tgtEl>
                                        <p:attrNameLst>
                                          <p:attrName>ppt_y</p:attrName>
                                        </p:attrNameLst>
                                      </p:cBhvr>
                                      <p:tavLst>
                                        <p:tav tm="0">
                                          <p:val>
                                            <p:strVal val="#ppt_y"/>
                                          </p:val>
                                        </p:tav>
                                        <p:tav tm="100000">
                                          <p:val>
                                            <p:strVal val="#ppt_y"/>
                                          </p:val>
                                        </p:tav>
                                      </p:tavLst>
                                    </p:anim>
                                    <p:animEffect transition="in" filter="fade">
                                      <p:cBhvr>
                                        <p:cTn id="33"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0200" y="1205865"/>
            <a:ext cx="6579870" cy="47847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457200" fontAlgn="auto"/>
            <a:r>
              <a:rPr lang="zh-CN" altLang="zh-CN" sz="2500" dirty="0" smtClean="0">
                <a:solidFill>
                  <a:schemeClr val="tx1"/>
                </a:solidFill>
                <a:latin typeface="黑体" panose="02010609060101010101" charset="-122"/>
                <a:ea typeface="黑体" panose="02010609060101010101" charset="-122"/>
                <a:cs typeface="黑体" panose="02010609060101010101" charset="-122"/>
              </a:rPr>
              <a:t>坚持和发展中国特色社会主义是一篇大文章</a:t>
            </a:r>
            <a:r>
              <a:rPr lang="zh-CN" altLang="en-US" sz="2500" dirty="0" smtClean="0">
                <a:solidFill>
                  <a:schemeClr val="tx1"/>
                </a:solidFill>
                <a:latin typeface="黑体" panose="02010609060101010101" charset="-122"/>
                <a:ea typeface="黑体" panose="02010609060101010101" charset="-122"/>
                <a:cs typeface="黑体" panose="02010609060101010101" charset="-122"/>
              </a:rPr>
              <a:t>：</a:t>
            </a:r>
            <a:r>
              <a:rPr lang="zh-CN" altLang="zh-CN" sz="2500" dirty="0" smtClean="0">
                <a:solidFill>
                  <a:schemeClr val="tx1"/>
                </a:solidFill>
                <a:latin typeface="黑体" panose="02010609060101010101" charset="-122"/>
                <a:ea typeface="黑体" panose="02010609060101010101" charset="-122"/>
                <a:cs typeface="黑体" panose="02010609060101010101" charset="-122"/>
              </a:rPr>
              <a:t>邓小平同志为它确定了基本思路和基本原则，以江泽民同志为核心的党的第三代中央领导集体、以胡锦涛同志为总书记的党中央在这篇大文章上都写下了精彩的篇章。</a:t>
            </a:r>
            <a:endParaRPr lang="zh-CN" altLang="zh-CN" sz="2500" dirty="0" smtClean="0">
              <a:solidFill>
                <a:schemeClr val="tx1"/>
              </a:solidFill>
              <a:latin typeface="黑体" panose="02010609060101010101" charset="-122"/>
              <a:ea typeface="黑体" panose="02010609060101010101" charset="-122"/>
              <a:cs typeface="黑体" panose="02010609060101010101" charset="-122"/>
            </a:endParaRPr>
          </a:p>
          <a:p>
            <a:pPr indent="457200" fontAlgn="auto"/>
            <a:r>
              <a:rPr lang="zh-CN" altLang="zh-CN" sz="2500" dirty="0" smtClean="0">
                <a:solidFill>
                  <a:schemeClr val="tx1"/>
                </a:solidFill>
                <a:latin typeface="黑体" panose="02010609060101010101" charset="-122"/>
                <a:ea typeface="黑体" panose="02010609060101010101" charset="-122"/>
                <a:cs typeface="黑体" panose="02010609060101010101" charset="-122"/>
              </a:rPr>
              <a:t>现在，我们这一代共产党人的任务，就是继续把这篇大文章写下去。</a:t>
            </a:r>
            <a:endParaRPr lang="en-US" altLang="zh-CN" sz="2600" b="1" dirty="0" smtClean="0">
              <a:solidFill>
                <a:schemeClr val="accent1"/>
              </a:solidFill>
              <a:latin typeface="黑体" panose="02010609060101010101" charset="-122"/>
              <a:ea typeface="黑体" panose="02010609060101010101" charset="-122"/>
              <a:cs typeface="黑体" panose="02010609060101010101" charset="-122"/>
            </a:endParaRPr>
          </a:p>
          <a:p>
            <a:pPr indent="457200" fontAlgn="auto"/>
            <a:r>
              <a:rPr lang="zh-CN" altLang="zh-CN" sz="2600" dirty="0" smtClean="0">
                <a:solidFill>
                  <a:schemeClr val="tx1"/>
                </a:solidFill>
                <a:latin typeface="黑体" panose="02010609060101010101" charset="-122"/>
                <a:ea typeface="黑体" panose="02010609060101010101" charset="-122"/>
                <a:cs typeface="黑体" panose="02010609060101010101" charset="-122"/>
              </a:rPr>
              <a:t>要</a:t>
            </a:r>
            <a:r>
              <a:rPr lang="zh-CN" altLang="zh-CN" sz="2600" dirty="0" smtClean="0">
                <a:solidFill>
                  <a:srgbClr val="C00000"/>
                </a:solidFill>
                <a:latin typeface="黑体" panose="02010609060101010101" charset="-122"/>
                <a:ea typeface="黑体" panose="02010609060101010101" charset="-122"/>
                <a:cs typeface="黑体" panose="02010609060101010101" charset="-122"/>
              </a:rPr>
              <a:t>统筹推进</a:t>
            </a:r>
            <a:r>
              <a:rPr lang="zh-CN" altLang="zh-CN" sz="2600" dirty="0" smtClean="0">
                <a:solidFill>
                  <a:schemeClr val="accent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五位一体总体布局</a:t>
            </a:r>
            <a:r>
              <a:rPr lang="zh-CN" altLang="zh-CN" sz="2600" dirty="0" smtClean="0">
                <a:solidFill>
                  <a:schemeClr val="tx1"/>
                </a:solidFill>
                <a:latin typeface="黑体" panose="02010609060101010101" charset="-122"/>
                <a:ea typeface="黑体" panose="02010609060101010101" charset="-122"/>
                <a:cs typeface="黑体" panose="02010609060101010101" charset="-122"/>
              </a:rPr>
              <a:t>，</a:t>
            </a:r>
            <a:r>
              <a:rPr lang="zh-CN" altLang="zh-CN" sz="2600" dirty="0" smtClean="0">
                <a:solidFill>
                  <a:srgbClr val="C00000"/>
                </a:solidFill>
                <a:latin typeface="黑体" panose="02010609060101010101" charset="-122"/>
                <a:ea typeface="黑体" panose="02010609060101010101" charset="-122"/>
                <a:cs typeface="黑体" panose="02010609060101010101" charset="-122"/>
              </a:rPr>
              <a:t>协调推进</a:t>
            </a:r>
            <a:r>
              <a:rPr lang="zh-CN" altLang="zh-CN" sz="2600" dirty="0" smtClean="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四个全面战略布局</a:t>
            </a:r>
            <a:r>
              <a:rPr lang="zh-CN" altLang="zh-CN" sz="2600" dirty="0" smtClean="0">
                <a:solidFill>
                  <a:schemeClr val="tx1"/>
                </a:solidFill>
                <a:latin typeface="黑体" panose="02010609060101010101" charset="-122"/>
                <a:ea typeface="黑体" panose="02010609060101010101" charset="-122"/>
                <a:cs typeface="黑体" panose="02010609060101010101" charset="-122"/>
              </a:rPr>
              <a:t>，</a:t>
            </a:r>
            <a:r>
              <a:rPr lang="zh-CN" altLang="zh-CN" sz="2600" dirty="0" smtClean="0">
                <a:solidFill>
                  <a:srgbClr val="C00000"/>
                </a:solidFill>
                <a:latin typeface="黑体" panose="02010609060101010101" charset="-122"/>
                <a:ea typeface="黑体" panose="02010609060101010101" charset="-122"/>
                <a:cs typeface="黑体" panose="02010609060101010101" charset="-122"/>
              </a:rPr>
              <a:t>牢牢把握</a:t>
            </a:r>
            <a:r>
              <a:rPr lang="zh-CN" altLang="zh-CN" sz="2600" dirty="0" smtClean="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三个一以贯之重大要求</a:t>
            </a:r>
            <a:r>
              <a:rPr lang="zh-CN" altLang="zh-CN" sz="2600" dirty="0" smtClean="0">
                <a:solidFill>
                  <a:schemeClr val="tx1"/>
                </a:solidFill>
                <a:latin typeface="黑体" panose="02010609060101010101" charset="-122"/>
                <a:ea typeface="黑体" panose="02010609060101010101" charset="-122"/>
                <a:cs typeface="黑体" panose="02010609060101010101" charset="-122"/>
              </a:rPr>
              <a:t>，在新的历史条件下，把党和国家各项事业继续推向前进，不断交出新时代，坚持和发展中国特色社会主义的优异答卷。</a:t>
            </a:r>
            <a:endParaRPr kumimoji="0" lang="zh-CN" altLang="zh-CN" sz="2600" i="0" u="none" strike="noStrike" kern="1200" cap="none" spc="0" normalizeH="0" baseline="0" noProof="0" dirty="0" smtClean="0">
              <a:ln>
                <a:noFill/>
              </a:ln>
              <a:solidFill>
                <a:schemeClr val="tx1"/>
              </a:solidFill>
              <a:effectLst/>
              <a:uLnTx/>
              <a:uFillTx/>
              <a:latin typeface="黑体" panose="02010609060101010101" charset="-122"/>
              <a:ea typeface="黑体" panose="02010609060101010101" charset="-122"/>
              <a:cs typeface="黑体" panose="02010609060101010101" charset="-122"/>
            </a:endParaRPr>
          </a:p>
        </p:txBody>
      </p:sp>
      <p:pic>
        <p:nvPicPr>
          <p:cNvPr id="1026" name="Picture 2"/>
          <p:cNvPicPr>
            <a:picLocks noChangeAspect="1" noChangeArrowheads="1"/>
          </p:cNvPicPr>
          <p:nvPr/>
        </p:nvPicPr>
        <p:blipFill>
          <a:blip r:embed="rId1" cstate="print"/>
          <a:srcRect/>
          <a:stretch>
            <a:fillRect/>
          </a:stretch>
        </p:blipFill>
        <p:spPr bwMode="auto">
          <a:xfrm>
            <a:off x="6910705" y="1802130"/>
            <a:ext cx="5281295" cy="2190115"/>
          </a:xfrm>
          <a:prstGeom prst="rect">
            <a:avLst/>
          </a:prstGeom>
          <a:noFill/>
          <a:ln w="9525">
            <a:noFill/>
            <a:miter lim="800000"/>
            <a:headEnd/>
            <a:tailEnd/>
          </a:ln>
        </p:spPr>
      </p:pic>
      <p:sp>
        <p:nvSpPr>
          <p:cNvPr id="1027" name="Rectangle 3"/>
          <p:cNvSpPr>
            <a:spLocks noChangeArrowheads="1"/>
          </p:cNvSpPr>
          <p:nvPr/>
        </p:nvSpPr>
        <p:spPr bwMode="auto">
          <a:xfrm>
            <a:off x="1698170" y="256856"/>
            <a:ext cx="7750629" cy="55308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3000" b="1" u="none" strike="noStrike" cap="none" normalizeH="0" dirty="0" smtClean="0">
                <a:ln>
                  <a:noFill/>
                </a:ln>
                <a:solidFill>
                  <a:schemeClr val="accent1"/>
                </a:solidFill>
                <a:effectLst/>
                <a:latin typeface="黑体" panose="02010609060101010101" charset="-122"/>
                <a:ea typeface="黑体" panose="02010609060101010101" charset="-122"/>
                <a:cs typeface="Times New Roman" panose="02020603050405020304" pitchFamily="18" charset="0"/>
              </a:rPr>
              <a:t>三、</a:t>
            </a:r>
            <a:r>
              <a:rPr kumimoji="0" lang="zh-CN" sz="3000" b="1" u="none" strike="noStrike" cap="none" normalizeH="0" dirty="0" smtClean="0">
                <a:ln>
                  <a:noFill/>
                </a:ln>
                <a:solidFill>
                  <a:schemeClr val="accent1"/>
                </a:solidFill>
                <a:effectLst/>
                <a:latin typeface="黑体" panose="02010609060101010101" charset="-122"/>
                <a:ea typeface="黑体" panose="02010609060101010101" charset="-122"/>
                <a:cs typeface="Times New Roman" panose="02020603050405020304" pitchFamily="18" charset="0"/>
              </a:rPr>
              <a:t>谱写新时代中国特色社会主义新篇章</a:t>
            </a:r>
            <a:endParaRPr kumimoji="0" lang="zh-CN" sz="3000" b="1" u="none" strike="noStrike" cap="none" normalizeH="0" dirty="0" smtClean="0">
              <a:ln>
                <a:noFill/>
              </a:ln>
              <a:solidFill>
                <a:schemeClr val="accent1"/>
              </a:solidFill>
              <a:effectLst/>
              <a:latin typeface="黑体" panose="02010609060101010101" charset="-122"/>
              <a:ea typeface="黑体" panose="02010609060101010101" charset="-122"/>
              <a:cs typeface="宋体" panose="02010600030101010101" pitchFamily="2" charset="-122"/>
            </a:endParaRPr>
          </a:p>
        </p:txBody>
      </p:sp>
      <p:sp>
        <p:nvSpPr>
          <p:cNvPr id="10" name="矩形 9"/>
          <p:cNvSpPr/>
          <p:nvPr/>
        </p:nvSpPr>
        <p:spPr>
          <a:xfrm>
            <a:off x="6910705" y="3992245"/>
            <a:ext cx="5281930" cy="156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00" b="1" dirty="0" smtClean="0"/>
              <a:t>时代是出卷人，</a:t>
            </a:r>
            <a:endParaRPr lang="en-US" altLang="zh-CN" sz="2300" b="1" dirty="0" smtClean="0"/>
          </a:p>
          <a:p>
            <a:pPr algn="ctr"/>
            <a:r>
              <a:rPr lang="zh-CN" altLang="en-US" sz="2300" b="1" dirty="0" smtClean="0"/>
              <a:t>中国共产党是答卷人</a:t>
            </a:r>
            <a:endParaRPr lang="zh-CN" altLang="en-US" sz="2300" b="1" dirty="0"/>
          </a:p>
        </p:txBody>
      </p:sp>
      <p:sp>
        <p:nvSpPr>
          <p:cNvPr id="3" name="文本框 2"/>
          <p:cNvSpPr txBox="1"/>
          <p:nvPr/>
        </p:nvSpPr>
        <p:spPr>
          <a:xfrm>
            <a:off x="6229985" y="222250"/>
            <a:ext cx="309880" cy="527685"/>
          </a:xfrm>
          <a:prstGeom prst="rect">
            <a:avLst/>
          </a:prstGeom>
          <a:noFill/>
        </p:spPr>
        <p:txBody>
          <a:bodyPr wrap="none" rtlCol="0">
            <a:spAutoFit/>
          </a:bodyPr>
          <a:p>
            <a:pPr>
              <a:lnSpc>
                <a:spcPct val="142000"/>
              </a:lnSpc>
            </a:pPr>
            <a:endPar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anim calcmode="lin" valueType="num">
                                      <p:cBhvr>
                                        <p:cTn id="8" dur="1000" fill="hold"/>
                                        <p:tgtEl>
                                          <p:spTgt spid="1027"/>
                                        </p:tgtEl>
                                        <p:attrNameLst>
                                          <p:attrName>ppt_x</p:attrName>
                                        </p:attrNameLst>
                                      </p:cBhvr>
                                      <p:tavLst>
                                        <p:tav tm="0">
                                          <p:val>
                                            <p:strVal val="#ppt_x"/>
                                          </p:val>
                                        </p:tav>
                                        <p:tav tm="100000">
                                          <p:val>
                                            <p:strVal val="#ppt_x"/>
                                          </p:val>
                                        </p:tav>
                                      </p:tavLst>
                                    </p:anim>
                                    <p:anim calcmode="lin" valueType="num">
                                      <p:cBhvr>
                                        <p:cTn id="9"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blinds(horizontal)">
                                      <p:cBhvr>
                                        <p:cTn id="14" dur="500"/>
                                        <p:tgtEl>
                                          <p:spTgt spid="1026"/>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 calcmode="lin" valueType="num">
                                      <p:cBhvr additive="base">
                                        <p:cTn id="22"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 calcmode="lin" valueType="num">
                                      <p:cBhvr additive="base">
                                        <p:cTn id="28"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9" dur="500"/>
                                        <p:tgtEl>
                                          <p:spTgt spid="2">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 calcmode="lin" valueType="num">
                                      <p:cBhvr additive="base">
                                        <p:cTn id="34"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3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nimBg="1"/>
      <p:bldP spid="10"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bwMode="auto">
          <a:xfrm>
            <a:off x="1583055" y="2251710"/>
            <a:ext cx="2150745" cy="3879850"/>
            <a:chOff x="1376173" y="2628220"/>
            <a:chExt cx="1612900" cy="3600262"/>
          </a:xfrm>
        </p:grpSpPr>
        <p:sp>
          <p:nvSpPr>
            <p:cNvPr id="7" name="圆角矩形 6"/>
            <p:cNvSpPr/>
            <p:nvPr/>
          </p:nvSpPr>
          <p:spPr>
            <a:xfrm>
              <a:off x="1376173" y="2628220"/>
              <a:ext cx="1612900" cy="48278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FFFF00"/>
                  </a:solidFill>
                </a:rPr>
                <a:t>两个文明</a:t>
              </a:r>
              <a:endParaRPr lang="zh-CN" altLang="en-US" sz="2400" b="1" dirty="0">
                <a:solidFill>
                  <a:srgbClr val="FFFF00"/>
                </a:solidFill>
              </a:endParaRPr>
            </a:p>
          </p:txBody>
        </p:sp>
        <p:sp>
          <p:nvSpPr>
            <p:cNvPr id="8" name="圆角矩形 7"/>
            <p:cNvSpPr/>
            <p:nvPr/>
          </p:nvSpPr>
          <p:spPr>
            <a:xfrm>
              <a:off x="1376173" y="3666849"/>
              <a:ext cx="1612900" cy="48278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三位一体</a:t>
              </a:r>
              <a:endParaRPr lang="zh-CN" altLang="en-US" sz="2400" b="1" dirty="0"/>
            </a:p>
          </p:txBody>
        </p:sp>
        <p:sp>
          <p:nvSpPr>
            <p:cNvPr id="9" name="圆角矩形 8"/>
            <p:cNvSpPr/>
            <p:nvPr/>
          </p:nvSpPr>
          <p:spPr>
            <a:xfrm>
              <a:off x="1376173" y="4707066"/>
              <a:ext cx="1612900" cy="48278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四位一体</a:t>
              </a:r>
              <a:endParaRPr lang="zh-CN" altLang="en-US" sz="2400" b="1" dirty="0"/>
            </a:p>
          </p:txBody>
        </p:sp>
        <p:sp>
          <p:nvSpPr>
            <p:cNvPr id="10" name="圆角矩形 9"/>
            <p:cNvSpPr/>
            <p:nvPr/>
          </p:nvSpPr>
          <p:spPr>
            <a:xfrm>
              <a:off x="1376173" y="5745694"/>
              <a:ext cx="1612900" cy="48278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五位一体</a:t>
              </a:r>
              <a:endParaRPr lang="zh-CN" altLang="en-US" sz="2400" b="1" dirty="0"/>
            </a:p>
          </p:txBody>
        </p:sp>
        <p:sp>
          <p:nvSpPr>
            <p:cNvPr id="12" name="燕尾形箭头 11"/>
            <p:cNvSpPr/>
            <p:nvPr/>
          </p:nvSpPr>
          <p:spPr>
            <a:xfrm rot="5400000">
              <a:off x="1953934" y="3266688"/>
              <a:ext cx="457378" cy="228600"/>
            </a:xfrm>
            <a:prstGeom prst="notch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燕尾形箭头 12"/>
            <p:cNvSpPr/>
            <p:nvPr/>
          </p:nvSpPr>
          <p:spPr>
            <a:xfrm rot="5400000">
              <a:off x="1954727" y="4314052"/>
              <a:ext cx="455790" cy="228600"/>
            </a:xfrm>
            <a:prstGeom prst="notch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燕尾形箭头 14"/>
            <p:cNvSpPr/>
            <p:nvPr/>
          </p:nvSpPr>
          <p:spPr>
            <a:xfrm rot="5400000">
              <a:off x="1953934" y="5353473"/>
              <a:ext cx="457378" cy="228600"/>
            </a:xfrm>
            <a:prstGeom prst="notch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6161" name="Picture 2" descr="http://p9.pccoo.cn/news/20170912/2017091215560658958089_500_341.jpg"/>
          <p:cNvPicPr>
            <a:picLocks noChangeAspect="1" noChangeArrowheads="1"/>
          </p:cNvPicPr>
          <p:nvPr>
            <p:custDataLst>
              <p:tags r:id="rId1"/>
            </p:custDataLst>
          </p:nvPr>
        </p:nvPicPr>
        <p:blipFill>
          <a:blip r:embed="rId2" cstate="print"/>
          <a:srcRect/>
          <a:stretch>
            <a:fillRect/>
          </a:stretch>
        </p:blipFill>
        <p:spPr bwMode="auto">
          <a:xfrm>
            <a:off x="4023995" y="2733040"/>
            <a:ext cx="6345555" cy="3621405"/>
          </a:xfrm>
          <a:prstGeom prst="rect">
            <a:avLst/>
          </a:prstGeom>
          <a:ln>
            <a:noFill/>
          </a:ln>
          <a:effectLst>
            <a:softEdge rad="112500"/>
          </a:effectLst>
        </p:spPr>
      </p:pic>
      <p:sp>
        <p:nvSpPr>
          <p:cNvPr id="18" name="文本框 17"/>
          <p:cNvSpPr txBox="1"/>
          <p:nvPr/>
        </p:nvSpPr>
        <p:spPr>
          <a:xfrm>
            <a:off x="0" y="211138"/>
            <a:ext cx="11457517" cy="555625"/>
          </a:xfrm>
          <a:prstGeom prst="rect">
            <a:avLst/>
          </a:prstGeom>
          <a:noFill/>
        </p:spPr>
        <p:txBody>
          <a:bodyPr>
            <a:spAutoFit/>
          </a:bodyPr>
          <a:lstStyle/>
          <a:p>
            <a:pPr algn="ctr">
              <a:defRPr/>
            </a:pPr>
            <a:r>
              <a:rPr lang="en-US" altLang="zh-CN" sz="3000" b="1" dirty="0" smtClean="0">
                <a:solidFill>
                  <a:srgbClr val="C00000"/>
                </a:solidFill>
                <a:effectLst/>
                <a:latin typeface="+mn-ea"/>
              </a:rPr>
              <a:t>(</a:t>
            </a:r>
            <a:r>
              <a:rPr lang="zh-CN" altLang="en-US" sz="3000" b="1" dirty="0" smtClean="0">
                <a:solidFill>
                  <a:srgbClr val="C00000"/>
                </a:solidFill>
                <a:effectLst/>
                <a:latin typeface="+mn-ea"/>
                <a:ea typeface="+mn-ea"/>
              </a:rPr>
              <a:t>一</a:t>
            </a:r>
            <a:r>
              <a:rPr lang="en-US" altLang="zh-CN" sz="3000" b="1" dirty="0" smtClean="0">
                <a:solidFill>
                  <a:srgbClr val="C00000"/>
                </a:solidFill>
                <a:effectLst/>
                <a:latin typeface="+mn-ea"/>
              </a:rPr>
              <a:t>)</a:t>
            </a:r>
            <a:r>
              <a:rPr lang="zh-CN" altLang="en-US" sz="3000" b="1" dirty="0" smtClean="0">
                <a:solidFill>
                  <a:srgbClr val="C00000"/>
                </a:solidFill>
                <a:effectLst/>
                <a:latin typeface="+mn-ea"/>
                <a:ea typeface="+mn-ea"/>
              </a:rPr>
              <a:t> 统筹推进“五位一体”</a:t>
            </a:r>
            <a:r>
              <a:rPr lang="zh-CN" altLang="en-US" sz="3000" b="1" dirty="0">
                <a:solidFill>
                  <a:srgbClr val="C00000"/>
                </a:solidFill>
                <a:effectLst/>
                <a:latin typeface="+mn-ea"/>
                <a:ea typeface="+mn-ea"/>
              </a:rPr>
              <a:t>总体</a:t>
            </a:r>
            <a:r>
              <a:rPr lang="zh-CN" altLang="en-US" sz="3000" b="1" dirty="0" smtClean="0">
                <a:solidFill>
                  <a:srgbClr val="C00000"/>
                </a:solidFill>
                <a:effectLst/>
                <a:latin typeface="+mn-ea"/>
                <a:ea typeface="+mn-ea"/>
              </a:rPr>
              <a:t>布局</a:t>
            </a:r>
            <a:endParaRPr lang="zh-CN" altLang="en-US" sz="3000" b="1" dirty="0" smtClean="0">
              <a:solidFill>
                <a:srgbClr val="C00000"/>
              </a:solidFill>
              <a:effectLst/>
              <a:latin typeface="+mn-ea"/>
              <a:ea typeface="+mn-ea"/>
            </a:endParaRPr>
          </a:p>
        </p:txBody>
      </p:sp>
      <p:sp>
        <p:nvSpPr>
          <p:cNvPr id="8197" name="文本框 1"/>
          <p:cNvSpPr txBox="1">
            <a:spLocks noChangeArrowheads="1"/>
          </p:cNvSpPr>
          <p:nvPr/>
        </p:nvSpPr>
        <p:spPr bwMode="auto">
          <a:xfrm>
            <a:off x="1604434" y="1103313"/>
            <a:ext cx="8983133" cy="97726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lnSpc>
                <a:spcPct val="120000"/>
              </a:lnSpc>
              <a:spcBef>
                <a:spcPts val="1400"/>
              </a:spcBef>
            </a:pPr>
            <a:r>
              <a:rPr lang="zh-CN" altLang="en-US" sz="2400" b="1">
                <a:solidFill>
                  <a:srgbClr val="C00000"/>
                </a:solidFill>
              </a:rPr>
              <a:t>“五位一体”</a:t>
            </a:r>
            <a:r>
              <a:rPr lang="zh-CN" altLang="en-US" sz="2400"/>
              <a:t>总布局不是凭空的理论创造，而是中国共产党在领导人民建设中国特色社会主义的实践中认识不断深化的结果。</a:t>
            </a:r>
            <a:endParaRPr lang="zh-CN" altLang="en-US" sz="2400"/>
          </a:p>
        </p:txBody>
      </p:sp>
      <p:sp>
        <p:nvSpPr>
          <p:cNvPr id="8198" name="文本框 3"/>
          <p:cNvSpPr txBox="1">
            <a:spLocks noChangeArrowheads="1"/>
          </p:cNvSpPr>
          <p:nvPr/>
        </p:nvSpPr>
        <p:spPr bwMode="auto">
          <a:xfrm>
            <a:off x="4230582" y="2197418"/>
            <a:ext cx="2713567" cy="535531"/>
          </a:xfrm>
          <a:prstGeom prst="rect">
            <a:avLst/>
          </a:prstGeom>
          <a:noFill/>
          <a:ln w="9525">
            <a:noFill/>
            <a:miter lim="800000"/>
          </a:ln>
        </p:spPr>
        <p:txBody>
          <a:bodyPr>
            <a:spAutoFit/>
          </a:bodyPr>
          <a:lstStyle/>
          <a:p>
            <a:pPr algn="ctr">
              <a:lnSpc>
                <a:spcPct val="120000"/>
              </a:lnSpc>
              <a:spcBef>
                <a:spcPts val="1400"/>
              </a:spcBef>
            </a:pPr>
            <a:r>
              <a:rPr lang="zh-CN" altLang="en-US" sz="2400" b="1"/>
              <a:t>物质文明</a:t>
            </a:r>
            <a:endParaRPr lang="zh-CN" altLang="en-US" sz="2400" b="1"/>
          </a:p>
        </p:txBody>
      </p:sp>
      <p:sp>
        <p:nvSpPr>
          <p:cNvPr id="8199" name="文本框 4"/>
          <p:cNvSpPr txBox="1">
            <a:spLocks noChangeArrowheads="1"/>
          </p:cNvSpPr>
          <p:nvPr/>
        </p:nvSpPr>
        <p:spPr bwMode="auto">
          <a:xfrm>
            <a:off x="6631093" y="2197418"/>
            <a:ext cx="2609851" cy="535531"/>
          </a:xfrm>
          <a:prstGeom prst="rect">
            <a:avLst/>
          </a:prstGeom>
          <a:noFill/>
          <a:ln w="9525">
            <a:noFill/>
            <a:miter lim="800000"/>
          </a:ln>
        </p:spPr>
        <p:txBody>
          <a:bodyPr>
            <a:spAutoFit/>
          </a:bodyPr>
          <a:lstStyle/>
          <a:p>
            <a:pPr algn="ctr">
              <a:lnSpc>
                <a:spcPct val="120000"/>
              </a:lnSpc>
              <a:spcBef>
                <a:spcPts val="1400"/>
              </a:spcBef>
            </a:pPr>
            <a:r>
              <a:rPr lang="zh-CN" altLang="en-US" sz="2400" b="1"/>
              <a:t> 精神文明</a:t>
            </a:r>
            <a:endParaRPr lang="zh-CN" altLang="en-US" sz="2400" b="1"/>
          </a:p>
        </p:txBody>
      </p:sp>
      <p:sp>
        <p:nvSpPr>
          <p:cNvPr id="8200" name="TextBox 15"/>
          <p:cNvSpPr txBox="1">
            <a:spLocks noChangeArrowheads="1"/>
          </p:cNvSpPr>
          <p:nvPr/>
        </p:nvSpPr>
        <p:spPr bwMode="auto">
          <a:xfrm>
            <a:off x="4109933" y="2205039"/>
            <a:ext cx="560916" cy="534987"/>
          </a:xfrm>
          <a:prstGeom prst="rect">
            <a:avLst/>
          </a:prstGeom>
          <a:noFill/>
          <a:ln w="9525">
            <a:noFill/>
            <a:miter lim="800000"/>
          </a:ln>
        </p:spPr>
        <p:txBody>
          <a:bodyPr>
            <a:spAutoFit/>
          </a:bodyPr>
          <a:lstStyle/>
          <a:p>
            <a:pPr algn="just">
              <a:lnSpc>
                <a:spcPct val="120000"/>
              </a:lnSpc>
              <a:spcBef>
                <a:spcPts val="1400"/>
              </a:spcBef>
            </a:pPr>
            <a:r>
              <a:rPr lang="en-US" altLang="zh-CN" sz="2400"/>
              <a:t>=</a:t>
            </a:r>
            <a:endParaRPr lang="zh-CN" altLang="en-US" sz="2400"/>
          </a:p>
        </p:txBody>
      </p:sp>
      <p:sp>
        <p:nvSpPr>
          <p:cNvPr id="8201" name="TextBox 16"/>
          <p:cNvSpPr txBox="1">
            <a:spLocks noChangeArrowheads="1"/>
          </p:cNvSpPr>
          <p:nvPr/>
        </p:nvSpPr>
        <p:spPr bwMode="auto">
          <a:xfrm>
            <a:off x="6512561" y="2197418"/>
            <a:ext cx="560916" cy="534035"/>
          </a:xfrm>
          <a:prstGeom prst="rect">
            <a:avLst/>
          </a:prstGeom>
          <a:noFill/>
          <a:ln w="9525">
            <a:noFill/>
            <a:miter lim="800000"/>
          </a:ln>
        </p:spPr>
        <p:txBody>
          <a:bodyPr wrap="square">
            <a:spAutoFit/>
          </a:bodyPr>
          <a:lstStyle/>
          <a:p>
            <a:pPr algn="ctr">
              <a:lnSpc>
                <a:spcPct val="120000"/>
              </a:lnSpc>
              <a:spcBef>
                <a:spcPts val="1400"/>
              </a:spcBef>
            </a:pPr>
            <a:r>
              <a:rPr lang="en-US" altLang="zh-CN" sz="2400"/>
              <a:t>+</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197"/>
                                        </p:tgtEl>
                                        <p:attrNameLst>
                                          <p:attrName>style.visibility</p:attrName>
                                        </p:attrNameLst>
                                      </p:cBhvr>
                                      <p:to>
                                        <p:strVal val="visible"/>
                                      </p:to>
                                    </p:set>
                                    <p:animEffect transition="in" filter="fade">
                                      <p:cBhvr>
                                        <p:cTn id="14" dur="1000"/>
                                        <p:tgtEl>
                                          <p:spTgt spid="8197"/>
                                        </p:tgtEl>
                                      </p:cBhvr>
                                    </p:animEffect>
                                    <p:anim calcmode="lin" valueType="num">
                                      <p:cBhvr>
                                        <p:cTn id="15" dur="1000" fill="hold"/>
                                        <p:tgtEl>
                                          <p:spTgt spid="8197"/>
                                        </p:tgtEl>
                                        <p:attrNameLst>
                                          <p:attrName>ppt_x</p:attrName>
                                        </p:attrNameLst>
                                      </p:cBhvr>
                                      <p:tavLst>
                                        <p:tav tm="0">
                                          <p:val>
                                            <p:strVal val="#ppt_x"/>
                                          </p:val>
                                        </p:tav>
                                        <p:tav tm="100000">
                                          <p:val>
                                            <p:strVal val="#ppt_x"/>
                                          </p:val>
                                        </p:tav>
                                      </p:tavLst>
                                    </p:anim>
                                    <p:anim calcmode="lin" valueType="num">
                                      <p:cBhvr>
                                        <p:cTn id="16" dur="1000" fill="hold"/>
                                        <p:tgtEl>
                                          <p:spTgt spid="819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200"/>
                                        </p:tgtEl>
                                        <p:attrNameLst>
                                          <p:attrName>style.visibility</p:attrName>
                                        </p:attrNameLst>
                                      </p:cBhvr>
                                      <p:to>
                                        <p:strVal val="visible"/>
                                      </p:to>
                                    </p:set>
                                    <p:animEffect transition="in" filter="blinds(horizontal)">
                                      <p:cBhvr>
                                        <p:cTn id="24" dur="500"/>
                                        <p:tgtEl>
                                          <p:spTgt spid="820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198"/>
                                        </p:tgtEl>
                                        <p:attrNameLst>
                                          <p:attrName>style.visibility</p:attrName>
                                        </p:attrNameLst>
                                      </p:cBhvr>
                                      <p:to>
                                        <p:strVal val="visible"/>
                                      </p:to>
                                    </p:set>
                                    <p:animEffect transition="in" filter="blinds(horizontal)">
                                      <p:cBhvr>
                                        <p:cTn id="27" dur="500"/>
                                        <p:tgtEl>
                                          <p:spTgt spid="819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199"/>
                                        </p:tgtEl>
                                        <p:attrNameLst>
                                          <p:attrName>style.visibility</p:attrName>
                                        </p:attrNameLst>
                                      </p:cBhvr>
                                      <p:to>
                                        <p:strVal val="visible"/>
                                      </p:to>
                                    </p:set>
                                    <p:animEffect transition="in" filter="blinds(horizontal)">
                                      <p:cBhvr>
                                        <p:cTn id="30" dur="500"/>
                                        <p:tgtEl>
                                          <p:spTgt spid="8199"/>
                                        </p:tgtEl>
                                      </p:cBhvr>
                                    </p:animEffect>
                                  </p:childTnLst>
                                </p:cTn>
                              </p:par>
                              <p:par>
                                <p:cTn id="31" presetID="3" presetClass="entr" presetSubtype="10" fill="hold" nodeType="withEffect">
                                  <p:stCondLst>
                                    <p:cond delay="0"/>
                                  </p:stCondLst>
                                  <p:childTnLst>
                                    <p:set>
                                      <p:cBhvr>
                                        <p:cTn id="32" dur="1" fill="hold">
                                          <p:stCondLst>
                                            <p:cond delay="0"/>
                                          </p:stCondLst>
                                        </p:cTn>
                                        <p:tgtEl>
                                          <p:spTgt spid="6161"/>
                                        </p:tgtEl>
                                        <p:attrNameLst>
                                          <p:attrName>style.visibility</p:attrName>
                                        </p:attrNameLst>
                                      </p:cBhvr>
                                      <p:to>
                                        <p:strVal val="visible"/>
                                      </p:to>
                                    </p:set>
                                    <p:animEffect transition="in" filter="blinds(horizontal)">
                                      <p:cBhvr>
                                        <p:cTn id="33" dur="500"/>
                                        <p:tgtEl>
                                          <p:spTgt spid="6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197" grpId="0" bldLvl="0" animBg="1"/>
      <p:bldP spid="8200" grpId="0"/>
      <p:bldP spid="8198" grpId="0"/>
      <p:bldP spid="819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4789219" y="3102249"/>
            <a:ext cx="6671352" cy="2226978"/>
            <a:chOff x="4756562" y="3124020"/>
            <a:chExt cx="6671352" cy="2226978"/>
          </a:xfrm>
        </p:grpSpPr>
        <p:sp>
          <p:nvSpPr>
            <p:cNvPr id="3" name="isļïḓê"/>
            <p:cNvSpPr/>
            <p:nvPr/>
          </p:nvSpPr>
          <p:spPr bwMode="auto">
            <a:xfrm>
              <a:off x="7410887" y="3537179"/>
              <a:ext cx="1431485" cy="1431482"/>
            </a:xfrm>
            <a:prstGeom prst="diamond">
              <a:avLst/>
            </a:prstGeom>
            <a:solidFill>
              <a:srgbClr val="C00000"/>
            </a:solidFill>
            <a:ln w="381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民族命运</a:t>
              </a:r>
              <a:endPar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ïśḷïḓê"/>
            <p:cNvSpPr/>
            <p:nvPr/>
          </p:nvSpPr>
          <p:spPr bwMode="auto">
            <a:xfrm>
              <a:off x="9647452" y="3537179"/>
              <a:ext cx="1431485" cy="1431482"/>
            </a:xfrm>
            <a:prstGeom prst="diamond">
              <a:avLst/>
            </a:prstGeom>
            <a:solidFill>
              <a:srgbClr val="C00000"/>
            </a:solidFill>
            <a:ln w="381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人民福祉</a:t>
              </a:r>
              <a:endPar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išḻíďè"/>
            <p:cNvSpPr/>
            <p:nvPr/>
          </p:nvSpPr>
          <p:spPr bwMode="auto">
            <a:xfrm>
              <a:off x="4756562" y="3124020"/>
              <a:ext cx="4265066" cy="2226978"/>
            </a:xfrm>
            <a:custGeom>
              <a:avLst/>
              <a:gdLst>
                <a:gd name="T0" fmla="*/ 1558 w 1558"/>
                <a:gd name="T1" fmla="*/ 337 h 814"/>
                <a:gd name="T2" fmla="*/ 1221 w 1558"/>
                <a:gd name="T3" fmla="*/ 0 h 814"/>
                <a:gd name="T4" fmla="*/ 407 w 1558"/>
                <a:gd name="T5" fmla="*/ 814 h 814"/>
                <a:gd name="T6" fmla="*/ 0 w 1558"/>
                <a:gd name="T7" fmla="*/ 407 h 814"/>
                <a:gd name="T8" fmla="*/ 402 w 1558"/>
                <a:gd name="T9" fmla="*/ 5 h 814"/>
                <a:gd name="T10" fmla="*/ 734 w 1558"/>
                <a:gd name="T11" fmla="*/ 337 h 8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8" h="814">
                  <a:moveTo>
                    <a:pt x="1558" y="337"/>
                  </a:moveTo>
                  <a:lnTo>
                    <a:pt x="1221" y="0"/>
                  </a:lnTo>
                  <a:lnTo>
                    <a:pt x="407" y="814"/>
                  </a:lnTo>
                  <a:lnTo>
                    <a:pt x="0" y="407"/>
                  </a:lnTo>
                  <a:lnTo>
                    <a:pt x="402" y="5"/>
                  </a:lnTo>
                  <a:lnTo>
                    <a:pt x="734" y="337"/>
                  </a:lnTo>
                </a:path>
              </a:pathLst>
            </a:custGeom>
            <a:noFill/>
            <a:ln w="15875" cap="flat" cmpd="sng">
              <a:solidFill>
                <a:schemeClr val="bg1">
                  <a:lumMod val="75000"/>
                </a:schemeClr>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6" name="ïṧļiḍê"/>
            <p:cNvSpPr/>
            <p:nvPr/>
          </p:nvSpPr>
          <p:spPr bwMode="auto">
            <a:xfrm flipH="1" flipV="1">
              <a:off x="7162848" y="3124020"/>
              <a:ext cx="4265066" cy="2226978"/>
            </a:xfrm>
            <a:custGeom>
              <a:avLst/>
              <a:gdLst>
                <a:gd name="T0" fmla="*/ 1558 w 1558"/>
                <a:gd name="T1" fmla="*/ 337 h 814"/>
                <a:gd name="T2" fmla="*/ 1221 w 1558"/>
                <a:gd name="T3" fmla="*/ 0 h 814"/>
                <a:gd name="T4" fmla="*/ 407 w 1558"/>
                <a:gd name="T5" fmla="*/ 814 h 814"/>
                <a:gd name="T6" fmla="*/ 0 w 1558"/>
                <a:gd name="T7" fmla="*/ 407 h 814"/>
                <a:gd name="T8" fmla="*/ 402 w 1558"/>
                <a:gd name="T9" fmla="*/ 5 h 814"/>
                <a:gd name="T10" fmla="*/ 734 w 1558"/>
                <a:gd name="T11" fmla="*/ 337 h 8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8" h="814">
                  <a:moveTo>
                    <a:pt x="1558" y="337"/>
                  </a:moveTo>
                  <a:lnTo>
                    <a:pt x="1221" y="0"/>
                  </a:lnTo>
                  <a:lnTo>
                    <a:pt x="407" y="814"/>
                  </a:lnTo>
                  <a:lnTo>
                    <a:pt x="0" y="407"/>
                  </a:lnTo>
                  <a:lnTo>
                    <a:pt x="402" y="5"/>
                  </a:lnTo>
                  <a:lnTo>
                    <a:pt x="734" y="337"/>
                  </a:lnTo>
                </a:path>
              </a:pathLst>
            </a:custGeom>
            <a:noFill/>
            <a:ln w="15875" cap="flat" cmpd="sng">
              <a:solidFill>
                <a:schemeClr val="bg1">
                  <a:lumMod val="75000"/>
                </a:schemeClr>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7" name="iṣliḍè"/>
            <p:cNvSpPr/>
            <p:nvPr/>
          </p:nvSpPr>
          <p:spPr bwMode="auto">
            <a:xfrm>
              <a:off x="5102772" y="3537179"/>
              <a:ext cx="1431485" cy="1431482"/>
            </a:xfrm>
            <a:prstGeom prst="diamond">
              <a:avLst/>
            </a:prstGeom>
            <a:solidFill>
              <a:srgbClr val="C00000"/>
            </a:solidFill>
            <a:ln w="38100">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国家前途</a:t>
              </a:r>
              <a:endPar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12" name="直接连接符 11"/>
          <p:cNvCxnSpPr/>
          <p:nvPr/>
        </p:nvCxnSpPr>
        <p:spPr>
          <a:xfrm>
            <a:off x="4596332" y="1260791"/>
            <a:ext cx="0" cy="4292876"/>
          </a:xfrm>
          <a:prstGeom prst="line">
            <a:avLst/>
          </a:prstGeom>
          <a:ln w="3175" cap="rnd">
            <a:solidFill>
              <a:schemeClr val="bg1">
                <a:lumMod val="75000"/>
              </a:schemeClr>
            </a:solidFill>
            <a:round/>
            <a:headEnd type="diamond"/>
            <a:tailEnd type="diamond" w="med" len="med"/>
          </a:ln>
        </p:spPr>
        <p:style>
          <a:lnRef idx="1">
            <a:schemeClr val="accent1"/>
          </a:lnRef>
          <a:fillRef idx="0">
            <a:schemeClr val="accent1"/>
          </a:fillRef>
          <a:effectRef idx="0">
            <a:schemeClr val="accent1"/>
          </a:effectRef>
          <a:fontRef idx="minor">
            <a:schemeClr val="tx1"/>
          </a:fontRef>
        </p:style>
      </p:cxnSp>
      <p:sp>
        <p:nvSpPr>
          <p:cNvPr id="21" name="文本框 81"/>
          <p:cNvSpPr txBox="1"/>
          <p:nvPr/>
        </p:nvSpPr>
        <p:spPr>
          <a:xfrm>
            <a:off x="5268686" y="1605004"/>
            <a:ext cx="5437463" cy="1245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2500" b="1" dirty="0">
                <a:solidFill>
                  <a:schemeClr val="tx1">
                    <a:lumMod val="85000"/>
                    <a:lumOff val="15000"/>
                  </a:schemeClr>
                </a:solidFill>
                <a:latin typeface="黑体" panose="02010609060101010101" charset="-122"/>
                <a:ea typeface="黑体" panose="02010609060101010101" charset="-122"/>
              </a:rPr>
              <a:t>坚持中国特色社会主义道路，</a:t>
            </a:r>
            <a:endParaRPr lang="en-US" altLang="zh-CN" sz="2500" b="1" dirty="0">
              <a:solidFill>
                <a:schemeClr val="tx1">
                  <a:lumMod val="85000"/>
                  <a:lumOff val="15000"/>
                </a:schemeClr>
              </a:solidFill>
              <a:latin typeface="黑体" panose="02010609060101010101" charset="-122"/>
              <a:ea typeface="黑体" panose="02010609060101010101" charset="-122"/>
            </a:endParaRPr>
          </a:p>
          <a:p>
            <a:pPr algn="ctr">
              <a:lnSpc>
                <a:spcPct val="150000"/>
              </a:lnSpc>
            </a:pPr>
            <a:r>
              <a:rPr lang="zh-CN" altLang="en-US" sz="2500" b="1" dirty="0">
                <a:solidFill>
                  <a:schemeClr val="tx1">
                    <a:lumMod val="85000"/>
                    <a:lumOff val="15000"/>
                  </a:schemeClr>
                </a:solidFill>
                <a:latin typeface="黑体" panose="02010609060101010101" charset="-122"/>
                <a:ea typeface="黑体" panose="02010609060101010101" charset="-122"/>
              </a:rPr>
              <a:t>关乎国家前途、民族命运、人民福祉</a:t>
            </a:r>
            <a:endParaRPr lang="zh-CN" altLang="en-US" sz="2500" b="1" dirty="0">
              <a:solidFill>
                <a:schemeClr val="tx1">
                  <a:lumMod val="85000"/>
                  <a:lumOff val="15000"/>
                </a:schemeClr>
              </a:solidFill>
              <a:latin typeface="黑体" panose="02010609060101010101" charset="-122"/>
              <a:ea typeface="黑体" panose="02010609060101010101" charset="-122"/>
            </a:endParaRPr>
          </a:p>
        </p:txBody>
      </p:sp>
      <p:sp>
        <p:nvSpPr>
          <p:cNvPr id="22" name="矩形 21"/>
          <p:cNvSpPr/>
          <p:nvPr/>
        </p:nvSpPr>
        <p:spPr>
          <a:xfrm>
            <a:off x="551548" y="2653176"/>
            <a:ext cx="4459861" cy="1506855"/>
          </a:xfrm>
          <a:prstGeom prst="rect">
            <a:avLst/>
          </a:prstGeom>
        </p:spPr>
        <p:txBody>
          <a:bodyPr wrap="square">
            <a:spAutoFit/>
          </a:bodyPr>
          <a:lstStyle/>
          <a:p>
            <a:pPr lvl="0" algn="just">
              <a:defRPr/>
            </a:pPr>
            <a:r>
              <a:rPr lang="zh-CN" altLang="en-US" sz="4600" b="1" dirty="0">
                <a:solidFill>
                  <a:srgbClr val="C00000"/>
                </a:solidFill>
                <a:latin typeface="黑体" panose="02010609060101010101" charset="-122"/>
                <a:ea typeface="黑体" panose="02010609060101010101" charset="-122"/>
              </a:rPr>
              <a:t>方向决定</a:t>
            </a:r>
            <a:r>
              <a:rPr lang="zh-CN" altLang="en-US" sz="4600" b="1" dirty="0" smtClean="0">
                <a:solidFill>
                  <a:srgbClr val="C00000"/>
                </a:solidFill>
                <a:latin typeface="黑体" panose="02010609060101010101" charset="-122"/>
                <a:ea typeface="黑体" panose="02010609060101010101" charset="-122"/>
              </a:rPr>
              <a:t>道路</a:t>
            </a:r>
            <a:endParaRPr lang="en-US" altLang="zh-CN" sz="4600" b="1" dirty="0">
              <a:solidFill>
                <a:srgbClr val="C00000"/>
              </a:solidFill>
              <a:latin typeface="黑体" panose="02010609060101010101" charset="-122"/>
              <a:ea typeface="黑体" panose="02010609060101010101" charset="-122"/>
            </a:endParaRPr>
          </a:p>
          <a:p>
            <a:pPr lvl="0" algn="just">
              <a:defRPr/>
            </a:pPr>
            <a:r>
              <a:rPr lang="zh-CN" altLang="en-US" sz="4600" b="1" dirty="0">
                <a:solidFill>
                  <a:srgbClr val="C00000"/>
                </a:solidFill>
                <a:latin typeface="黑体" panose="02010609060101010101" charset="-122"/>
                <a:ea typeface="黑体" panose="02010609060101010101" charset="-122"/>
              </a:rPr>
              <a:t>道路决定命运</a:t>
            </a:r>
            <a:endParaRPr kumimoji="0" lang="zh-CN" altLang="en-US" sz="4600" b="1" i="0" u="none" strike="noStrike" kern="1200" cap="none" spc="0" normalizeH="0" baseline="0" noProof="0" dirty="0">
              <a:ln>
                <a:noFill/>
              </a:ln>
              <a:solidFill>
                <a:srgbClr val="C00000"/>
              </a:solidFill>
              <a:uLnTx/>
              <a:uFillTx/>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1049"/>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549"/>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473325" y="592455"/>
            <a:ext cx="7011670" cy="553085"/>
          </a:xfrm>
          <a:prstGeom prst="rect">
            <a:avLst/>
          </a:prstGeom>
          <a:noFill/>
        </p:spPr>
        <p:txBody>
          <a:bodyPr wrap="square">
            <a:spAutoFit/>
          </a:bodyPr>
          <a:lstStyle/>
          <a:p>
            <a:pPr algn="ctr">
              <a:defRPr/>
            </a:pPr>
            <a:r>
              <a:rPr lang="zh-CN" altLang="en-US" sz="3000" b="1" dirty="0">
                <a:solidFill>
                  <a:schemeClr val="accent1"/>
                </a:solidFill>
                <a:effectLst>
                  <a:outerShdw blurRad="38100" dist="38100" dir="2700000" algn="tl">
                    <a:srgbClr val="000000">
                      <a:alpha val="43137"/>
                    </a:srgbClr>
                  </a:outerShdw>
                </a:effectLst>
                <a:latin typeface="+mn-ea"/>
                <a:ea typeface="+mn-ea"/>
              </a:rPr>
              <a:t>五大布局之间的关系</a:t>
            </a:r>
            <a:endParaRPr lang="zh-CN" altLang="en-US" sz="3000" b="1" dirty="0">
              <a:solidFill>
                <a:schemeClr val="accent1"/>
              </a:solidFill>
              <a:effectLst>
                <a:outerShdw blurRad="38100" dist="38100" dir="2700000" algn="tl">
                  <a:srgbClr val="000000">
                    <a:alpha val="43137"/>
                  </a:srgbClr>
                </a:outerShdw>
              </a:effectLst>
              <a:latin typeface="+mn-ea"/>
              <a:ea typeface="+mn-ea"/>
            </a:endParaRPr>
          </a:p>
        </p:txBody>
      </p:sp>
      <p:grpSp>
        <p:nvGrpSpPr>
          <p:cNvPr id="2" name="组合 26"/>
          <p:cNvGrpSpPr/>
          <p:nvPr/>
        </p:nvGrpSpPr>
        <p:grpSpPr bwMode="auto">
          <a:xfrm>
            <a:off x="711201" y="1462088"/>
            <a:ext cx="8081009" cy="3321050"/>
            <a:chOff x="1060543" y="1784319"/>
            <a:chExt cx="6060661" cy="3320872"/>
          </a:xfrm>
        </p:grpSpPr>
        <p:sp>
          <p:nvSpPr>
            <p:cNvPr id="3" name="矩形 2"/>
            <p:cNvSpPr/>
            <p:nvPr/>
          </p:nvSpPr>
          <p:spPr>
            <a:xfrm>
              <a:off x="2382115" y="1784319"/>
              <a:ext cx="3824703" cy="7492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000" b="1" dirty="0">
                  <a:solidFill>
                    <a:srgbClr val="FFFF00"/>
                  </a:solidFill>
                </a:rPr>
                <a:t>中国特色社会主义</a:t>
              </a:r>
              <a:endParaRPr lang="zh-CN" altLang="en-US" sz="3000" b="1" dirty="0">
                <a:solidFill>
                  <a:srgbClr val="FFFF00"/>
                </a:solidFill>
              </a:endParaRPr>
            </a:p>
          </p:txBody>
        </p:sp>
        <p:sp>
          <p:nvSpPr>
            <p:cNvPr id="17" name="矩形 16"/>
            <p:cNvSpPr/>
            <p:nvPr/>
          </p:nvSpPr>
          <p:spPr>
            <a:xfrm>
              <a:off x="2945986" y="2706290"/>
              <a:ext cx="2698390" cy="5555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“五位一体”总体布局</a:t>
              </a:r>
              <a:endParaRPr lang="zh-CN" altLang="en-US" sz="2400" b="1" dirty="0"/>
            </a:p>
          </p:txBody>
        </p:sp>
        <p:sp>
          <p:nvSpPr>
            <p:cNvPr id="18" name="矩形 17"/>
            <p:cNvSpPr/>
            <p:nvPr/>
          </p:nvSpPr>
          <p:spPr>
            <a:xfrm>
              <a:off x="2186380" y="4165441"/>
              <a:ext cx="1077737" cy="9397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政治建设</a:t>
              </a:r>
              <a:endParaRPr lang="zh-CN" altLang="en-US" sz="2400" b="1" dirty="0"/>
            </a:p>
          </p:txBody>
        </p:sp>
        <p:sp>
          <p:nvSpPr>
            <p:cNvPr id="19" name="矩形 18"/>
            <p:cNvSpPr/>
            <p:nvPr/>
          </p:nvSpPr>
          <p:spPr>
            <a:xfrm>
              <a:off x="1060543" y="4165441"/>
              <a:ext cx="1102501" cy="9397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经济建设</a:t>
              </a:r>
              <a:endParaRPr lang="zh-CN" altLang="en-US" sz="2400" b="1" dirty="0"/>
            </a:p>
          </p:txBody>
        </p:sp>
        <p:sp>
          <p:nvSpPr>
            <p:cNvPr id="20" name="矩形 19"/>
            <p:cNvSpPr/>
            <p:nvPr/>
          </p:nvSpPr>
          <p:spPr>
            <a:xfrm>
              <a:off x="3287452" y="4165441"/>
              <a:ext cx="1064402" cy="9397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文化建设</a:t>
              </a:r>
              <a:endParaRPr lang="zh-CN" altLang="en-US" sz="2400" b="1" dirty="0"/>
            </a:p>
          </p:txBody>
        </p:sp>
        <p:sp>
          <p:nvSpPr>
            <p:cNvPr id="21" name="矩形 20"/>
            <p:cNvSpPr/>
            <p:nvPr/>
          </p:nvSpPr>
          <p:spPr>
            <a:xfrm>
              <a:off x="4375190" y="4165441"/>
              <a:ext cx="1060592" cy="9397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社会建设</a:t>
              </a:r>
              <a:endParaRPr lang="zh-CN" altLang="en-US" sz="2400" b="1" dirty="0"/>
            </a:p>
          </p:txBody>
        </p:sp>
        <p:sp>
          <p:nvSpPr>
            <p:cNvPr id="22" name="矩形 21"/>
            <p:cNvSpPr/>
            <p:nvPr/>
          </p:nvSpPr>
          <p:spPr>
            <a:xfrm>
              <a:off x="5459594" y="4165441"/>
              <a:ext cx="1661610" cy="9397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t>生态文明建设</a:t>
              </a:r>
              <a:endParaRPr lang="zh-CN" altLang="en-US" sz="2400" b="1" dirty="0"/>
            </a:p>
          </p:txBody>
        </p:sp>
        <p:cxnSp>
          <p:nvCxnSpPr>
            <p:cNvPr id="5" name="直接连接符 4"/>
            <p:cNvCxnSpPr>
              <a:stCxn id="17" idx="2"/>
              <a:endCxn id="19" idx="0"/>
            </p:cNvCxnSpPr>
            <p:nvPr/>
          </p:nvCxnSpPr>
          <p:spPr>
            <a:xfrm flipH="1">
              <a:off x="1612190" y="3262202"/>
              <a:ext cx="2683150" cy="9035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17" idx="2"/>
              <a:endCxn id="18" idx="0"/>
            </p:cNvCxnSpPr>
            <p:nvPr/>
          </p:nvCxnSpPr>
          <p:spPr>
            <a:xfrm flipH="1">
              <a:off x="2725646" y="3262202"/>
              <a:ext cx="1569695" cy="9035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17" idx="2"/>
              <a:endCxn id="20" idx="0"/>
            </p:cNvCxnSpPr>
            <p:nvPr/>
          </p:nvCxnSpPr>
          <p:spPr>
            <a:xfrm flipH="1">
              <a:off x="3820051" y="3262202"/>
              <a:ext cx="475290" cy="9035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7" idx="2"/>
              <a:endCxn id="21" idx="0"/>
            </p:cNvCxnSpPr>
            <p:nvPr/>
          </p:nvCxnSpPr>
          <p:spPr>
            <a:xfrm>
              <a:off x="4295341" y="3262202"/>
              <a:ext cx="610543" cy="9035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7" idx="2"/>
              <a:endCxn id="22" idx="0"/>
            </p:cNvCxnSpPr>
            <p:nvPr/>
          </p:nvCxnSpPr>
          <p:spPr>
            <a:xfrm>
              <a:off x="4295341" y="3262202"/>
              <a:ext cx="1995456" cy="9035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27"/>
          <p:cNvGrpSpPr/>
          <p:nvPr/>
        </p:nvGrpSpPr>
        <p:grpSpPr bwMode="auto">
          <a:xfrm>
            <a:off x="490221" y="5080319"/>
            <a:ext cx="8285269" cy="1172210"/>
            <a:chOff x="174584" y="4874375"/>
            <a:chExt cx="8111328" cy="1532084"/>
          </a:xfrm>
        </p:grpSpPr>
        <p:grpSp>
          <p:nvGrpSpPr>
            <p:cNvPr id="6" name="组合 29"/>
            <p:cNvGrpSpPr/>
            <p:nvPr/>
          </p:nvGrpSpPr>
          <p:grpSpPr bwMode="auto">
            <a:xfrm>
              <a:off x="174584" y="4874375"/>
              <a:ext cx="1531254" cy="1531254"/>
              <a:chOff x="3495490" y="3864460"/>
              <a:chExt cx="1315241" cy="1315241"/>
            </a:xfrm>
          </p:grpSpPr>
          <p:sp>
            <p:nvSpPr>
              <p:cNvPr id="31" name="Oval 239"/>
              <p:cNvSpPr>
                <a:spLocks noChangeArrowheads="1"/>
              </p:cNvSpPr>
              <p:nvPr/>
            </p:nvSpPr>
            <p:spPr bwMode="auto">
              <a:xfrm>
                <a:off x="3495490" y="3864460"/>
                <a:ext cx="1315348" cy="1315241"/>
              </a:xfrm>
              <a:prstGeom prst="ellipse">
                <a:avLst/>
              </a:prstGeom>
              <a:solidFill>
                <a:srgbClr val="FFC000">
                  <a:lumMod val="75000"/>
                </a:srgbClr>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sp>
            <p:nvSpPr>
              <p:cNvPr id="32" name="Oval 240"/>
              <p:cNvSpPr>
                <a:spLocks noChangeArrowheads="1"/>
              </p:cNvSpPr>
              <p:nvPr/>
            </p:nvSpPr>
            <p:spPr bwMode="auto">
              <a:xfrm>
                <a:off x="3659241" y="4028420"/>
                <a:ext cx="989625" cy="989103"/>
              </a:xfrm>
              <a:prstGeom prst="ellipse">
                <a:avLst/>
              </a:prstGeom>
              <a:solidFill>
                <a:srgbClr val="FFC000">
                  <a:lumMod val="60000"/>
                  <a:lumOff val="40000"/>
                </a:srgbClr>
              </a:solidFill>
              <a:ln>
                <a:noFill/>
              </a:ln>
            </p:spPr>
            <p:txBody>
              <a:bodyPr lIns="96430" tIns="48216" rIns="96430" bIns="48216" anchor="ctr"/>
              <a:lstStyle/>
              <a:p>
                <a:pPr algn="ctr" defTabSz="914400" eaLnBrk="1" hangingPunct="1">
                  <a:lnSpc>
                    <a:spcPct val="120000"/>
                  </a:lnSpc>
                  <a:defRPr/>
                </a:pPr>
                <a:r>
                  <a:rPr lang="zh-CN" altLang="en-US" sz="1600" b="1" kern="0" dirty="0">
                    <a:sym typeface="Arial" panose="020B0604020202020204" pitchFamily="34" charset="0"/>
                  </a:rPr>
                  <a:t>保障</a:t>
                </a:r>
                <a:endParaRPr lang="en-GB" sz="1600" b="1" kern="0" dirty="0">
                  <a:sym typeface="Arial" panose="020B0604020202020204" pitchFamily="34" charset="0"/>
                </a:endParaRPr>
              </a:p>
            </p:txBody>
          </p:sp>
          <p:sp>
            <p:nvSpPr>
              <p:cNvPr id="33" name="Freeform 245"/>
              <p:cNvSpPr/>
              <p:nvPr/>
            </p:nvSpPr>
            <p:spPr bwMode="auto">
              <a:xfrm>
                <a:off x="3783834" y="4122874"/>
                <a:ext cx="913090" cy="944550"/>
              </a:xfrm>
              <a:custGeom>
                <a:avLst/>
                <a:gdLst>
                  <a:gd name="T0" fmla="*/ 632 w 781"/>
                  <a:gd name="T1" fmla="*/ 0 h 808"/>
                  <a:gd name="T2" fmla="*/ 582 w 781"/>
                  <a:gd name="T3" fmla="*/ 10 h 808"/>
                  <a:gd name="T4" fmla="*/ 741 w 781"/>
                  <a:gd name="T5" fmla="*/ 342 h 808"/>
                  <a:gd name="T6" fmla="*/ 741 w 781"/>
                  <a:gd name="T7" fmla="*/ 342 h 808"/>
                  <a:gd name="T8" fmla="*/ 315 w 781"/>
                  <a:gd name="T9" fmla="*/ 769 h 808"/>
                  <a:gd name="T10" fmla="*/ 50 w 781"/>
                  <a:gd name="T11" fmla="*/ 676 h 808"/>
                  <a:gd name="T12" fmla="*/ 50 w 781"/>
                  <a:gd name="T13" fmla="*/ 676 h 808"/>
                  <a:gd name="T14" fmla="*/ 0 w 781"/>
                  <a:gd name="T15" fmla="*/ 686 h 808"/>
                  <a:gd name="T16" fmla="*/ 18 w 781"/>
                  <a:gd name="T17" fmla="*/ 702 h 808"/>
                  <a:gd name="T18" fmla="*/ 315 w 781"/>
                  <a:gd name="T19" fmla="*/ 808 h 808"/>
                  <a:gd name="T20" fmla="*/ 781 w 781"/>
                  <a:gd name="T21" fmla="*/ 342 h 808"/>
                  <a:gd name="T22" fmla="*/ 632 w 781"/>
                  <a:gd name="T2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1" h="808">
                    <a:moveTo>
                      <a:pt x="632" y="0"/>
                    </a:moveTo>
                    <a:cubicBezTo>
                      <a:pt x="582" y="10"/>
                      <a:pt x="582" y="10"/>
                      <a:pt x="582" y="10"/>
                    </a:cubicBezTo>
                    <a:cubicBezTo>
                      <a:pt x="679" y="88"/>
                      <a:pt x="741" y="208"/>
                      <a:pt x="741" y="342"/>
                    </a:cubicBezTo>
                    <a:cubicBezTo>
                      <a:pt x="741" y="342"/>
                      <a:pt x="741" y="342"/>
                      <a:pt x="741" y="342"/>
                    </a:cubicBezTo>
                    <a:cubicBezTo>
                      <a:pt x="741" y="578"/>
                      <a:pt x="551" y="769"/>
                      <a:pt x="315" y="769"/>
                    </a:cubicBezTo>
                    <a:cubicBezTo>
                      <a:pt x="215" y="769"/>
                      <a:pt x="122" y="734"/>
                      <a:pt x="50" y="676"/>
                    </a:cubicBezTo>
                    <a:cubicBezTo>
                      <a:pt x="50" y="676"/>
                      <a:pt x="50" y="676"/>
                      <a:pt x="50" y="676"/>
                    </a:cubicBezTo>
                    <a:cubicBezTo>
                      <a:pt x="0" y="686"/>
                      <a:pt x="0" y="686"/>
                      <a:pt x="0" y="686"/>
                    </a:cubicBezTo>
                    <a:cubicBezTo>
                      <a:pt x="6" y="691"/>
                      <a:pt x="12" y="696"/>
                      <a:pt x="18" y="702"/>
                    </a:cubicBezTo>
                    <a:cubicBezTo>
                      <a:pt x="99" y="768"/>
                      <a:pt x="202" y="808"/>
                      <a:pt x="315" y="808"/>
                    </a:cubicBezTo>
                    <a:cubicBezTo>
                      <a:pt x="573" y="808"/>
                      <a:pt x="781" y="600"/>
                      <a:pt x="781" y="342"/>
                    </a:cubicBezTo>
                    <a:cubicBezTo>
                      <a:pt x="781" y="207"/>
                      <a:pt x="724" y="85"/>
                      <a:pt x="632" y="0"/>
                    </a:cubicBezTo>
                  </a:path>
                </a:pathLst>
              </a:custGeom>
              <a:solidFill>
                <a:srgbClr val="FFC000"/>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sp>
            <p:nvSpPr>
              <p:cNvPr id="34" name="Freeform 246"/>
              <p:cNvSpPr/>
              <p:nvPr/>
            </p:nvSpPr>
            <p:spPr bwMode="auto">
              <a:xfrm>
                <a:off x="3609404" y="3976736"/>
                <a:ext cx="909530" cy="942768"/>
              </a:xfrm>
              <a:custGeom>
                <a:avLst/>
                <a:gdLst>
                  <a:gd name="T0" fmla="*/ 466 w 779"/>
                  <a:gd name="T1" fmla="*/ 0 h 806"/>
                  <a:gd name="T2" fmla="*/ 0 w 779"/>
                  <a:gd name="T3" fmla="*/ 466 h 806"/>
                  <a:gd name="T4" fmla="*/ 126 w 779"/>
                  <a:gd name="T5" fmla="*/ 785 h 806"/>
                  <a:gd name="T6" fmla="*/ 147 w 779"/>
                  <a:gd name="T7" fmla="*/ 806 h 806"/>
                  <a:gd name="T8" fmla="*/ 196 w 779"/>
                  <a:gd name="T9" fmla="*/ 796 h 806"/>
                  <a:gd name="T10" fmla="*/ 158 w 779"/>
                  <a:gd name="T11" fmla="*/ 761 h 806"/>
                  <a:gd name="T12" fmla="*/ 40 w 779"/>
                  <a:gd name="T13" fmla="*/ 466 h 806"/>
                  <a:gd name="T14" fmla="*/ 40 w 779"/>
                  <a:gd name="T15" fmla="*/ 466 h 806"/>
                  <a:gd name="T16" fmla="*/ 466 w 779"/>
                  <a:gd name="T17" fmla="*/ 40 h 806"/>
                  <a:gd name="T18" fmla="*/ 606 w 779"/>
                  <a:gd name="T19" fmla="*/ 64 h 806"/>
                  <a:gd name="T20" fmla="*/ 729 w 779"/>
                  <a:gd name="T21" fmla="*/ 131 h 806"/>
                  <a:gd name="T22" fmla="*/ 729 w 779"/>
                  <a:gd name="T23" fmla="*/ 131 h 806"/>
                  <a:gd name="T24" fmla="*/ 779 w 779"/>
                  <a:gd name="T25" fmla="*/ 121 h 806"/>
                  <a:gd name="T26" fmla="*/ 732 w 779"/>
                  <a:gd name="T27" fmla="*/ 83 h 806"/>
                  <a:gd name="T28" fmla="*/ 676 w 779"/>
                  <a:gd name="T29" fmla="*/ 50 h 806"/>
                  <a:gd name="T30" fmla="*/ 466 w 779"/>
                  <a:gd name="T31"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806">
                    <a:moveTo>
                      <a:pt x="466" y="0"/>
                    </a:moveTo>
                    <a:cubicBezTo>
                      <a:pt x="209" y="0"/>
                      <a:pt x="0" y="209"/>
                      <a:pt x="0" y="466"/>
                    </a:cubicBezTo>
                    <a:cubicBezTo>
                      <a:pt x="0" y="590"/>
                      <a:pt x="48" y="702"/>
                      <a:pt x="126" y="785"/>
                    </a:cubicBezTo>
                    <a:cubicBezTo>
                      <a:pt x="133" y="792"/>
                      <a:pt x="140" y="799"/>
                      <a:pt x="147" y="806"/>
                    </a:cubicBezTo>
                    <a:cubicBezTo>
                      <a:pt x="196" y="796"/>
                      <a:pt x="196" y="796"/>
                      <a:pt x="196" y="796"/>
                    </a:cubicBezTo>
                    <a:cubicBezTo>
                      <a:pt x="183" y="785"/>
                      <a:pt x="170" y="773"/>
                      <a:pt x="158" y="761"/>
                    </a:cubicBezTo>
                    <a:cubicBezTo>
                      <a:pt x="85" y="684"/>
                      <a:pt x="40" y="581"/>
                      <a:pt x="40" y="466"/>
                    </a:cubicBezTo>
                    <a:cubicBezTo>
                      <a:pt x="40" y="466"/>
                      <a:pt x="40" y="466"/>
                      <a:pt x="40" y="466"/>
                    </a:cubicBezTo>
                    <a:cubicBezTo>
                      <a:pt x="40" y="231"/>
                      <a:pt x="231" y="40"/>
                      <a:pt x="466" y="40"/>
                    </a:cubicBezTo>
                    <a:cubicBezTo>
                      <a:pt x="515" y="40"/>
                      <a:pt x="563" y="48"/>
                      <a:pt x="606" y="64"/>
                    </a:cubicBezTo>
                    <a:cubicBezTo>
                      <a:pt x="651" y="79"/>
                      <a:pt x="693" y="102"/>
                      <a:pt x="729" y="131"/>
                    </a:cubicBezTo>
                    <a:cubicBezTo>
                      <a:pt x="729" y="131"/>
                      <a:pt x="729" y="131"/>
                      <a:pt x="729" y="131"/>
                    </a:cubicBezTo>
                    <a:cubicBezTo>
                      <a:pt x="779" y="121"/>
                      <a:pt x="779" y="121"/>
                      <a:pt x="779" y="121"/>
                    </a:cubicBezTo>
                    <a:cubicBezTo>
                      <a:pt x="764" y="107"/>
                      <a:pt x="748" y="95"/>
                      <a:pt x="732" y="83"/>
                    </a:cubicBezTo>
                    <a:cubicBezTo>
                      <a:pt x="714" y="71"/>
                      <a:pt x="696" y="60"/>
                      <a:pt x="676" y="50"/>
                    </a:cubicBezTo>
                    <a:cubicBezTo>
                      <a:pt x="613" y="18"/>
                      <a:pt x="542" y="0"/>
                      <a:pt x="466" y="0"/>
                    </a:cubicBezTo>
                  </a:path>
                </a:pathLst>
              </a:custGeom>
              <a:solidFill>
                <a:srgbClr val="FFC000"/>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grpSp>
        <p:grpSp>
          <p:nvGrpSpPr>
            <p:cNvPr id="8" name="组合 54"/>
            <p:cNvGrpSpPr/>
            <p:nvPr/>
          </p:nvGrpSpPr>
          <p:grpSpPr bwMode="auto">
            <a:xfrm>
              <a:off x="1796311" y="4874375"/>
              <a:ext cx="1531376" cy="1531254"/>
              <a:chOff x="3459599" y="3864460"/>
              <a:chExt cx="1315346" cy="1315241"/>
            </a:xfrm>
          </p:grpSpPr>
          <p:sp>
            <p:nvSpPr>
              <p:cNvPr id="56" name="Oval 239"/>
              <p:cNvSpPr>
                <a:spLocks noChangeArrowheads="1"/>
              </p:cNvSpPr>
              <p:nvPr/>
            </p:nvSpPr>
            <p:spPr bwMode="auto">
              <a:xfrm>
                <a:off x="3459599" y="3864460"/>
                <a:ext cx="1315346" cy="1315241"/>
              </a:xfrm>
              <a:prstGeom prst="ellipse">
                <a:avLst/>
              </a:prstGeom>
              <a:solidFill>
                <a:srgbClr val="FFC000">
                  <a:lumMod val="75000"/>
                </a:srgbClr>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sp>
            <p:nvSpPr>
              <p:cNvPr id="57" name="Oval 240"/>
              <p:cNvSpPr>
                <a:spLocks noChangeArrowheads="1"/>
              </p:cNvSpPr>
              <p:nvPr/>
            </p:nvSpPr>
            <p:spPr bwMode="auto">
              <a:xfrm>
                <a:off x="3659660" y="4028420"/>
                <a:ext cx="989625" cy="989103"/>
              </a:xfrm>
              <a:prstGeom prst="ellipse">
                <a:avLst/>
              </a:prstGeom>
              <a:solidFill>
                <a:srgbClr val="FFC000">
                  <a:lumMod val="60000"/>
                  <a:lumOff val="40000"/>
                </a:srgbClr>
              </a:solidFill>
              <a:ln>
                <a:noFill/>
              </a:ln>
            </p:spPr>
            <p:txBody>
              <a:bodyPr lIns="96430" tIns="48216" rIns="96430" bIns="48216" anchor="ctr"/>
              <a:lstStyle/>
              <a:p>
                <a:pPr algn="ctr" defTabSz="914400" eaLnBrk="1" hangingPunct="1">
                  <a:lnSpc>
                    <a:spcPct val="120000"/>
                  </a:lnSpc>
                  <a:defRPr/>
                </a:pPr>
                <a:r>
                  <a:rPr lang="zh-CN" altLang="en-US" sz="1600" b="1" kern="0" dirty="0">
                    <a:sym typeface="Arial" panose="020B0604020202020204" pitchFamily="34" charset="0"/>
                  </a:rPr>
                  <a:t>根本</a:t>
                </a:r>
                <a:endParaRPr lang="zh-CN" altLang="en-US" sz="1600" b="1" kern="0" dirty="0">
                  <a:sym typeface="Arial" panose="020B0604020202020204" pitchFamily="34" charset="0"/>
                </a:endParaRPr>
              </a:p>
            </p:txBody>
          </p:sp>
          <p:sp>
            <p:nvSpPr>
              <p:cNvPr id="58" name="Freeform 245"/>
              <p:cNvSpPr/>
              <p:nvPr/>
            </p:nvSpPr>
            <p:spPr bwMode="auto">
              <a:xfrm>
                <a:off x="3784253" y="4122874"/>
                <a:ext cx="913089" cy="944550"/>
              </a:xfrm>
              <a:custGeom>
                <a:avLst/>
                <a:gdLst>
                  <a:gd name="T0" fmla="*/ 632 w 781"/>
                  <a:gd name="T1" fmla="*/ 0 h 808"/>
                  <a:gd name="T2" fmla="*/ 582 w 781"/>
                  <a:gd name="T3" fmla="*/ 10 h 808"/>
                  <a:gd name="T4" fmla="*/ 741 w 781"/>
                  <a:gd name="T5" fmla="*/ 342 h 808"/>
                  <a:gd name="T6" fmla="*/ 741 w 781"/>
                  <a:gd name="T7" fmla="*/ 342 h 808"/>
                  <a:gd name="T8" fmla="*/ 315 w 781"/>
                  <a:gd name="T9" fmla="*/ 769 h 808"/>
                  <a:gd name="T10" fmla="*/ 50 w 781"/>
                  <a:gd name="T11" fmla="*/ 676 h 808"/>
                  <a:gd name="T12" fmla="*/ 50 w 781"/>
                  <a:gd name="T13" fmla="*/ 676 h 808"/>
                  <a:gd name="T14" fmla="*/ 0 w 781"/>
                  <a:gd name="T15" fmla="*/ 686 h 808"/>
                  <a:gd name="T16" fmla="*/ 18 w 781"/>
                  <a:gd name="T17" fmla="*/ 702 h 808"/>
                  <a:gd name="T18" fmla="*/ 315 w 781"/>
                  <a:gd name="T19" fmla="*/ 808 h 808"/>
                  <a:gd name="T20" fmla="*/ 781 w 781"/>
                  <a:gd name="T21" fmla="*/ 342 h 808"/>
                  <a:gd name="T22" fmla="*/ 632 w 781"/>
                  <a:gd name="T2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1" h="808">
                    <a:moveTo>
                      <a:pt x="632" y="0"/>
                    </a:moveTo>
                    <a:cubicBezTo>
                      <a:pt x="582" y="10"/>
                      <a:pt x="582" y="10"/>
                      <a:pt x="582" y="10"/>
                    </a:cubicBezTo>
                    <a:cubicBezTo>
                      <a:pt x="679" y="88"/>
                      <a:pt x="741" y="208"/>
                      <a:pt x="741" y="342"/>
                    </a:cubicBezTo>
                    <a:cubicBezTo>
                      <a:pt x="741" y="342"/>
                      <a:pt x="741" y="342"/>
                      <a:pt x="741" y="342"/>
                    </a:cubicBezTo>
                    <a:cubicBezTo>
                      <a:pt x="741" y="578"/>
                      <a:pt x="551" y="769"/>
                      <a:pt x="315" y="769"/>
                    </a:cubicBezTo>
                    <a:cubicBezTo>
                      <a:pt x="215" y="769"/>
                      <a:pt x="122" y="734"/>
                      <a:pt x="50" y="676"/>
                    </a:cubicBezTo>
                    <a:cubicBezTo>
                      <a:pt x="50" y="676"/>
                      <a:pt x="50" y="676"/>
                      <a:pt x="50" y="676"/>
                    </a:cubicBezTo>
                    <a:cubicBezTo>
                      <a:pt x="0" y="686"/>
                      <a:pt x="0" y="686"/>
                      <a:pt x="0" y="686"/>
                    </a:cubicBezTo>
                    <a:cubicBezTo>
                      <a:pt x="6" y="691"/>
                      <a:pt x="12" y="696"/>
                      <a:pt x="18" y="702"/>
                    </a:cubicBezTo>
                    <a:cubicBezTo>
                      <a:pt x="99" y="768"/>
                      <a:pt x="202" y="808"/>
                      <a:pt x="315" y="808"/>
                    </a:cubicBezTo>
                    <a:cubicBezTo>
                      <a:pt x="573" y="808"/>
                      <a:pt x="781" y="600"/>
                      <a:pt x="781" y="342"/>
                    </a:cubicBezTo>
                    <a:cubicBezTo>
                      <a:pt x="781" y="207"/>
                      <a:pt x="724" y="85"/>
                      <a:pt x="632" y="0"/>
                    </a:cubicBezTo>
                  </a:path>
                </a:pathLst>
              </a:custGeom>
              <a:solidFill>
                <a:srgbClr val="FFC000"/>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sp>
            <p:nvSpPr>
              <p:cNvPr id="59" name="Freeform 246"/>
              <p:cNvSpPr/>
              <p:nvPr/>
            </p:nvSpPr>
            <p:spPr bwMode="auto">
              <a:xfrm>
                <a:off x="3608043" y="3976736"/>
                <a:ext cx="911309" cy="942768"/>
              </a:xfrm>
              <a:custGeom>
                <a:avLst/>
                <a:gdLst>
                  <a:gd name="T0" fmla="*/ 466 w 779"/>
                  <a:gd name="T1" fmla="*/ 0 h 806"/>
                  <a:gd name="T2" fmla="*/ 0 w 779"/>
                  <a:gd name="T3" fmla="*/ 466 h 806"/>
                  <a:gd name="T4" fmla="*/ 126 w 779"/>
                  <a:gd name="T5" fmla="*/ 785 h 806"/>
                  <a:gd name="T6" fmla="*/ 147 w 779"/>
                  <a:gd name="T7" fmla="*/ 806 h 806"/>
                  <a:gd name="T8" fmla="*/ 196 w 779"/>
                  <a:gd name="T9" fmla="*/ 796 h 806"/>
                  <a:gd name="T10" fmla="*/ 158 w 779"/>
                  <a:gd name="T11" fmla="*/ 761 h 806"/>
                  <a:gd name="T12" fmla="*/ 40 w 779"/>
                  <a:gd name="T13" fmla="*/ 466 h 806"/>
                  <a:gd name="T14" fmla="*/ 40 w 779"/>
                  <a:gd name="T15" fmla="*/ 466 h 806"/>
                  <a:gd name="T16" fmla="*/ 466 w 779"/>
                  <a:gd name="T17" fmla="*/ 40 h 806"/>
                  <a:gd name="T18" fmla="*/ 606 w 779"/>
                  <a:gd name="T19" fmla="*/ 64 h 806"/>
                  <a:gd name="T20" fmla="*/ 729 w 779"/>
                  <a:gd name="T21" fmla="*/ 131 h 806"/>
                  <a:gd name="T22" fmla="*/ 729 w 779"/>
                  <a:gd name="T23" fmla="*/ 131 h 806"/>
                  <a:gd name="T24" fmla="*/ 779 w 779"/>
                  <a:gd name="T25" fmla="*/ 121 h 806"/>
                  <a:gd name="T26" fmla="*/ 732 w 779"/>
                  <a:gd name="T27" fmla="*/ 83 h 806"/>
                  <a:gd name="T28" fmla="*/ 676 w 779"/>
                  <a:gd name="T29" fmla="*/ 50 h 806"/>
                  <a:gd name="T30" fmla="*/ 466 w 779"/>
                  <a:gd name="T31"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806">
                    <a:moveTo>
                      <a:pt x="466" y="0"/>
                    </a:moveTo>
                    <a:cubicBezTo>
                      <a:pt x="209" y="0"/>
                      <a:pt x="0" y="209"/>
                      <a:pt x="0" y="466"/>
                    </a:cubicBezTo>
                    <a:cubicBezTo>
                      <a:pt x="0" y="590"/>
                      <a:pt x="48" y="702"/>
                      <a:pt x="126" y="785"/>
                    </a:cubicBezTo>
                    <a:cubicBezTo>
                      <a:pt x="133" y="792"/>
                      <a:pt x="140" y="799"/>
                      <a:pt x="147" y="806"/>
                    </a:cubicBezTo>
                    <a:cubicBezTo>
                      <a:pt x="196" y="796"/>
                      <a:pt x="196" y="796"/>
                      <a:pt x="196" y="796"/>
                    </a:cubicBezTo>
                    <a:cubicBezTo>
                      <a:pt x="183" y="785"/>
                      <a:pt x="170" y="773"/>
                      <a:pt x="158" y="761"/>
                    </a:cubicBezTo>
                    <a:cubicBezTo>
                      <a:pt x="85" y="684"/>
                      <a:pt x="40" y="581"/>
                      <a:pt x="40" y="466"/>
                    </a:cubicBezTo>
                    <a:cubicBezTo>
                      <a:pt x="40" y="466"/>
                      <a:pt x="40" y="466"/>
                      <a:pt x="40" y="466"/>
                    </a:cubicBezTo>
                    <a:cubicBezTo>
                      <a:pt x="40" y="231"/>
                      <a:pt x="231" y="40"/>
                      <a:pt x="466" y="40"/>
                    </a:cubicBezTo>
                    <a:cubicBezTo>
                      <a:pt x="515" y="40"/>
                      <a:pt x="563" y="48"/>
                      <a:pt x="606" y="64"/>
                    </a:cubicBezTo>
                    <a:cubicBezTo>
                      <a:pt x="651" y="79"/>
                      <a:pt x="693" y="102"/>
                      <a:pt x="729" y="131"/>
                    </a:cubicBezTo>
                    <a:cubicBezTo>
                      <a:pt x="729" y="131"/>
                      <a:pt x="729" y="131"/>
                      <a:pt x="729" y="131"/>
                    </a:cubicBezTo>
                    <a:cubicBezTo>
                      <a:pt x="779" y="121"/>
                      <a:pt x="779" y="121"/>
                      <a:pt x="779" y="121"/>
                    </a:cubicBezTo>
                    <a:cubicBezTo>
                      <a:pt x="764" y="107"/>
                      <a:pt x="748" y="95"/>
                      <a:pt x="732" y="83"/>
                    </a:cubicBezTo>
                    <a:cubicBezTo>
                      <a:pt x="714" y="71"/>
                      <a:pt x="696" y="60"/>
                      <a:pt x="676" y="50"/>
                    </a:cubicBezTo>
                    <a:cubicBezTo>
                      <a:pt x="613" y="18"/>
                      <a:pt x="542" y="0"/>
                      <a:pt x="466" y="0"/>
                    </a:cubicBezTo>
                  </a:path>
                </a:pathLst>
              </a:custGeom>
              <a:solidFill>
                <a:srgbClr val="FFC000"/>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grpSp>
        <p:grpSp>
          <p:nvGrpSpPr>
            <p:cNvPr id="10" name="组合 59"/>
            <p:cNvGrpSpPr/>
            <p:nvPr/>
          </p:nvGrpSpPr>
          <p:grpSpPr bwMode="auto">
            <a:xfrm>
              <a:off x="3436686" y="4874375"/>
              <a:ext cx="1529305" cy="1531254"/>
              <a:chOff x="3439725" y="3864460"/>
              <a:chExt cx="1313567" cy="1315241"/>
            </a:xfrm>
          </p:grpSpPr>
          <p:sp>
            <p:nvSpPr>
              <p:cNvPr id="61" name="Oval 239"/>
              <p:cNvSpPr>
                <a:spLocks noChangeArrowheads="1"/>
              </p:cNvSpPr>
              <p:nvPr/>
            </p:nvSpPr>
            <p:spPr bwMode="auto">
              <a:xfrm>
                <a:off x="3439725" y="3864460"/>
                <a:ext cx="1313567" cy="1315241"/>
              </a:xfrm>
              <a:prstGeom prst="ellipse">
                <a:avLst/>
              </a:prstGeom>
              <a:solidFill>
                <a:srgbClr val="FFC000">
                  <a:lumMod val="75000"/>
                </a:srgbClr>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sp>
            <p:nvSpPr>
              <p:cNvPr id="62" name="Oval 240"/>
              <p:cNvSpPr>
                <a:spLocks noChangeArrowheads="1"/>
              </p:cNvSpPr>
              <p:nvPr/>
            </p:nvSpPr>
            <p:spPr bwMode="auto">
              <a:xfrm>
                <a:off x="3660077" y="4028420"/>
                <a:ext cx="987846" cy="989103"/>
              </a:xfrm>
              <a:prstGeom prst="ellipse">
                <a:avLst/>
              </a:prstGeom>
              <a:solidFill>
                <a:srgbClr val="FFC000">
                  <a:lumMod val="60000"/>
                  <a:lumOff val="40000"/>
                </a:srgbClr>
              </a:solidFill>
              <a:ln>
                <a:noFill/>
              </a:ln>
            </p:spPr>
            <p:txBody>
              <a:bodyPr lIns="96430" tIns="48216" rIns="96430" bIns="48216" anchor="ctr"/>
              <a:lstStyle/>
              <a:p>
                <a:pPr algn="ctr" defTabSz="914400" eaLnBrk="1" hangingPunct="1">
                  <a:lnSpc>
                    <a:spcPct val="120000"/>
                  </a:lnSpc>
                  <a:defRPr/>
                </a:pPr>
                <a:r>
                  <a:rPr lang="zh-CN" altLang="en-US" sz="1600" b="1" kern="0" dirty="0">
                    <a:sym typeface="Arial" panose="020B0604020202020204" pitchFamily="34" charset="0"/>
                  </a:rPr>
                  <a:t>灵魂</a:t>
                </a:r>
                <a:endParaRPr lang="zh-CN" altLang="en-US" sz="1600" b="1" kern="0" dirty="0">
                  <a:sym typeface="Arial" panose="020B0604020202020204" pitchFamily="34" charset="0"/>
                </a:endParaRPr>
              </a:p>
            </p:txBody>
          </p:sp>
          <p:sp>
            <p:nvSpPr>
              <p:cNvPr id="63" name="Freeform 245"/>
              <p:cNvSpPr/>
              <p:nvPr/>
            </p:nvSpPr>
            <p:spPr bwMode="auto">
              <a:xfrm>
                <a:off x="3784670" y="4122874"/>
                <a:ext cx="911309" cy="944550"/>
              </a:xfrm>
              <a:custGeom>
                <a:avLst/>
                <a:gdLst>
                  <a:gd name="T0" fmla="*/ 632 w 781"/>
                  <a:gd name="T1" fmla="*/ 0 h 808"/>
                  <a:gd name="T2" fmla="*/ 582 w 781"/>
                  <a:gd name="T3" fmla="*/ 10 h 808"/>
                  <a:gd name="T4" fmla="*/ 741 w 781"/>
                  <a:gd name="T5" fmla="*/ 342 h 808"/>
                  <a:gd name="T6" fmla="*/ 741 w 781"/>
                  <a:gd name="T7" fmla="*/ 342 h 808"/>
                  <a:gd name="T8" fmla="*/ 315 w 781"/>
                  <a:gd name="T9" fmla="*/ 769 h 808"/>
                  <a:gd name="T10" fmla="*/ 50 w 781"/>
                  <a:gd name="T11" fmla="*/ 676 h 808"/>
                  <a:gd name="T12" fmla="*/ 50 w 781"/>
                  <a:gd name="T13" fmla="*/ 676 h 808"/>
                  <a:gd name="T14" fmla="*/ 0 w 781"/>
                  <a:gd name="T15" fmla="*/ 686 h 808"/>
                  <a:gd name="T16" fmla="*/ 18 w 781"/>
                  <a:gd name="T17" fmla="*/ 702 h 808"/>
                  <a:gd name="T18" fmla="*/ 315 w 781"/>
                  <a:gd name="T19" fmla="*/ 808 h 808"/>
                  <a:gd name="T20" fmla="*/ 781 w 781"/>
                  <a:gd name="T21" fmla="*/ 342 h 808"/>
                  <a:gd name="T22" fmla="*/ 632 w 781"/>
                  <a:gd name="T2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1" h="808">
                    <a:moveTo>
                      <a:pt x="632" y="0"/>
                    </a:moveTo>
                    <a:cubicBezTo>
                      <a:pt x="582" y="10"/>
                      <a:pt x="582" y="10"/>
                      <a:pt x="582" y="10"/>
                    </a:cubicBezTo>
                    <a:cubicBezTo>
                      <a:pt x="679" y="88"/>
                      <a:pt x="741" y="208"/>
                      <a:pt x="741" y="342"/>
                    </a:cubicBezTo>
                    <a:cubicBezTo>
                      <a:pt x="741" y="342"/>
                      <a:pt x="741" y="342"/>
                      <a:pt x="741" y="342"/>
                    </a:cubicBezTo>
                    <a:cubicBezTo>
                      <a:pt x="741" y="578"/>
                      <a:pt x="551" y="769"/>
                      <a:pt x="315" y="769"/>
                    </a:cubicBezTo>
                    <a:cubicBezTo>
                      <a:pt x="215" y="769"/>
                      <a:pt x="122" y="734"/>
                      <a:pt x="50" y="676"/>
                    </a:cubicBezTo>
                    <a:cubicBezTo>
                      <a:pt x="50" y="676"/>
                      <a:pt x="50" y="676"/>
                      <a:pt x="50" y="676"/>
                    </a:cubicBezTo>
                    <a:cubicBezTo>
                      <a:pt x="0" y="686"/>
                      <a:pt x="0" y="686"/>
                      <a:pt x="0" y="686"/>
                    </a:cubicBezTo>
                    <a:cubicBezTo>
                      <a:pt x="6" y="691"/>
                      <a:pt x="12" y="696"/>
                      <a:pt x="18" y="702"/>
                    </a:cubicBezTo>
                    <a:cubicBezTo>
                      <a:pt x="99" y="768"/>
                      <a:pt x="202" y="808"/>
                      <a:pt x="315" y="808"/>
                    </a:cubicBezTo>
                    <a:cubicBezTo>
                      <a:pt x="573" y="808"/>
                      <a:pt x="781" y="600"/>
                      <a:pt x="781" y="342"/>
                    </a:cubicBezTo>
                    <a:cubicBezTo>
                      <a:pt x="781" y="207"/>
                      <a:pt x="724" y="85"/>
                      <a:pt x="632" y="0"/>
                    </a:cubicBezTo>
                  </a:path>
                </a:pathLst>
              </a:custGeom>
              <a:solidFill>
                <a:srgbClr val="FFC000"/>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sp>
            <p:nvSpPr>
              <p:cNvPr id="64" name="Freeform 246"/>
              <p:cNvSpPr/>
              <p:nvPr/>
            </p:nvSpPr>
            <p:spPr bwMode="auto">
              <a:xfrm>
                <a:off x="3610240" y="3976736"/>
                <a:ext cx="907750" cy="942768"/>
              </a:xfrm>
              <a:custGeom>
                <a:avLst/>
                <a:gdLst>
                  <a:gd name="T0" fmla="*/ 466 w 779"/>
                  <a:gd name="T1" fmla="*/ 0 h 806"/>
                  <a:gd name="T2" fmla="*/ 0 w 779"/>
                  <a:gd name="T3" fmla="*/ 466 h 806"/>
                  <a:gd name="T4" fmla="*/ 126 w 779"/>
                  <a:gd name="T5" fmla="*/ 785 h 806"/>
                  <a:gd name="T6" fmla="*/ 147 w 779"/>
                  <a:gd name="T7" fmla="*/ 806 h 806"/>
                  <a:gd name="T8" fmla="*/ 196 w 779"/>
                  <a:gd name="T9" fmla="*/ 796 h 806"/>
                  <a:gd name="T10" fmla="*/ 158 w 779"/>
                  <a:gd name="T11" fmla="*/ 761 h 806"/>
                  <a:gd name="T12" fmla="*/ 40 w 779"/>
                  <a:gd name="T13" fmla="*/ 466 h 806"/>
                  <a:gd name="T14" fmla="*/ 40 w 779"/>
                  <a:gd name="T15" fmla="*/ 466 h 806"/>
                  <a:gd name="T16" fmla="*/ 466 w 779"/>
                  <a:gd name="T17" fmla="*/ 40 h 806"/>
                  <a:gd name="T18" fmla="*/ 606 w 779"/>
                  <a:gd name="T19" fmla="*/ 64 h 806"/>
                  <a:gd name="T20" fmla="*/ 729 w 779"/>
                  <a:gd name="T21" fmla="*/ 131 h 806"/>
                  <a:gd name="T22" fmla="*/ 729 w 779"/>
                  <a:gd name="T23" fmla="*/ 131 h 806"/>
                  <a:gd name="T24" fmla="*/ 779 w 779"/>
                  <a:gd name="T25" fmla="*/ 121 h 806"/>
                  <a:gd name="T26" fmla="*/ 732 w 779"/>
                  <a:gd name="T27" fmla="*/ 83 h 806"/>
                  <a:gd name="T28" fmla="*/ 676 w 779"/>
                  <a:gd name="T29" fmla="*/ 50 h 806"/>
                  <a:gd name="T30" fmla="*/ 466 w 779"/>
                  <a:gd name="T31"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806">
                    <a:moveTo>
                      <a:pt x="466" y="0"/>
                    </a:moveTo>
                    <a:cubicBezTo>
                      <a:pt x="209" y="0"/>
                      <a:pt x="0" y="209"/>
                      <a:pt x="0" y="466"/>
                    </a:cubicBezTo>
                    <a:cubicBezTo>
                      <a:pt x="0" y="590"/>
                      <a:pt x="48" y="702"/>
                      <a:pt x="126" y="785"/>
                    </a:cubicBezTo>
                    <a:cubicBezTo>
                      <a:pt x="133" y="792"/>
                      <a:pt x="140" y="799"/>
                      <a:pt x="147" y="806"/>
                    </a:cubicBezTo>
                    <a:cubicBezTo>
                      <a:pt x="196" y="796"/>
                      <a:pt x="196" y="796"/>
                      <a:pt x="196" y="796"/>
                    </a:cubicBezTo>
                    <a:cubicBezTo>
                      <a:pt x="183" y="785"/>
                      <a:pt x="170" y="773"/>
                      <a:pt x="158" y="761"/>
                    </a:cubicBezTo>
                    <a:cubicBezTo>
                      <a:pt x="85" y="684"/>
                      <a:pt x="40" y="581"/>
                      <a:pt x="40" y="466"/>
                    </a:cubicBezTo>
                    <a:cubicBezTo>
                      <a:pt x="40" y="466"/>
                      <a:pt x="40" y="466"/>
                      <a:pt x="40" y="466"/>
                    </a:cubicBezTo>
                    <a:cubicBezTo>
                      <a:pt x="40" y="231"/>
                      <a:pt x="231" y="40"/>
                      <a:pt x="466" y="40"/>
                    </a:cubicBezTo>
                    <a:cubicBezTo>
                      <a:pt x="515" y="40"/>
                      <a:pt x="563" y="48"/>
                      <a:pt x="606" y="64"/>
                    </a:cubicBezTo>
                    <a:cubicBezTo>
                      <a:pt x="651" y="79"/>
                      <a:pt x="693" y="102"/>
                      <a:pt x="729" y="131"/>
                    </a:cubicBezTo>
                    <a:cubicBezTo>
                      <a:pt x="729" y="131"/>
                      <a:pt x="729" y="131"/>
                      <a:pt x="729" y="131"/>
                    </a:cubicBezTo>
                    <a:cubicBezTo>
                      <a:pt x="779" y="121"/>
                      <a:pt x="779" y="121"/>
                      <a:pt x="779" y="121"/>
                    </a:cubicBezTo>
                    <a:cubicBezTo>
                      <a:pt x="764" y="107"/>
                      <a:pt x="748" y="95"/>
                      <a:pt x="732" y="83"/>
                    </a:cubicBezTo>
                    <a:cubicBezTo>
                      <a:pt x="714" y="71"/>
                      <a:pt x="696" y="60"/>
                      <a:pt x="676" y="50"/>
                    </a:cubicBezTo>
                    <a:cubicBezTo>
                      <a:pt x="613" y="18"/>
                      <a:pt x="542" y="0"/>
                      <a:pt x="466" y="0"/>
                    </a:cubicBezTo>
                  </a:path>
                </a:pathLst>
              </a:custGeom>
              <a:solidFill>
                <a:srgbClr val="FFC000"/>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grpSp>
        <p:grpSp>
          <p:nvGrpSpPr>
            <p:cNvPr id="12" name="组合 64"/>
            <p:cNvGrpSpPr/>
            <p:nvPr/>
          </p:nvGrpSpPr>
          <p:grpSpPr bwMode="auto">
            <a:xfrm>
              <a:off x="5070018" y="4874375"/>
              <a:ext cx="1531379" cy="1531254"/>
              <a:chOff x="3413801" y="3864460"/>
              <a:chExt cx="1315348" cy="1315241"/>
            </a:xfrm>
          </p:grpSpPr>
          <p:sp>
            <p:nvSpPr>
              <p:cNvPr id="66" name="Oval 239"/>
              <p:cNvSpPr>
                <a:spLocks noChangeArrowheads="1"/>
              </p:cNvSpPr>
              <p:nvPr/>
            </p:nvSpPr>
            <p:spPr bwMode="auto">
              <a:xfrm>
                <a:off x="3413801" y="3864460"/>
                <a:ext cx="1315348" cy="1315241"/>
              </a:xfrm>
              <a:prstGeom prst="ellipse">
                <a:avLst/>
              </a:prstGeom>
              <a:solidFill>
                <a:srgbClr val="FFC000">
                  <a:lumMod val="75000"/>
                </a:srgbClr>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sp>
            <p:nvSpPr>
              <p:cNvPr id="67" name="Oval 240"/>
              <p:cNvSpPr>
                <a:spLocks noChangeArrowheads="1"/>
              </p:cNvSpPr>
              <p:nvPr/>
            </p:nvSpPr>
            <p:spPr bwMode="auto">
              <a:xfrm>
                <a:off x="3658716" y="4028420"/>
                <a:ext cx="989625" cy="989103"/>
              </a:xfrm>
              <a:prstGeom prst="ellipse">
                <a:avLst/>
              </a:prstGeom>
              <a:solidFill>
                <a:srgbClr val="FFC000">
                  <a:lumMod val="60000"/>
                  <a:lumOff val="40000"/>
                </a:srgbClr>
              </a:solidFill>
              <a:ln>
                <a:noFill/>
              </a:ln>
            </p:spPr>
            <p:txBody>
              <a:bodyPr lIns="96430" tIns="48216" rIns="96430" bIns="48216" anchor="ctr"/>
              <a:lstStyle/>
              <a:p>
                <a:pPr algn="ctr" defTabSz="914400" eaLnBrk="1" hangingPunct="1">
                  <a:lnSpc>
                    <a:spcPct val="120000"/>
                  </a:lnSpc>
                  <a:defRPr/>
                </a:pPr>
                <a:r>
                  <a:rPr lang="zh-CN" altLang="en-US" sz="1600" b="1" kern="0" dirty="0">
                    <a:sym typeface="Arial" panose="020B0604020202020204" pitchFamily="34" charset="0"/>
                  </a:rPr>
                  <a:t>条件</a:t>
                </a:r>
                <a:endParaRPr lang="zh-CN" altLang="en-US" sz="1600" b="1" kern="0" dirty="0">
                  <a:sym typeface="Arial" panose="020B0604020202020204" pitchFamily="34" charset="0"/>
                </a:endParaRPr>
              </a:p>
            </p:txBody>
          </p:sp>
          <p:sp>
            <p:nvSpPr>
              <p:cNvPr id="68" name="Freeform 245"/>
              <p:cNvSpPr/>
              <p:nvPr/>
            </p:nvSpPr>
            <p:spPr bwMode="auto">
              <a:xfrm>
                <a:off x="3783309" y="4122874"/>
                <a:ext cx="914869" cy="944550"/>
              </a:xfrm>
              <a:custGeom>
                <a:avLst/>
                <a:gdLst>
                  <a:gd name="T0" fmla="*/ 632 w 781"/>
                  <a:gd name="T1" fmla="*/ 0 h 808"/>
                  <a:gd name="T2" fmla="*/ 582 w 781"/>
                  <a:gd name="T3" fmla="*/ 10 h 808"/>
                  <a:gd name="T4" fmla="*/ 741 w 781"/>
                  <a:gd name="T5" fmla="*/ 342 h 808"/>
                  <a:gd name="T6" fmla="*/ 741 w 781"/>
                  <a:gd name="T7" fmla="*/ 342 h 808"/>
                  <a:gd name="T8" fmla="*/ 315 w 781"/>
                  <a:gd name="T9" fmla="*/ 769 h 808"/>
                  <a:gd name="T10" fmla="*/ 50 w 781"/>
                  <a:gd name="T11" fmla="*/ 676 h 808"/>
                  <a:gd name="T12" fmla="*/ 50 w 781"/>
                  <a:gd name="T13" fmla="*/ 676 h 808"/>
                  <a:gd name="T14" fmla="*/ 0 w 781"/>
                  <a:gd name="T15" fmla="*/ 686 h 808"/>
                  <a:gd name="T16" fmla="*/ 18 w 781"/>
                  <a:gd name="T17" fmla="*/ 702 h 808"/>
                  <a:gd name="T18" fmla="*/ 315 w 781"/>
                  <a:gd name="T19" fmla="*/ 808 h 808"/>
                  <a:gd name="T20" fmla="*/ 781 w 781"/>
                  <a:gd name="T21" fmla="*/ 342 h 808"/>
                  <a:gd name="T22" fmla="*/ 632 w 781"/>
                  <a:gd name="T2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1" h="808">
                    <a:moveTo>
                      <a:pt x="632" y="0"/>
                    </a:moveTo>
                    <a:cubicBezTo>
                      <a:pt x="582" y="10"/>
                      <a:pt x="582" y="10"/>
                      <a:pt x="582" y="10"/>
                    </a:cubicBezTo>
                    <a:cubicBezTo>
                      <a:pt x="679" y="88"/>
                      <a:pt x="741" y="208"/>
                      <a:pt x="741" y="342"/>
                    </a:cubicBezTo>
                    <a:cubicBezTo>
                      <a:pt x="741" y="342"/>
                      <a:pt x="741" y="342"/>
                      <a:pt x="741" y="342"/>
                    </a:cubicBezTo>
                    <a:cubicBezTo>
                      <a:pt x="741" y="578"/>
                      <a:pt x="551" y="769"/>
                      <a:pt x="315" y="769"/>
                    </a:cubicBezTo>
                    <a:cubicBezTo>
                      <a:pt x="215" y="769"/>
                      <a:pt x="122" y="734"/>
                      <a:pt x="50" y="676"/>
                    </a:cubicBezTo>
                    <a:cubicBezTo>
                      <a:pt x="50" y="676"/>
                      <a:pt x="50" y="676"/>
                      <a:pt x="50" y="676"/>
                    </a:cubicBezTo>
                    <a:cubicBezTo>
                      <a:pt x="0" y="686"/>
                      <a:pt x="0" y="686"/>
                      <a:pt x="0" y="686"/>
                    </a:cubicBezTo>
                    <a:cubicBezTo>
                      <a:pt x="6" y="691"/>
                      <a:pt x="12" y="696"/>
                      <a:pt x="18" y="702"/>
                    </a:cubicBezTo>
                    <a:cubicBezTo>
                      <a:pt x="99" y="768"/>
                      <a:pt x="202" y="808"/>
                      <a:pt x="315" y="808"/>
                    </a:cubicBezTo>
                    <a:cubicBezTo>
                      <a:pt x="573" y="808"/>
                      <a:pt x="781" y="600"/>
                      <a:pt x="781" y="342"/>
                    </a:cubicBezTo>
                    <a:cubicBezTo>
                      <a:pt x="781" y="207"/>
                      <a:pt x="724" y="85"/>
                      <a:pt x="632" y="0"/>
                    </a:cubicBezTo>
                  </a:path>
                </a:pathLst>
              </a:custGeom>
              <a:solidFill>
                <a:srgbClr val="FFC000"/>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sp>
            <p:nvSpPr>
              <p:cNvPr id="69" name="Freeform 246"/>
              <p:cNvSpPr/>
              <p:nvPr/>
            </p:nvSpPr>
            <p:spPr bwMode="auto">
              <a:xfrm>
                <a:off x="3608879" y="3976736"/>
                <a:ext cx="909530" cy="942768"/>
              </a:xfrm>
              <a:custGeom>
                <a:avLst/>
                <a:gdLst>
                  <a:gd name="T0" fmla="*/ 466 w 779"/>
                  <a:gd name="T1" fmla="*/ 0 h 806"/>
                  <a:gd name="T2" fmla="*/ 0 w 779"/>
                  <a:gd name="T3" fmla="*/ 466 h 806"/>
                  <a:gd name="T4" fmla="*/ 126 w 779"/>
                  <a:gd name="T5" fmla="*/ 785 h 806"/>
                  <a:gd name="T6" fmla="*/ 147 w 779"/>
                  <a:gd name="T7" fmla="*/ 806 h 806"/>
                  <a:gd name="T8" fmla="*/ 196 w 779"/>
                  <a:gd name="T9" fmla="*/ 796 h 806"/>
                  <a:gd name="T10" fmla="*/ 158 w 779"/>
                  <a:gd name="T11" fmla="*/ 761 h 806"/>
                  <a:gd name="T12" fmla="*/ 40 w 779"/>
                  <a:gd name="T13" fmla="*/ 466 h 806"/>
                  <a:gd name="T14" fmla="*/ 40 w 779"/>
                  <a:gd name="T15" fmla="*/ 466 h 806"/>
                  <a:gd name="T16" fmla="*/ 466 w 779"/>
                  <a:gd name="T17" fmla="*/ 40 h 806"/>
                  <a:gd name="T18" fmla="*/ 606 w 779"/>
                  <a:gd name="T19" fmla="*/ 64 h 806"/>
                  <a:gd name="T20" fmla="*/ 729 w 779"/>
                  <a:gd name="T21" fmla="*/ 131 h 806"/>
                  <a:gd name="T22" fmla="*/ 729 w 779"/>
                  <a:gd name="T23" fmla="*/ 131 h 806"/>
                  <a:gd name="T24" fmla="*/ 779 w 779"/>
                  <a:gd name="T25" fmla="*/ 121 h 806"/>
                  <a:gd name="T26" fmla="*/ 732 w 779"/>
                  <a:gd name="T27" fmla="*/ 83 h 806"/>
                  <a:gd name="T28" fmla="*/ 676 w 779"/>
                  <a:gd name="T29" fmla="*/ 50 h 806"/>
                  <a:gd name="T30" fmla="*/ 466 w 779"/>
                  <a:gd name="T31"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806">
                    <a:moveTo>
                      <a:pt x="466" y="0"/>
                    </a:moveTo>
                    <a:cubicBezTo>
                      <a:pt x="209" y="0"/>
                      <a:pt x="0" y="209"/>
                      <a:pt x="0" y="466"/>
                    </a:cubicBezTo>
                    <a:cubicBezTo>
                      <a:pt x="0" y="590"/>
                      <a:pt x="48" y="702"/>
                      <a:pt x="126" y="785"/>
                    </a:cubicBezTo>
                    <a:cubicBezTo>
                      <a:pt x="133" y="792"/>
                      <a:pt x="140" y="799"/>
                      <a:pt x="147" y="806"/>
                    </a:cubicBezTo>
                    <a:cubicBezTo>
                      <a:pt x="196" y="796"/>
                      <a:pt x="196" y="796"/>
                      <a:pt x="196" y="796"/>
                    </a:cubicBezTo>
                    <a:cubicBezTo>
                      <a:pt x="183" y="785"/>
                      <a:pt x="170" y="773"/>
                      <a:pt x="158" y="761"/>
                    </a:cubicBezTo>
                    <a:cubicBezTo>
                      <a:pt x="85" y="684"/>
                      <a:pt x="40" y="581"/>
                      <a:pt x="40" y="466"/>
                    </a:cubicBezTo>
                    <a:cubicBezTo>
                      <a:pt x="40" y="466"/>
                      <a:pt x="40" y="466"/>
                      <a:pt x="40" y="466"/>
                    </a:cubicBezTo>
                    <a:cubicBezTo>
                      <a:pt x="40" y="231"/>
                      <a:pt x="231" y="40"/>
                      <a:pt x="466" y="40"/>
                    </a:cubicBezTo>
                    <a:cubicBezTo>
                      <a:pt x="515" y="40"/>
                      <a:pt x="563" y="48"/>
                      <a:pt x="606" y="64"/>
                    </a:cubicBezTo>
                    <a:cubicBezTo>
                      <a:pt x="651" y="79"/>
                      <a:pt x="693" y="102"/>
                      <a:pt x="729" y="131"/>
                    </a:cubicBezTo>
                    <a:cubicBezTo>
                      <a:pt x="729" y="131"/>
                      <a:pt x="729" y="131"/>
                      <a:pt x="729" y="131"/>
                    </a:cubicBezTo>
                    <a:cubicBezTo>
                      <a:pt x="779" y="121"/>
                      <a:pt x="779" y="121"/>
                      <a:pt x="779" y="121"/>
                    </a:cubicBezTo>
                    <a:cubicBezTo>
                      <a:pt x="764" y="107"/>
                      <a:pt x="748" y="95"/>
                      <a:pt x="732" y="83"/>
                    </a:cubicBezTo>
                    <a:cubicBezTo>
                      <a:pt x="714" y="71"/>
                      <a:pt x="696" y="60"/>
                      <a:pt x="676" y="50"/>
                    </a:cubicBezTo>
                    <a:cubicBezTo>
                      <a:pt x="613" y="18"/>
                      <a:pt x="542" y="0"/>
                      <a:pt x="466" y="0"/>
                    </a:cubicBezTo>
                  </a:path>
                </a:pathLst>
              </a:custGeom>
              <a:solidFill>
                <a:srgbClr val="FFC000"/>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grpSp>
        <p:grpSp>
          <p:nvGrpSpPr>
            <p:cNvPr id="13" name="组合 69"/>
            <p:cNvGrpSpPr/>
            <p:nvPr/>
          </p:nvGrpSpPr>
          <p:grpSpPr bwMode="auto">
            <a:xfrm>
              <a:off x="6754536" y="4875205"/>
              <a:ext cx="1531376" cy="1531254"/>
              <a:chOff x="3431843" y="3865173"/>
              <a:chExt cx="1315346" cy="1315241"/>
            </a:xfrm>
          </p:grpSpPr>
          <p:sp>
            <p:nvSpPr>
              <p:cNvPr id="71" name="Oval 239"/>
              <p:cNvSpPr>
                <a:spLocks noChangeArrowheads="1"/>
              </p:cNvSpPr>
              <p:nvPr/>
            </p:nvSpPr>
            <p:spPr bwMode="auto">
              <a:xfrm>
                <a:off x="3431843" y="3865173"/>
                <a:ext cx="1315346" cy="1315241"/>
              </a:xfrm>
              <a:prstGeom prst="ellipse">
                <a:avLst/>
              </a:prstGeom>
              <a:solidFill>
                <a:srgbClr val="FFC000">
                  <a:lumMod val="75000"/>
                </a:srgbClr>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sp>
            <p:nvSpPr>
              <p:cNvPr id="72" name="Oval 240"/>
              <p:cNvSpPr>
                <a:spLocks noChangeArrowheads="1"/>
              </p:cNvSpPr>
              <p:nvPr/>
            </p:nvSpPr>
            <p:spPr bwMode="auto">
              <a:xfrm>
                <a:off x="3660915" y="4028420"/>
                <a:ext cx="987846" cy="989103"/>
              </a:xfrm>
              <a:prstGeom prst="ellipse">
                <a:avLst/>
              </a:prstGeom>
              <a:solidFill>
                <a:srgbClr val="FFC000">
                  <a:lumMod val="60000"/>
                  <a:lumOff val="40000"/>
                </a:srgbClr>
              </a:solidFill>
              <a:ln>
                <a:noFill/>
              </a:ln>
            </p:spPr>
            <p:txBody>
              <a:bodyPr lIns="96430" tIns="48216" rIns="96430" bIns="48216" anchor="ctr"/>
              <a:lstStyle/>
              <a:p>
                <a:pPr algn="ctr" defTabSz="914400" eaLnBrk="1" hangingPunct="1">
                  <a:lnSpc>
                    <a:spcPct val="120000"/>
                  </a:lnSpc>
                  <a:defRPr/>
                </a:pPr>
                <a:r>
                  <a:rPr lang="zh-CN" altLang="en-US" sz="1600" b="1" kern="0" dirty="0">
                    <a:sym typeface="Arial" panose="020B0604020202020204" pitchFamily="34" charset="0"/>
                  </a:rPr>
                  <a:t>基础</a:t>
                </a:r>
                <a:endParaRPr lang="zh-CN" altLang="en-US" sz="1600" b="1" kern="0" dirty="0">
                  <a:sym typeface="Arial" panose="020B0604020202020204" pitchFamily="34" charset="0"/>
                </a:endParaRPr>
              </a:p>
            </p:txBody>
          </p:sp>
          <p:sp>
            <p:nvSpPr>
              <p:cNvPr id="73" name="Freeform 245"/>
              <p:cNvSpPr/>
              <p:nvPr/>
            </p:nvSpPr>
            <p:spPr bwMode="auto">
              <a:xfrm>
                <a:off x="3785508" y="4122874"/>
                <a:ext cx="911309" cy="944550"/>
              </a:xfrm>
              <a:custGeom>
                <a:avLst/>
                <a:gdLst>
                  <a:gd name="T0" fmla="*/ 632 w 781"/>
                  <a:gd name="T1" fmla="*/ 0 h 808"/>
                  <a:gd name="T2" fmla="*/ 582 w 781"/>
                  <a:gd name="T3" fmla="*/ 10 h 808"/>
                  <a:gd name="T4" fmla="*/ 741 w 781"/>
                  <a:gd name="T5" fmla="*/ 342 h 808"/>
                  <a:gd name="T6" fmla="*/ 741 w 781"/>
                  <a:gd name="T7" fmla="*/ 342 h 808"/>
                  <a:gd name="T8" fmla="*/ 315 w 781"/>
                  <a:gd name="T9" fmla="*/ 769 h 808"/>
                  <a:gd name="T10" fmla="*/ 50 w 781"/>
                  <a:gd name="T11" fmla="*/ 676 h 808"/>
                  <a:gd name="T12" fmla="*/ 50 w 781"/>
                  <a:gd name="T13" fmla="*/ 676 h 808"/>
                  <a:gd name="T14" fmla="*/ 0 w 781"/>
                  <a:gd name="T15" fmla="*/ 686 h 808"/>
                  <a:gd name="T16" fmla="*/ 18 w 781"/>
                  <a:gd name="T17" fmla="*/ 702 h 808"/>
                  <a:gd name="T18" fmla="*/ 315 w 781"/>
                  <a:gd name="T19" fmla="*/ 808 h 808"/>
                  <a:gd name="T20" fmla="*/ 781 w 781"/>
                  <a:gd name="T21" fmla="*/ 342 h 808"/>
                  <a:gd name="T22" fmla="*/ 632 w 781"/>
                  <a:gd name="T2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1" h="808">
                    <a:moveTo>
                      <a:pt x="632" y="0"/>
                    </a:moveTo>
                    <a:cubicBezTo>
                      <a:pt x="582" y="10"/>
                      <a:pt x="582" y="10"/>
                      <a:pt x="582" y="10"/>
                    </a:cubicBezTo>
                    <a:cubicBezTo>
                      <a:pt x="679" y="88"/>
                      <a:pt x="741" y="208"/>
                      <a:pt x="741" y="342"/>
                    </a:cubicBezTo>
                    <a:cubicBezTo>
                      <a:pt x="741" y="342"/>
                      <a:pt x="741" y="342"/>
                      <a:pt x="741" y="342"/>
                    </a:cubicBezTo>
                    <a:cubicBezTo>
                      <a:pt x="741" y="578"/>
                      <a:pt x="551" y="769"/>
                      <a:pt x="315" y="769"/>
                    </a:cubicBezTo>
                    <a:cubicBezTo>
                      <a:pt x="215" y="769"/>
                      <a:pt x="122" y="734"/>
                      <a:pt x="50" y="676"/>
                    </a:cubicBezTo>
                    <a:cubicBezTo>
                      <a:pt x="50" y="676"/>
                      <a:pt x="50" y="676"/>
                      <a:pt x="50" y="676"/>
                    </a:cubicBezTo>
                    <a:cubicBezTo>
                      <a:pt x="0" y="686"/>
                      <a:pt x="0" y="686"/>
                      <a:pt x="0" y="686"/>
                    </a:cubicBezTo>
                    <a:cubicBezTo>
                      <a:pt x="6" y="691"/>
                      <a:pt x="12" y="696"/>
                      <a:pt x="18" y="702"/>
                    </a:cubicBezTo>
                    <a:cubicBezTo>
                      <a:pt x="99" y="768"/>
                      <a:pt x="202" y="808"/>
                      <a:pt x="315" y="808"/>
                    </a:cubicBezTo>
                    <a:cubicBezTo>
                      <a:pt x="573" y="808"/>
                      <a:pt x="781" y="600"/>
                      <a:pt x="781" y="342"/>
                    </a:cubicBezTo>
                    <a:cubicBezTo>
                      <a:pt x="781" y="207"/>
                      <a:pt x="724" y="85"/>
                      <a:pt x="632" y="0"/>
                    </a:cubicBezTo>
                  </a:path>
                </a:pathLst>
              </a:custGeom>
              <a:solidFill>
                <a:srgbClr val="FFC000"/>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sp>
            <p:nvSpPr>
              <p:cNvPr id="74" name="Freeform 246"/>
              <p:cNvSpPr/>
              <p:nvPr/>
            </p:nvSpPr>
            <p:spPr bwMode="auto">
              <a:xfrm>
                <a:off x="3609298" y="3976736"/>
                <a:ext cx="909529" cy="942768"/>
              </a:xfrm>
              <a:custGeom>
                <a:avLst/>
                <a:gdLst>
                  <a:gd name="T0" fmla="*/ 466 w 779"/>
                  <a:gd name="T1" fmla="*/ 0 h 806"/>
                  <a:gd name="T2" fmla="*/ 0 w 779"/>
                  <a:gd name="T3" fmla="*/ 466 h 806"/>
                  <a:gd name="T4" fmla="*/ 126 w 779"/>
                  <a:gd name="T5" fmla="*/ 785 h 806"/>
                  <a:gd name="T6" fmla="*/ 147 w 779"/>
                  <a:gd name="T7" fmla="*/ 806 h 806"/>
                  <a:gd name="T8" fmla="*/ 196 w 779"/>
                  <a:gd name="T9" fmla="*/ 796 h 806"/>
                  <a:gd name="T10" fmla="*/ 158 w 779"/>
                  <a:gd name="T11" fmla="*/ 761 h 806"/>
                  <a:gd name="T12" fmla="*/ 40 w 779"/>
                  <a:gd name="T13" fmla="*/ 466 h 806"/>
                  <a:gd name="T14" fmla="*/ 40 w 779"/>
                  <a:gd name="T15" fmla="*/ 466 h 806"/>
                  <a:gd name="T16" fmla="*/ 466 w 779"/>
                  <a:gd name="T17" fmla="*/ 40 h 806"/>
                  <a:gd name="T18" fmla="*/ 606 w 779"/>
                  <a:gd name="T19" fmla="*/ 64 h 806"/>
                  <a:gd name="T20" fmla="*/ 729 w 779"/>
                  <a:gd name="T21" fmla="*/ 131 h 806"/>
                  <a:gd name="T22" fmla="*/ 729 w 779"/>
                  <a:gd name="T23" fmla="*/ 131 h 806"/>
                  <a:gd name="T24" fmla="*/ 779 w 779"/>
                  <a:gd name="T25" fmla="*/ 121 h 806"/>
                  <a:gd name="T26" fmla="*/ 732 w 779"/>
                  <a:gd name="T27" fmla="*/ 83 h 806"/>
                  <a:gd name="T28" fmla="*/ 676 w 779"/>
                  <a:gd name="T29" fmla="*/ 50 h 806"/>
                  <a:gd name="T30" fmla="*/ 466 w 779"/>
                  <a:gd name="T31"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806">
                    <a:moveTo>
                      <a:pt x="466" y="0"/>
                    </a:moveTo>
                    <a:cubicBezTo>
                      <a:pt x="209" y="0"/>
                      <a:pt x="0" y="209"/>
                      <a:pt x="0" y="466"/>
                    </a:cubicBezTo>
                    <a:cubicBezTo>
                      <a:pt x="0" y="590"/>
                      <a:pt x="48" y="702"/>
                      <a:pt x="126" y="785"/>
                    </a:cubicBezTo>
                    <a:cubicBezTo>
                      <a:pt x="133" y="792"/>
                      <a:pt x="140" y="799"/>
                      <a:pt x="147" y="806"/>
                    </a:cubicBezTo>
                    <a:cubicBezTo>
                      <a:pt x="196" y="796"/>
                      <a:pt x="196" y="796"/>
                      <a:pt x="196" y="796"/>
                    </a:cubicBezTo>
                    <a:cubicBezTo>
                      <a:pt x="183" y="785"/>
                      <a:pt x="170" y="773"/>
                      <a:pt x="158" y="761"/>
                    </a:cubicBezTo>
                    <a:cubicBezTo>
                      <a:pt x="85" y="684"/>
                      <a:pt x="40" y="581"/>
                      <a:pt x="40" y="466"/>
                    </a:cubicBezTo>
                    <a:cubicBezTo>
                      <a:pt x="40" y="466"/>
                      <a:pt x="40" y="466"/>
                      <a:pt x="40" y="466"/>
                    </a:cubicBezTo>
                    <a:cubicBezTo>
                      <a:pt x="40" y="231"/>
                      <a:pt x="231" y="40"/>
                      <a:pt x="466" y="40"/>
                    </a:cubicBezTo>
                    <a:cubicBezTo>
                      <a:pt x="515" y="40"/>
                      <a:pt x="563" y="48"/>
                      <a:pt x="606" y="64"/>
                    </a:cubicBezTo>
                    <a:cubicBezTo>
                      <a:pt x="651" y="79"/>
                      <a:pt x="693" y="102"/>
                      <a:pt x="729" y="131"/>
                    </a:cubicBezTo>
                    <a:cubicBezTo>
                      <a:pt x="729" y="131"/>
                      <a:pt x="729" y="131"/>
                      <a:pt x="729" y="131"/>
                    </a:cubicBezTo>
                    <a:cubicBezTo>
                      <a:pt x="779" y="121"/>
                      <a:pt x="779" y="121"/>
                      <a:pt x="779" y="121"/>
                    </a:cubicBezTo>
                    <a:cubicBezTo>
                      <a:pt x="764" y="107"/>
                      <a:pt x="748" y="95"/>
                      <a:pt x="732" y="83"/>
                    </a:cubicBezTo>
                    <a:cubicBezTo>
                      <a:pt x="714" y="71"/>
                      <a:pt x="696" y="60"/>
                      <a:pt x="676" y="50"/>
                    </a:cubicBezTo>
                    <a:cubicBezTo>
                      <a:pt x="613" y="18"/>
                      <a:pt x="542" y="0"/>
                      <a:pt x="466" y="0"/>
                    </a:cubicBezTo>
                  </a:path>
                </a:pathLst>
              </a:custGeom>
              <a:solidFill>
                <a:srgbClr val="FFC000"/>
              </a:solidFill>
              <a:ln>
                <a:noFill/>
              </a:ln>
            </p:spPr>
            <p:txBody>
              <a:bodyPr lIns="96430" tIns="48216" rIns="96430" bIns="48216"/>
              <a:lstStyle/>
              <a:p>
                <a:pPr algn="ctr" defTabSz="914400" eaLnBrk="1" hangingPunct="1">
                  <a:lnSpc>
                    <a:spcPct val="120000"/>
                  </a:lnSpc>
                  <a:defRPr/>
                </a:pPr>
                <a:endParaRPr lang="en-GB" sz="1400" kern="0">
                  <a:solidFill>
                    <a:prstClr val="white"/>
                  </a:solidFill>
                  <a:sym typeface="Arial" panose="020B0604020202020204" pitchFamily="34" charset="0"/>
                </a:endParaRPr>
              </a:p>
            </p:txBody>
          </p:sp>
        </p:grpSp>
      </p:grpSp>
      <p:grpSp>
        <p:nvGrpSpPr>
          <p:cNvPr id="14" name="组合 74"/>
          <p:cNvGrpSpPr/>
          <p:nvPr/>
        </p:nvGrpSpPr>
        <p:grpSpPr bwMode="auto">
          <a:xfrm>
            <a:off x="8938895" y="2065655"/>
            <a:ext cx="2484120" cy="3073400"/>
            <a:chOff x="6611018" y="1466282"/>
            <a:chExt cx="2054209" cy="2686618"/>
          </a:xfrm>
        </p:grpSpPr>
        <p:sp>
          <p:nvSpPr>
            <p:cNvPr id="10246" name="文本框 28"/>
            <p:cNvSpPr txBox="1">
              <a:spLocks noChangeArrowheads="1"/>
            </p:cNvSpPr>
            <p:nvPr/>
          </p:nvSpPr>
          <p:spPr bwMode="auto">
            <a:xfrm>
              <a:off x="7007472" y="1684183"/>
              <a:ext cx="1224019" cy="2024936"/>
            </a:xfrm>
            <a:prstGeom prst="rect">
              <a:avLst/>
            </a:prstGeom>
            <a:noFill/>
            <a:ln w="9525">
              <a:noFill/>
              <a:miter lim="800000"/>
            </a:ln>
          </p:spPr>
          <p:txBody>
            <a:bodyPr wrap="square">
              <a:noAutofit/>
            </a:bodyPr>
            <a:lstStyle/>
            <a:p>
              <a:pPr indent="0" algn="just" fontAlgn="auto">
                <a:lnSpc>
                  <a:spcPct val="130000"/>
                </a:lnSpc>
              </a:pPr>
              <a:r>
                <a:rPr lang="zh-CN" altLang="en-US" sz="2400" b="1">
                  <a:solidFill>
                    <a:srgbClr val="C00000"/>
                  </a:solidFill>
                </a:rPr>
                <a:t>有机整体：</a:t>
              </a:r>
              <a:endParaRPr lang="zh-CN" altLang="en-US" sz="2400" b="1">
                <a:solidFill>
                  <a:srgbClr val="C00000"/>
                </a:solidFill>
              </a:endParaRPr>
            </a:p>
            <a:p>
              <a:pPr indent="0" algn="just" fontAlgn="auto">
                <a:lnSpc>
                  <a:spcPct val="130000"/>
                </a:lnSpc>
              </a:pPr>
              <a:r>
                <a:rPr lang="zh-CN" altLang="en-US" sz="2400"/>
                <a:t>相互联系</a:t>
              </a:r>
              <a:endParaRPr lang="zh-CN" altLang="en-US" sz="2400"/>
            </a:p>
            <a:p>
              <a:pPr indent="0" algn="just" fontAlgn="auto">
                <a:lnSpc>
                  <a:spcPct val="130000"/>
                </a:lnSpc>
              </a:pPr>
              <a:r>
                <a:rPr lang="zh-CN" altLang="en-US" sz="2400"/>
                <a:t>相互协调</a:t>
              </a:r>
              <a:endParaRPr lang="zh-CN" altLang="en-US" sz="2400"/>
            </a:p>
            <a:p>
              <a:pPr indent="0" algn="just" fontAlgn="auto">
                <a:lnSpc>
                  <a:spcPct val="130000"/>
                </a:lnSpc>
              </a:pPr>
              <a:r>
                <a:rPr lang="zh-CN" altLang="en-US" sz="2400"/>
                <a:t>相互促进</a:t>
              </a:r>
              <a:endParaRPr lang="zh-CN" altLang="en-US" sz="2400"/>
            </a:p>
            <a:p>
              <a:pPr indent="0" algn="just" fontAlgn="auto">
                <a:lnSpc>
                  <a:spcPct val="130000"/>
                </a:lnSpc>
              </a:pPr>
              <a:r>
                <a:rPr lang="zh-CN" altLang="en-US" sz="2400"/>
                <a:t>相辅相成</a:t>
              </a:r>
              <a:endParaRPr lang="zh-CN" altLang="en-US" sz="2400"/>
            </a:p>
          </p:txBody>
        </p:sp>
        <p:sp>
          <p:nvSpPr>
            <p:cNvPr id="77" name="圆角矩形 4"/>
            <p:cNvSpPr/>
            <p:nvPr/>
          </p:nvSpPr>
          <p:spPr bwMode="auto">
            <a:xfrm>
              <a:off x="6611018" y="1466282"/>
              <a:ext cx="2054209" cy="2686618"/>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lvl="2" algn="ctr" defTabSz="914400" fontAlgn="ctr">
                <a:spcBef>
                  <a:spcPts val="0"/>
                </a:spcBef>
                <a:spcAft>
                  <a:spcPts val="0"/>
                </a:spcAft>
                <a:buClr>
                  <a:srgbClr val="FF0000"/>
                </a:buClr>
                <a:buSzPct val="70000"/>
                <a:buFont typeface="Wingdings" panose="05000000000000000000" pitchFamily="2" charset="2"/>
                <a:buChar char="n"/>
                <a:tabLst>
                  <a:tab pos="135890" algn="l"/>
                </a:tabLst>
                <a:defRPr/>
              </a:pPr>
              <a:endParaRPr lang="zh-CN" altLang="en-US" sz="1400" kern="0" dirty="0">
                <a:solidFill>
                  <a:prstClr val="black"/>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ppt_y</p:attrName>
                                        </p:attrNameLst>
                                      </p:cBhvr>
                                      <p:tavLst>
                                        <p:tav tm="0">
                                          <p:val>
                                            <p:strVal val="#ppt_y+#ppt_h*1.125000"/>
                                          </p:val>
                                        </p:tav>
                                        <p:tav tm="100000">
                                          <p:val>
                                            <p:strVal val="#ppt_y"/>
                                          </p:val>
                                        </p:tav>
                                      </p:tavLst>
                                    </p:anim>
                                    <p:animEffect transition="in" filter="wipe(up)">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8" name="Picture 28" descr="4"/>
          <p:cNvPicPr>
            <a:picLocks noChangeAspect="1" noChangeArrowheads="1"/>
          </p:cNvPicPr>
          <p:nvPr/>
        </p:nvPicPr>
        <p:blipFill>
          <a:blip r:embed="rId1" cstate="print"/>
          <a:srcRect/>
          <a:stretch>
            <a:fillRect/>
          </a:stretch>
        </p:blipFill>
        <p:spPr bwMode="auto">
          <a:xfrm>
            <a:off x="1438365" y="3935550"/>
            <a:ext cx="3810305" cy="3790042"/>
          </a:xfrm>
          <a:prstGeom prst="rect">
            <a:avLst/>
          </a:prstGeom>
          <a:noFill/>
          <a:ln w="9525">
            <a:noFill/>
            <a:miter lim="800000"/>
            <a:headEnd/>
            <a:tailEnd/>
          </a:ln>
        </p:spPr>
      </p:pic>
      <p:sp>
        <p:nvSpPr>
          <p:cNvPr id="30723" name="Rectangle 6"/>
          <p:cNvSpPr>
            <a:spLocks noChangeArrowheads="1"/>
          </p:cNvSpPr>
          <p:nvPr/>
        </p:nvSpPr>
        <p:spPr bwMode="auto">
          <a:xfrm>
            <a:off x="6500495" y="3470275"/>
            <a:ext cx="4960620" cy="2518410"/>
          </a:xfrm>
          <a:prstGeom prst="rect">
            <a:avLst/>
          </a:prstGeom>
          <a:noFill/>
          <a:ln w="9525">
            <a:solidFill>
              <a:schemeClr val="accent1"/>
            </a:solidFill>
            <a:miter lim="800000"/>
          </a:ln>
        </p:spPr>
        <p:txBody>
          <a:bodyPr wrap="square" lIns="121917" tIns="60958" rIns="121917" bIns="60958" anchor="ctr">
            <a:spAutoFit/>
          </a:bodyPr>
          <a:lstStyle/>
          <a:p>
            <a:pPr algn="ctr">
              <a:lnSpc>
                <a:spcPct val="120000"/>
              </a:lnSpc>
              <a:spcBef>
                <a:spcPts val="0"/>
              </a:spcBef>
              <a:spcAft>
                <a:spcPts val="0"/>
              </a:spcAft>
            </a:pPr>
            <a:r>
              <a:rPr lang="zh-CN" altLang="en-US" sz="2600" dirty="0" smtClean="0">
                <a:solidFill>
                  <a:srgbClr val="C00000"/>
                </a:solidFill>
                <a:latin typeface="黑体" panose="02010609060101010101" charset="-122"/>
                <a:ea typeface="黑体" panose="02010609060101010101" charset="-122"/>
                <a:cs typeface="黑体" panose="02010609060101010101" charset="-122"/>
              </a:rPr>
              <a:t>战略布局</a:t>
            </a:r>
            <a:r>
              <a:rPr lang="en-US" altLang="zh-CN" sz="2600" dirty="0" smtClean="0">
                <a:solidFill>
                  <a:srgbClr val="C00000"/>
                </a:solidFill>
                <a:latin typeface="黑体" panose="02010609060101010101" charset="-122"/>
                <a:ea typeface="黑体" panose="02010609060101010101" charset="-122"/>
                <a:cs typeface="黑体" panose="02010609060101010101" charset="-122"/>
              </a:rPr>
              <a:t>——</a:t>
            </a:r>
            <a:r>
              <a:rPr lang="zh-CN" altLang="en-US" sz="2600" dirty="0" smtClean="0">
                <a:solidFill>
                  <a:srgbClr val="C00000"/>
                </a:solidFill>
                <a:latin typeface="黑体" panose="02010609060101010101" charset="-122"/>
                <a:ea typeface="黑体" panose="02010609060101010101" charset="-122"/>
                <a:cs typeface="黑体" panose="02010609060101010101" charset="-122"/>
              </a:rPr>
              <a:t>引领复兴</a:t>
            </a:r>
            <a:endParaRPr lang="zh-CN" altLang="en-US" sz="2600" dirty="0" smtClean="0">
              <a:solidFill>
                <a:srgbClr val="C00000"/>
              </a:solidFill>
              <a:latin typeface="黑体" panose="02010609060101010101" charset="-122"/>
              <a:ea typeface="黑体" panose="02010609060101010101" charset="-122"/>
              <a:cs typeface="黑体" panose="02010609060101010101" charset="-122"/>
            </a:endParaRPr>
          </a:p>
          <a:p>
            <a:pPr algn="ctr">
              <a:lnSpc>
                <a:spcPct val="120000"/>
              </a:lnSpc>
              <a:spcBef>
                <a:spcPts val="0"/>
              </a:spcBef>
              <a:spcAft>
                <a:spcPts val="0"/>
              </a:spcAft>
            </a:pPr>
            <a:r>
              <a:rPr lang="en-US" altLang="zh-CN" sz="2600" dirty="0" smtClean="0">
                <a:solidFill>
                  <a:schemeClr val="tx1"/>
                </a:solidFill>
                <a:latin typeface="黑体" panose="02010609060101010101" charset="-122"/>
                <a:ea typeface="黑体" panose="02010609060101010101" charset="-122"/>
                <a:cs typeface="黑体" panose="02010609060101010101" charset="-122"/>
              </a:rPr>
              <a:t>    随着2020年10月我国全面建成小康社会取得决定性进展，</a:t>
            </a:r>
            <a:endParaRPr lang="en-US" altLang="zh-CN" sz="2600" dirty="0" smtClean="0">
              <a:solidFill>
                <a:schemeClr val="tx1"/>
              </a:solidFill>
              <a:latin typeface="黑体" panose="02010609060101010101" charset="-122"/>
              <a:ea typeface="黑体" panose="02010609060101010101" charset="-122"/>
              <a:cs typeface="黑体" panose="02010609060101010101" charset="-122"/>
            </a:endParaRPr>
          </a:p>
          <a:p>
            <a:pPr>
              <a:lnSpc>
                <a:spcPct val="120000"/>
              </a:lnSpc>
              <a:spcBef>
                <a:spcPts val="0"/>
              </a:spcBef>
              <a:spcAft>
                <a:spcPts val="0"/>
              </a:spcAft>
            </a:pPr>
            <a:r>
              <a:rPr lang="zh-CN" altLang="en-US" sz="2600" dirty="0" smtClean="0">
                <a:solidFill>
                  <a:schemeClr val="tx1"/>
                </a:solidFill>
                <a:latin typeface="黑体" panose="02010609060101010101" charset="-122"/>
                <a:ea typeface="黑体" panose="02010609060101010101" charset="-122"/>
                <a:cs typeface="黑体" panose="02010609060101010101" charset="-122"/>
              </a:rPr>
              <a:t>“全面建成小康社会”转成</a:t>
            </a:r>
            <a:endParaRPr lang="en-US" altLang="zh-CN" sz="2600" dirty="0" smtClean="0">
              <a:solidFill>
                <a:schemeClr val="tx1"/>
              </a:solidFill>
              <a:latin typeface="黑体" panose="02010609060101010101" charset="-122"/>
              <a:ea typeface="黑体" panose="02010609060101010101" charset="-122"/>
              <a:cs typeface="黑体" panose="02010609060101010101" charset="-122"/>
            </a:endParaRPr>
          </a:p>
          <a:p>
            <a:pPr>
              <a:lnSpc>
                <a:spcPct val="120000"/>
              </a:lnSpc>
              <a:spcBef>
                <a:spcPts val="0"/>
              </a:spcBef>
              <a:spcAft>
                <a:spcPts val="0"/>
              </a:spcAft>
            </a:pPr>
            <a:r>
              <a:rPr lang="zh-CN" altLang="en-US" sz="2600" dirty="0" smtClean="0">
                <a:solidFill>
                  <a:schemeClr val="tx1"/>
                </a:solidFill>
                <a:effectLst/>
                <a:latin typeface="黑体" panose="02010609060101010101" charset="-122"/>
                <a:ea typeface="黑体" panose="02010609060101010101" charset="-122"/>
                <a:cs typeface="黑体" panose="02010609060101010101" charset="-122"/>
              </a:rPr>
              <a:t>“全面建设社会主义现代化国家”</a:t>
            </a:r>
            <a:endParaRPr lang="zh-CN" altLang="en-US" sz="2600" dirty="0" smtClean="0">
              <a:solidFill>
                <a:schemeClr val="tx1"/>
              </a:solidFill>
              <a:effectLst/>
              <a:latin typeface="黑体" panose="02010609060101010101" charset="-122"/>
              <a:ea typeface="黑体" panose="02010609060101010101" charset="-122"/>
              <a:cs typeface="黑体" panose="02010609060101010101" charset="-122"/>
            </a:endParaRPr>
          </a:p>
        </p:txBody>
      </p:sp>
      <p:pic>
        <p:nvPicPr>
          <p:cNvPr id="256026" name="Picture 26" descr="2"/>
          <p:cNvPicPr>
            <a:picLocks noChangeAspect="1" noChangeArrowheads="1"/>
          </p:cNvPicPr>
          <p:nvPr/>
        </p:nvPicPr>
        <p:blipFill>
          <a:blip r:embed="rId2" cstate="print"/>
          <a:srcRect/>
          <a:stretch>
            <a:fillRect/>
          </a:stretch>
        </p:blipFill>
        <p:spPr bwMode="auto">
          <a:xfrm>
            <a:off x="3963852" y="3774078"/>
            <a:ext cx="2536371" cy="2413908"/>
          </a:xfrm>
          <a:prstGeom prst="rect">
            <a:avLst/>
          </a:prstGeom>
          <a:noFill/>
          <a:ln w="9525">
            <a:noFill/>
            <a:miter lim="800000"/>
            <a:headEnd/>
            <a:tailEnd/>
          </a:ln>
        </p:spPr>
      </p:pic>
      <p:pic>
        <p:nvPicPr>
          <p:cNvPr id="256027" name="Picture 27" descr="3"/>
          <p:cNvPicPr>
            <a:picLocks noChangeAspect="1" noChangeArrowheads="1"/>
          </p:cNvPicPr>
          <p:nvPr/>
        </p:nvPicPr>
        <p:blipFill>
          <a:blip r:embed="rId3" cstate="print"/>
          <a:srcRect/>
          <a:stretch>
            <a:fillRect/>
          </a:stretch>
        </p:blipFill>
        <p:spPr bwMode="auto">
          <a:xfrm>
            <a:off x="436880" y="3469277"/>
            <a:ext cx="2612573" cy="2599570"/>
          </a:xfrm>
          <a:prstGeom prst="rect">
            <a:avLst/>
          </a:prstGeom>
          <a:noFill/>
          <a:ln w="9525">
            <a:noFill/>
            <a:miter lim="800000"/>
            <a:headEnd/>
            <a:tailEnd/>
          </a:ln>
        </p:spPr>
      </p:pic>
      <p:pic>
        <p:nvPicPr>
          <p:cNvPr id="256022" name="Picture 22" descr="未标题-1 副本"/>
          <p:cNvPicPr>
            <a:picLocks noChangeAspect="1" noChangeArrowheads="1"/>
          </p:cNvPicPr>
          <p:nvPr/>
        </p:nvPicPr>
        <p:blipFill>
          <a:blip r:embed="rId4" cstate="print"/>
          <a:srcRect/>
          <a:stretch>
            <a:fillRect/>
          </a:stretch>
        </p:blipFill>
        <p:spPr bwMode="auto">
          <a:xfrm>
            <a:off x="2211432" y="2554605"/>
            <a:ext cx="2665185" cy="2615295"/>
          </a:xfrm>
          <a:prstGeom prst="rect">
            <a:avLst/>
          </a:prstGeom>
          <a:noFill/>
          <a:ln w="9525">
            <a:noFill/>
            <a:miter lim="800000"/>
            <a:headEnd/>
            <a:tailEnd/>
          </a:ln>
        </p:spPr>
      </p:pic>
      <p:sp>
        <p:nvSpPr>
          <p:cNvPr id="9" name="TextBox 38">
            <a:hlinkClick r:id="" action="ppaction://hlinkshowjump?jump=nextslide"/>
          </p:cNvPr>
          <p:cNvSpPr txBox="1">
            <a:spLocks noChangeArrowheads="1"/>
          </p:cNvSpPr>
          <p:nvPr/>
        </p:nvSpPr>
        <p:spPr bwMode="auto">
          <a:xfrm>
            <a:off x="1962090" y="250916"/>
            <a:ext cx="8267397" cy="533867"/>
          </a:xfrm>
          <a:prstGeom prst="rect">
            <a:avLst/>
          </a:prstGeom>
          <a:noFill/>
          <a:ln w="9525">
            <a:noFill/>
            <a:miter lim="800000"/>
          </a:ln>
        </p:spPr>
        <p:txBody>
          <a:bodyPr wrap="square" lIns="117224" tIns="58612" rIns="117224" bIns="58612">
            <a:spAutoFit/>
          </a:bodyPr>
          <a:lstStyle/>
          <a:p>
            <a:pPr algn="ctr" eaLnBrk="1" hangingPunct="1"/>
            <a:r>
              <a:rPr lang="en-US" altLang="zh-CN" sz="2700" b="1" dirty="0" smtClean="0">
                <a:solidFill>
                  <a:srgbClr val="C00000"/>
                </a:solidFill>
                <a:latin typeface="黑体" panose="02010609060101010101" charset="-122"/>
                <a:ea typeface="黑体" panose="02010609060101010101" charset="-122"/>
                <a:cs typeface="黑体" panose="02010609060101010101" charset="-122"/>
              </a:rPr>
              <a:t>(</a:t>
            </a:r>
            <a:r>
              <a:rPr lang="zh-CN" altLang="en-US" sz="2700" b="1" dirty="0" smtClean="0">
                <a:solidFill>
                  <a:srgbClr val="C00000"/>
                </a:solidFill>
                <a:latin typeface="黑体" panose="02010609060101010101" charset="-122"/>
                <a:ea typeface="黑体" panose="02010609060101010101" charset="-122"/>
                <a:cs typeface="黑体" panose="02010609060101010101" charset="-122"/>
              </a:rPr>
              <a:t>二</a:t>
            </a:r>
            <a:r>
              <a:rPr lang="en-US" altLang="zh-CN" sz="2700" b="1" dirty="0" smtClean="0">
                <a:solidFill>
                  <a:srgbClr val="C00000"/>
                </a:solidFill>
                <a:latin typeface="黑体" panose="02010609060101010101" charset="-122"/>
                <a:ea typeface="黑体" panose="02010609060101010101" charset="-122"/>
                <a:cs typeface="黑体" panose="02010609060101010101" charset="-122"/>
              </a:rPr>
              <a:t>)</a:t>
            </a:r>
            <a:r>
              <a:rPr lang="zh-CN" altLang="en-US" sz="2700" b="1" dirty="0" smtClean="0">
                <a:solidFill>
                  <a:srgbClr val="C00000"/>
                </a:solidFill>
                <a:latin typeface="黑体" panose="02010609060101010101" charset="-122"/>
                <a:ea typeface="黑体" panose="02010609060101010101" charset="-122"/>
                <a:cs typeface="黑体" panose="02010609060101010101" charset="-122"/>
              </a:rPr>
              <a:t>协调推进“四个全面”</a:t>
            </a:r>
            <a:r>
              <a:rPr lang="zh-CN" altLang="en-US" sz="2700" b="1" dirty="0">
                <a:solidFill>
                  <a:srgbClr val="C00000"/>
                </a:solidFill>
                <a:latin typeface="黑体" panose="02010609060101010101" charset="-122"/>
                <a:ea typeface="黑体" panose="02010609060101010101" charset="-122"/>
                <a:cs typeface="黑体" panose="02010609060101010101" charset="-122"/>
              </a:rPr>
              <a:t>战略</a:t>
            </a:r>
            <a:r>
              <a:rPr lang="zh-CN" altLang="en-US" sz="2700" b="1" dirty="0" smtClean="0">
                <a:solidFill>
                  <a:srgbClr val="C00000"/>
                </a:solidFill>
                <a:latin typeface="黑体" panose="02010609060101010101" charset="-122"/>
                <a:ea typeface="黑体" panose="02010609060101010101" charset="-122"/>
                <a:cs typeface="黑体" panose="02010609060101010101" charset="-122"/>
              </a:rPr>
              <a:t>布局</a:t>
            </a:r>
            <a:endParaRPr lang="zh-CN" altLang="en-US" sz="2700" b="1" dirty="0">
              <a:solidFill>
                <a:srgbClr val="C00000"/>
              </a:solidFill>
              <a:latin typeface="黑体" panose="02010609060101010101" charset="-122"/>
              <a:ea typeface="黑体" panose="02010609060101010101" charset="-122"/>
              <a:cs typeface="黑体" panose="02010609060101010101" charset="-122"/>
            </a:endParaRPr>
          </a:p>
        </p:txBody>
      </p:sp>
      <p:sp>
        <p:nvSpPr>
          <p:cNvPr id="3073" name="Rectangle 1"/>
          <p:cNvSpPr>
            <a:spLocks noChangeArrowheads="1"/>
          </p:cNvSpPr>
          <p:nvPr/>
        </p:nvSpPr>
        <p:spPr bwMode="auto">
          <a:xfrm>
            <a:off x="609509" y="784737"/>
            <a:ext cx="10972799" cy="1938992"/>
          </a:xfrm>
          <a:prstGeom prst="rect">
            <a:avLst/>
          </a:prstGeom>
          <a:ln w="12700" cmpd="sng">
            <a:solidFill>
              <a:schemeClr val="accent1">
                <a:shade val="50000"/>
              </a:schemeClr>
            </a:solidFill>
            <a:prstDash val="soli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spAutoFit/>
          </a:bodyPr>
          <a:lstStyle/>
          <a:p>
            <a:pPr marL="0" marR="0" lvl="0" indent="457200" algn="l" defTabSz="914400" rtl="0" fontAlgn="base">
              <a:lnSpc>
                <a:spcPct val="100000"/>
              </a:lnSpc>
              <a:spcBef>
                <a:spcPct val="0"/>
              </a:spcBef>
              <a:spcAft>
                <a:spcPct val="0"/>
              </a:spcAft>
              <a:buClrTx/>
              <a:buSzTx/>
              <a:buFontTx/>
              <a:buNone/>
            </a:pPr>
            <a:r>
              <a:rPr kumimoji="0" lang="zh-CN" sz="2400" b="0" i="0" u="none" strike="noStrike" cap="none" normalizeH="0" dirty="0" smtClean="0">
                <a:ln>
                  <a:noFill/>
                </a:ln>
                <a:solidFill>
                  <a:schemeClr val="tx1"/>
                </a:solidFill>
                <a:effectLst/>
                <a:latin typeface="黑体" panose="02010609060101010101" charset="-122"/>
                <a:ea typeface="黑体" panose="02010609060101010101" charset="-122"/>
                <a:cs typeface="Times New Roman" panose="02020603050405020304" pitchFamily="18" charset="0"/>
              </a:rPr>
              <a:t>战略问题是一个政党、一个国家的根本性问题。战略上判断的准确，战略上谋划的科学，战略上赢得主动，党和人民事业就大有希望。面对复杂形势和繁重任务，首先要有</a:t>
            </a:r>
            <a:r>
              <a:rPr kumimoji="0" lang="zh-CN" sz="2400" b="0" i="0" u="none" strike="noStrike" cap="none" normalizeH="0" dirty="0" smtClean="0">
                <a:ln>
                  <a:noFill/>
                </a:ln>
                <a:solidFill>
                  <a:srgbClr val="C00000"/>
                </a:solidFill>
                <a:effectLst/>
                <a:latin typeface="黑体" panose="02010609060101010101" charset="-122"/>
                <a:ea typeface="黑体" panose="02010609060101010101" charset="-122"/>
                <a:cs typeface="Times New Roman" panose="02020603050405020304" pitchFamily="18" charset="0"/>
              </a:rPr>
              <a:t>全局观</a:t>
            </a:r>
            <a:r>
              <a:rPr kumimoji="0" lang="zh-CN" sz="2400" b="0" i="0" u="none" strike="noStrike" cap="none" normalizeH="0" dirty="0" smtClean="0">
                <a:ln>
                  <a:noFill/>
                </a:ln>
                <a:solidFill>
                  <a:schemeClr val="tx1"/>
                </a:solidFill>
                <a:effectLst/>
                <a:latin typeface="黑体" panose="02010609060101010101" charset="-122"/>
                <a:ea typeface="黑体" panose="02010609060101010101" charset="-122"/>
                <a:cs typeface="Times New Roman" panose="02020603050405020304" pitchFamily="18" charset="0"/>
              </a:rPr>
              <a:t>，对各种矛盾做到心中有数，同时又要优先解决主要矛盾和矛盾的主要方面，以此带动其他矛盾的解决。党的</a:t>
            </a:r>
            <a:r>
              <a:rPr lang="zh-CN" altLang="en-US" sz="2400" dirty="0" smtClean="0">
                <a:solidFill>
                  <a:schemeClr val="tx1"/>
                </a:solidFill>
                <a:latin typeface="黑体" panose="02010609060101010101" charset="-122"/>
                <a:ea typeface="黑体" panose="02010609060101010101" charset="-122"/>
                <a:cs typeface="Times New Roman" panose="02020603050405020304" pitchFamily="18" charset="0"/>
              </a:rPr>
              <a:t>十八</a:t>
            </a:r>
            <a:r>
              <a:rPr kumimoji="0" lang="zh-CN" altLang="en-US" sz="2400" b="0" i="0" u="none" strike="noStrike" cap="none" normalizeH="0" dirty="0" smtClean="0">
                <a:ln>
                  <a:noFill/>
                </a:ln>
                <a:solidFill>
                  <a:schemeClr val="tx1"/>
                </a:solidFill>
                <a:effectLst/>
                <a:latin typeface="黑体" panose="02010609060101010101" charset="-122"/>
                <a:ea typeface="黑体" panose="02010609060101010101" charset="-122"/>
                <a:cs typeface="Times New Roman" panose="02020603050405020304" pitchFamily="18" charset="0"/>
              </a:rPr>
              <a:t>大以来，我们党逐渐提出了四个全面的战略布局。</a:t>
            </a:r>
            <a:endParaRPr kumimoji="0" lang="zh-CN" altLang="en-US" sz="2400" b="0" i="0" u="none" strike="noStrike" cap="none" normalizeH="0" dirty="0" smtClean="0">
              <a:ln>
                <a:noFill/>
              </a:ln>
              <a:solidFill>
                <a:schemeClr val="tx1"/>
              </a:solidFill>
              <a:effectLst/>
              <a:latin typeface="黑体" panose="02010609060101010101" charset="-122"/>
              <a:ea typeface="黑体" panose="0201060906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256022"/>
                                        </p:tgtEl>
                                        <p:attrNameLst>
                                          <p:attrName>style.visibility</p:attrName>
                                        </p:attrNameLst>
                                      </p:cBhvr>
                                      <p:to>
                                        <p:strVal val="visible"/>
                                      </p:to>
                                    </p:set>
                                    <p:animEffect transition="in" filter="dissolve">
                                      <p:cBhvr>
                                        <p:cTn id="13" dur="500"/>
                                        <p:tgtEl>
                                          <p:spTgt spid="2560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56026"/>
                                        </p:tgtEl>
                                        <p:attrNameLst>
                                          <p:attrName>style.visibility</p:attrName>
                                        </p:attrNameLst>
                                      </p:cBhvr>
                                      <p:to>
                                        <p:strVal val="visible"/>
                                      </p:to>
                                    </p:set>
                                    <p:animEffect transition="in" filter="dissolve">
                                      <p:cBhvr>
                                        <p:cTn id="18" dur="500"/>
                                        <p:tgtEl>
                                          <p:spTgt spid="25602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56027"/>
                                        </p:tgtEl>
                                        <p:attrNameLst>
                                          <p:attrName>style.visibility</p:attrName>
                                        </p:attrNameLst>
                                      </p:cBhvr>
                                      <p:to>
                                        <p:strVal val="visible"/>
                                      </p:to>
                                    </p:set>
                                    <p:animEffect transition="in" filter="dissolve">
                                      <p:cBhvr>
                                        <p:cTn id="23" dur="500"/>
                                        <p:tgtEl>
                                          <p:spTgt spid="25602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56028"/>
                                        </p:tgtEl>
                                        <p:attrNameLst>
                                          <p:attrName>style.visibility</p:attrName>
                                        </p:attrNameLst>
                                      </p:cBhvr>
                                      <p:to>
                                        <p:strVal val="visible"/>
                                      </p:to>
                                    </p:set>
                                    <p:animEffect transition="in" filter="dissolve">
                                      <p:cBhvr>
                                        <p:cTn id="28" dur="500"/>
                                        <p:tgtEl>
                                          <p:spTgt spid="256028"/>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30723">
                                            <p:txEl>
                                              <p:pRg st="0" end="0"/>
                                            </p:txEl>
                                          </p:spTgt>
                                        </p:tgtEl>
                                        <p:attrNameLst>
                                          <p:attrName>style.visibility</p:attrName>
                                        </p:attrNameLst>
                                      </p:cBhvr>
                                      <p:to>
                                        <p:strVal val="visible"/>
                                      </p:to>
                                    </p:set>
                                    <p:anim calcmode="lin" valueType="num">
                                      <p:cBhvr additive="base">
                                        <p:cTn id="33" dur="500"/>
                                        <p:tgtEl>
                                          <p:spTgt spid="30723">
                                            <p:txEl>
                                              <p:pRg st="0" end="0"/>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072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30723">
                                            <p:txEl>
                                              <p:pRg st="1" end="1"/>
                                            </p:txEl>
                                          </p:spTgt>
                                        </p:tgtEl>
                                        <p:attrNameLst>
                                          <p:attrName>style.visibility</p:attrName>
                                        </p:attrNameLst>
                                      </p:cBhvr>
                                      <p:to>
                                        <p:strVal val="visible"/>
                                      </p:to>
                                    </p:set>
                                    <p:anim calcmode="lin" valueType="num">
                                      <p:cBhvr additive="base">
                                        <p:cTn id="39" dur="500"/>
                                        <p:tgtEl>
                                          <p:spTgt spid="30723">
                                            <p:txEl>
                                              <p:pRg st="1" end="1"/>
                                            </p:txEl>
                                          </p:spTgt>
                                        </p:tgtEl>
                                        <p:attrNameLst>
                                          <p:attrName>ppt_y</p:attrName>
                                        </p:attrNameLst>
                                      </p:cBhvr>
                                      <p:tavLst>
                                        <p:tav tm="0">
                                          <p:val>
                                            <p:strVal val="#ppt_y+#ppt_h*1.125000"/>
                                          </p:val>
                                        </p:tav>
                                        <p:tav tm="100000">
                                          <p:val>
                                            <p:strVal val="#ppt_y"/>
                                          </p:val>
                                        </p:tav>
                                      </p:tavLst>
                                    </p:anim>
                                    <p:animEffect transition="in" filter="wipe(up)">
                                      <p:cBhvr>
                                        <p:cTn id="40" dur="500"/>
                                        <p:tgtEl>
                                          <p:spTgt spid="30723">
                                            <p:txEl>
                                              <p:pRg st="1" end="1"/>
                                            </p:txEl>
                                          </p:spTgt>
                                        </p:tgtEl>
                                      </p:cBhvr>
                                    </p:animEffect>
                                  </p:childTnLst>
                                </p:cTn>
                              </p:par>
                              <p:par>
                                <p:cTn id="41" presetID="12" presetClass="entr" presetSubtype="4" fill="hold" nodeType="withEffect">
                                  <p:stCondLst>
                                    <p:cond delay="0"/>
                                  </p:stCondLst>
                                  <p:childTnLst>
                                    <p:set>
                                      <p:cBhvr>
                                        <p:cTn id="42" dur="1" fill="hold">
                                          <p:stCondLst>
                                            <p:cond delay="0"/>
                                          </p:stCondLst>
                                        </p:cTn>
                                        <p:tgtEl>
                                          <p:spTgt spid="30723">
                                            <p:txEl>
                                              <p:pRg st="2" end="2"/>
                                            </p:txEl>
                                          </p:spTgt>
                                        </p:tgtEl>
                                        <p:attrNameLst>
                                          <p:attrName>style.visibility</p:attrName>
                                        </p:attrNameLst>
                                      </p:cBhvr>
                                      <p:to>
                                        <p:strVal val="visible"/>
                                      </p:to>
                                    </p:set>
                                    <p:anim calcmode="lin" valueType="num">
                                      <p:cBhvr additive="base">
                                        <p:cTn id="43" dur="500"/>
                                        <p:tgtEl>
                                          <p:spTgt spid="30723">
                                            <p:txEl>
                                              <p:pRg st="2" end="2"/>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0723">
                                            <p:txEl>
                                              <p:pRg st="2" end="2"/>
                                            </p:txEl>
                                          </p:spTgt>
                                        </p:tgtEl>
                                      </p:cBhvr>
                                    </p:animEffect>
                                  </p:childTnLst>
                                </p:cTn>
                              </p:par>
                              <p:par>
                                <p:cTn id="45" presetID="12" presetClass="entr" presetSubtype="4" fill="hold" nodeType="withEffect">
                                  <p:stCondLst>
                                    <p:cond delay="0"/>
                                  </p:stCondLst>
                                  <p:childTnLst>
                                    <p:set>
                                      <p:cBhvr>
                                        <p:cTn id="46" dur="1" fill="hold">
                                          <p:stCondLst>
                                            <p:cond delay="0"/>
                                          </p:stCondLst>
                                        </p:cTn>
                                        <p:tgtEl>
                                          <p:spTgt spid="30723">
                                            <p:txEl>
                                              <p:pRg st="3" end="3"/>
                                            </p:txEl>
                                          </p:spTgt>
                                        </p:tgtEl>
                                        <p:attrNameLst>
                                          <p:attrName>style.visibility</p:attrName>
                                        </p:attrNameLst>
                                      </p:cBhvr>
                                      <p:to>
                                        <p:strVal val="visible"/>
                                      </p:to>
                                    </p:set>
                                    <p:anim calcmode="lin" valueType="num">
                                      <p:cBhvr additive="base">
                                        <p:cTn id="47" dur="500"/>
                                        <p:tgtEl>
                                          <p:spTgt spid="30723">
                                            <p:txEl>
                                              <p:pRg st="3" end="3"/>
                                            </p:txEl>
                                          </p:spTgt>
                                        </p:tgtEl>
                                        <p:attrNameLst>
                                          <p:attrName>ppt_y</p:attrName>
                                        </p:attrNameLst>
                                      </p:cBhvr>
                                      <p:tavLst>
                                        <p:tav tm="0">
                                          <p:val>
                                            <p:strVal val="#ppt_y+#ppt_h*1.125000"/>
                                          </p:val>
                                        </p:tav>
                                        <p:tav tm="100000">
                                          <p:val>
                                            <p:strVal val="#ppt_y"/>
                                          </p:val>
                                        </p:tav>
                                      </p:tavLst>
                                    </p:anim>
                                    <p:animEffect transition="in" filter="wipe(up)">
                                      <p:cBhvr>
                                        <p:cTn id="48" dur="500"/>
                                        <p:tgtEl>
                                          <p:spTgt spid="30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6"/>
          <p:cNvSpPr>
            <a:spLocks noChangeArrowheads="1"/>
          </p:cNvSpPr>
          <p:nvPr/>
        </p:nvSpPr>
        <p:spPr bwMode="auto">
          <a:xfrm>
            <a:off x="5469680" y="451380"/>
            <a:ext cx="5420783" cy="582295"/>
          </a:xfrm>
          <a:prstGeom prst="rect">
            <a:avLst/>
          </a:prstGeom>
          <a:noFill/>
          <a:ln w="9525">
            <a:noFill/>
            <a:miter lim="800000"/>
          </a:ln>
        </p:spPr>
        <p:txBody>
          <a:bodyPr wrap="square" lIns="121917" tIns="60958" rIns="121917" bIns="60958" anchor="ctr">
            <a:spAutoFit/>
          </a:bodyPr>
          <a:lstStyle/>
          <a:p>
            <a:pPr algn="ctr"/>
            <a:r>
              <a:rPr lang="zh-CN" altLang="en-US" sz="3000" b="1" dirty="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“四个全面” 的关系</a:t>
            </a:r>
            <a:endParaRPr lang="zh-CN" altLang="en-US" sz="3000" b="1" dirty="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p:txBody>
      </p:sp>
      <p:sp>
        <p:nvSpPr>
          <p:cNvPr id="30" name="AutoShape 7"/>
          <p:cNvSpPr>
            <a:spLocks noChangeArrowheads="1"/>
          </p:cNvSpPr>
          <p:nvPr/>
        </p:nvSpPr>
        <p:spPr bwMode="auto">
          <a:xfrm>
            <a:off x="4511221" y="1187208"/>
            <a:ext cx="7338483" cy="1822451"/>
          </a:xfrm>
          <a:prstGeom prst="wedgeRoundRectCallout">
            <a:avLst>
              <a:gd name="adj1" fmla="val -63301"/>
              <a:gd name="adj2" fmla="val 22190"/>
              <a:gd name="adj3" fmla="val 16667"/>
            </a:avLst>
          </a:prstGeom>
          <a:ln>
            <a:solidFill>
              <a:schemeClr val="accent1"/>
            </a:solidFill>
          </a:ln>
        </p:spPr>
        <p:style>
          <a:lnRef idx="1">
            <a:schemeClr val="accent6"/>
          </a:lnRef>
          <a:fillRef idx="2">
            <a:schemeClr val="accent6"/>
          </a:fillRef>
          <a:effectRef idx="1">
            <a:schemeClr val="accent6"/>
          </a:effectRef>
          <a:fontRef idx="minor">
            <a:schemeClr val="dk1"/>
          </a:fontRef>
        </p:style>
        <p:txBody>
          <a:bodyPr lIns="121917" tIns="60958" rIns="121917" bIns="60958"/>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700" b="1" dirty="0" smtClean="0">
                <a:solidFill>
                  <a:srgbClr val="C00000"/>
                </a:solidFill>
                <a:latin typeface="黑体" panose="02010609060101010101" charset="-122"/>
                <a:ea typeface="黑体" panose="02010609060101010101" charset="-122"/>
                <a:cs typeface="黑体" panose="02010609060101010101" charset="-122"/>
              </a:rPr>
              <a:t>全面建设社会主义现代化国家</a:t>
            </a:r>
            <a:r>
              <a:rPr lang="zh-CN" altLang="en-US" sz="2700" b="1" dirty="0" smtClean="0">
                <a:latin typeface="黑体" panose="02010609060101010101" charset="-122"/>
                <a:ea typeface="黑体" panose="02010609060101010101" charset="-122"/>
                <a:cs typeface="黑体" panose="02010609060101010101" charset="-122"/>
              </a:rPr>
              <a:t>是伟大</a:t>
            </a:r>
            <a:r>
              <a:rPr lang="zh-CN" altLang="en-US" sz="2700" b="1" dirty="0" smtClean="0">
                <a:solidFill>
                  <a:srgbClr val="0066CC"/>
                </a:solidFill>
                <a:latin typeface="黑体" panose="02010609060101010101" charset="-122"/>
                <a:ea typeface="黑体" panose="02010609060101010101" charset="-122"/>
                <a:cs typeface="黑体" panose="02010609060101010101" charset="-122"/>
              </a:rPr>
              <a:t>战略目标（居引领地位）</a:t>
            </a:r>
            <a:r>
              <a:rPr lang="zh-CN" altLang="en-US" sz="2700" b="1" dirty="0" smtClean="0">
                <a:latin typeface="黑体" panose="02010609060101010101" charset="-122"/>
                <a:ea typeface="黑体" panose="02010609060101010101" charset="-122"/>
                <a:cs typeface="黑体" panose="02010609060101010101" charset="-122"/>
              </a:rPr>
              <a:t>、</a:t>
            </a:r>
            <a:r>
              <a:rPr lang="zh-CN" altLang="en-US" sz="2700" b="1" dirty="0" smtClean="0">
                <a:solidFill>
                  <a:srgbClr val="C00000"/>
                </a:solidFill>
                <a:latin typeface="黑体" panose="02010609060101010101" charset="-122"/>
                <a:ea typeface="黑体" panose="02010609060101010101" charset="-122"/>
                <a:cs typeface="黑体" panose="02010609060101010101" charset="-122"/>
              </a:rPr>
              <a:t>全面深化改革、全面依法治国、全面从严治党</a:t>
            </a:r>
            <a:r>
              <a:rPr lang="zh-CN" altLang="en-US" sz="2700" b="1" dirty="0" smtClean="0">
                <a:latin typeface="黑体" panose="02010609060101010101" charset="-122"/>
                <a:ea typeface="黑体" panose="02010609060101010101" charset="-122"/>
                <a:cs typeface="黑体" panose="02010609060101010101" charset="-122"/>
              </a:rPr>
              <a:t>是</a:t>
            </a:r>
            <a:r>
              <a:rPr lang="zh-CN" altLang="en-US" sz="2700" b="1" dirty="0" smtClean="0">
                <a:solidFill>
                  <a:srgbClr val="0066CC"/>
                </a:solidFill>
                <a:latin typeface="黑体" panose="02010609060101010101" charset="-122"/>
                <a:ea typeface="黑体" panose="02010609060101010101" charset="-122"/>
                <a:cs typeface="黑体" panose="02010609060101010101" charset="-122"/>
              </a:rPr>
              <a:t>三大战略部署</a:t>
            </a:r>
            <a:endParaRPr lang="zh-CN" altLang="en-US" sz="2700" b="1" dirty="0" smtClean="0">
              <a:solidFill>
                <a:srgbClr val="0066CC"/>
              </a:solidFill>
              <a:latin typeface="黑体" panose="02010609060101010101" charset="-122"/>
              <a:ea typeface="黑体" panose="02010609060101010101" charset="-122"/>
              <a:cs typeface="黑体" panose="02010609060101010101" charset="-122"/>
            </a:endParaRPr>
          </a:p>
          <a:p>
            <a:pPr eaLnBrk="1" hangingPunct="1">
              <a:defRPr/>
            </a:pPr>
            <a:r>
              <a:rPr lang="zh-CN" altLang="en-US" sz="2700" b="1" dirty="0" smtClean="0">
                <a:latin typeface="黑体" panose="02010609060101010101" charset="-122"/>
                <a:ea typeface="黑体" panose="02010609060101010101" charset="-122"/>
                <a:cs typeface="黑体" panose="02010609060101010101" charset="-122"/>
              </a:rPr>
              <a:t>“四个全面”相辅相成、相互促进、相得益彰</a:t>
            </a:r>
            <a:endParaRPr lang="zh-CN" altLang="en-US" sz="2700" b="1" dirty="0" smtClean="0">
              <a:latin typeface="黑体" panose="02010609060101010101" charset="-122"/>
              <a:ea typeface="黑体" panose="02010609060101010101" charset="-122"/>
              <a:cs typeface="黑体" panose="02010609060101010101" charset="-122"/>
            </a:endParaRPr>
          </a:p>
        </p:txBody>
      </p:sp>
      <p:pic>
        <p:nvPicPr>
          <p:cNvPr id="34820" name="Picture 2"/>
          <p:cNvPicPr>
            <a:picLocks noChangeAspect="1" noChangeArrowheads="1"/>
          </p:cNvPicPr>
          <p:nvPr/>
        </p:nvPicPr>
        <p:blipFill>
          <a:blip r:embed="rId1" cstate="print"/>
          <a:srcRect/>
          <a:stretch>
            <a:fillRect/>
          </a:stretch>
        </p:blipFill>
        <p:spPr bwMode="auto">
          <a:xfrm>
            <a:off x="191770" y="1033780"/>
            <a:ext cx="3337560" cy="3317240"/>
          </a:xfrm>
          <a:prstGeom prst="rect">
            <a:avLst/>
          </a:prstGeom>
          <a:noFill/>
          <a:ln w="9525">
            <a:noFill/>
            <a:miter lim="800000"/>
            <a:headEnd/>
            <a:tailEnd/>
          </a:ln>
        </p:spPr>
      </p:pic>
      <p:pic>
        <p:nvPicPr>
          <p:cNvPr id="34821" name="Picture 4"/>
          <p:cNvPicPr>
            <a:picLocks noChangeAspect="1" noChangeArrowheads="1"/>
          </p:cNvPicPr>
          <p:nvPr/>
        </p:nvPicPr>
        <p:blipFill>
          <a:blip r:embed="rId2" cstate="print">
            <a:biLevel thresh="50000"/>
          </a:blip>
          <a:srcRect/>
          <a:stretch>
            <a:fillRect/>
          </a:stretch>
        </p:blipFill>
        <p:spPr bwMode="auto">
          <a:xfrm>
            <a:off x="7785101" y="3503085"/>
            <a:ext cx="1452033" cy="512233"/>
          </a:xfrm>
          <a:prstGeom prst="rect">
            <a:avLst/>
          </a:prstGeom>
          <a:noFill/>
          <a:ln w="9525">
            <a:noFill/>
            <a:miter lim="800000"/>
            <a:headEnd/>
            <a:tailEnd/>
          </a:ln>
          <a:effectLst/>
        </p:spPr>
      </p:pic>
      <p:pic>
        <p:nvPicPr>
          <p:cNvPr id="34822" name="Picture 5"/>
          <p:cNvPicPr>
            <a:picLocks noChangeAspect="1" noChangeArrowheads="1"/>
          </p:cNvPicPr>
          <p:nvPr/>
        </p:nvPicPr>
        <p:blipFill>
          <a:blip r:embed="rId3" cstate="print"/>
          <a:srcRect/>
          <a:stretch>
            <a:fillRect/>
          </a:stretch>
        </p:blipFill>
        <p:spPr bwMode="auto">
          <a:xfrm>
            <a:off x="9237345" y="3244850"/>
            <a:ext cx="2080895" cy="1037590"/>
          </a:xfrm>
          <a:prstGeom prst="rect">
            <a:avLst/>
          </a:prstGeom>
          <a:noFill/>
          <a:ln w="9525">
            <a:noFill/>
            <a:miter lim="800000"/>
            <a:headEnd/>
            <a:tailEnd/>
          </a:ln>
          <a:effectLst/>
        </p:spPr>
      </p:pic>
      <p:pic>
        <p:nvPicPr>
          <p:cNvPr id="34824" name="Picture 7"/>
          <p:cNvPicPr>
            <a:picLocks noChangeAspect="1" noChangeArrowheads="1"/>
          </p:cNvPicPr>
          <p:nvPr/>
        </p:nvPicPr>
        <p:blipFill>
          <a:blip r:embed="rId4" cstate="print">
            <a:biLevel thresh="50000"/>
          </a:blip>
          <a:srcRect/>
          <a:stretch>
            <a:fillRect/>
          </a:stretch>
        </p:blipFill>
        <p:spPr bwMode="auto">
          <a:xfrm>
            <a:off x="4725670" y="4313555"/>
            <a:ext cx="2925445" cy="1074420"/>
          </a:xfrm>
          <a:prstGeom prst="rect">
            <a:avLst/>
          </a:prstGeom>
          <a:noFill/>
          <a:ln w="9525">
            <a:noFill/>
            <a:miter lim="800000"/>
            <a:headEnd/>
            <a:tailEnd/>
          </a:ln>
          <a:effectLst/>
        </p:spPr>
      </p:pic>
      <p:pic>
        <p:nvPicPr>
          <p:cNvPr id="34825" name="Picture 4"/>
          <p:cNvPicPr>
            <a:picLocks noChangeAspect="1" noChangeArrowheads="1"/>
          </p:cNvPicPr>
          <p:nvPr/>
        </p:nvPicPr>
        <p:blipFill>
          <a:blip r:embed="rId2" cstate="print">
            <a:biLevel thresh="50000"/>
          </a:blip>
          <a:srcRect/>
          <a:stretch>
            <a:fillRect/>
          </a:stretch>
        </p:blipFill>
        <p:spPr bwMode="auto">
          <a:xfrm>
            <a:off x="7751445" y="4582795"/>
            <a:ext cx="1485900" cy="512445"/>
          </a:xfrm>
          <a:prstGeom prst="rect">
            <a:avLst/>
          </a:prstGeom>
          <a:noFill/>
          <a:ln w="9525">
            <a:noFill/>
            <a:miter lim="800000"/>
            <a:headEnd/>
            <a:tailEnd/>
          </a:ln>
          <a:effectLst/>
        </p:spPr>
      </p:pic>
      <p:pic>
        <p:nvPicPr>
          <p:cNvPr id="34826" name="Picture 8"/>
          <p:cNvPicPr>
            <a:picLocks noChangeAspect="1" noChangeArrowheads="1"/>
          </p:cNvPicPr>
          <p:nvPr/>
        </p:nvPicPr>
        <p:blipFill>
          <a:blip r:embed="rId5" cstate="print"/>
          <a:srcRect/>
          <a:stretch>
            <a:fillRect/>
          </a:stretch>
        </p:blipFill>
        <p:spPr bwMode="auto">
          <a:xfrm>
            <a:off x="9150350" y="4373245"/>
            <a:ext cx="2458085" cy="930910"/>
          </a:xfrm>
          <a:prstGeom prst="rect">
            <a:avLst/>
          </a:prstGeom>
          <a:noFill/>
          <a:ln w="9525">
            <a:noFill/>
            <a:miter lim="800000"/>
            <a:headEnd/>
            <a:tailEnd/>
          </a:ln>
          <a:effectLst/>
        </p:spPr>
      </p:pic>
      <p:pic>
        <p:nvPicPr>
          <p:cNvPr id="34827" name="Picture 9"/>
          <p:cNvPicPr>
            <a:picLocks noChangeAspect="1" noChangeArrowheads="1"/>
          </p:cNvPicPr>
          <p:nvPr/>
        </p:nvPicPr>
        <p:blipFill>
          <a:blip r:embed="rId6" cstate="print">
            <a:biLevel thresh="50000"/>
          </a:blip>
          <a:srcRect/>
          <a:stretch>
            <a:fillRect/>
          </a:stretch>
        </p:blipFill>
        <p:spPr bwMode="auto">
          <a:xfrm>
            <a:off x="4725459" y="5507780"/>
            <a:ext cx="2436283" cy="713316"/>
          </a:xfrm>
          <a:prstGeom prst="rect">
            <a:avLst/>
          </a:prstGeom>
          <a:noFill/>
          <a:ln w="9525">
            <a:noFill/>
            <a:miter lim="800000"/>
            <a:headEnd/>
            <a:tailEnd/>
          </a:ln>
          <a:effectLst/>
        </p:spPr>
      </p:pic>
      <p:pic>
        <p:nvPicPr>
          <p:cNvPr id="34828" name="Picture 4"/>
          <p:cNvPicPr>
            <a:picLocks noChangeAspect="1" noChangeArrowheads="1"/>
          </p:cNvPicPr>
          <p:nvPr/>
        </p:nvPicPr>
        <p:blipFill>
          <a:blip r:embed="rId2" cstate="print">
            <a:biLevel thresh="50000"/>
          </a:blip>
          <a:srcRect/>
          <a:stretch>
            <a:fillRect/>
          </a:stretch>
        </p:blipFill>
        <p:spPr bwMode="auto">
          <a:xfrm>
            <a:off x="7750175" y="5617845"/>
            <a:ext cx="1487170" cy="544195"/>
          </a:xfrm>
          <a:prstGeom prst="rect">
            <a:avLst/>
          </a:prstGeom>
          <a:noFill/>
          <a:ln w="9525">
            <a:noFill/>
            <a:miter lim="800000"/>
            <a:headEnd/>
            <a:tailEnd/>
          </a:ln>
          <a:effectLst/>
        </p:spPr>
      </p:pic>
      <p:pic>
        <p:nvPicPr>
          <p:cNvPr id="34829" name="Picture 10"/>
          <p:cNvPicPr>
            <a:picLocks noChangeAspect="1" noChangeArrowheads="1"/>
          </p:cNvPicPr>
          <p:nvPr/>
        </p:nvPicPr>
        <p:blipFill>
          <a:blip r:embed="rId7" cstate="print"/>
          <a:srcRect/>
          <a:stretch>
            <a:fillRect/>
          </a:stretch>
        </p:blipFill>
        <p:spPr bwMode="auto">
          <a:xfrm>
            <a:off x="9168130" y="5394960"/>
            <a:ext cx="2505075" cy="989330"/>
          </a:xfrm>
          <a:prstGeom prst="rect">
            <a:avLst/>
          </a:prstGeom>
          <a:noFill/>
          <a:ln w="9525">
            <a:noFill/>
            <a:miter lim="800000"/>
            <a:headEnd/>
            <a:tailEnd/>
          </a:ln>
          <a:effectLst/>
        </p:spPr>
      </p:pic>
      <p:sp>
        <p:nvSpPr>
          <p:cNvPr id="34831" name="矩形 1"/>
          <p:cNvSpPr>
            <a:spLocks noChangeArrowheads="1"/>
          </p:cNvSpPr>
          <p:nvPr/>
        </p:nvSpPr>
        <p:spPr bwMode="auto">
          <a:xfrm>
            <a:off x="191135" y="4464050"/>
            <a:ext cx="3337560" cy="674370"/>
          </a:xfrm>
          <a:prstGeom prst="rect">
            <a:avLst/>
          </a:prstGeom>
          <a:noFill/>
          <a:ln w="9525">
            <a:noFill/>
            <a:miter lim="800000"/>
          </a:ln>
        </p:spPr>
        <p:txBody>
          <a:bodyPr wrap="square" lIns="121917" tIns="60958" rIns="121917" bIns="60958">
            <a:spAutoFit/>
          </a:bodyPr>
          <a:lstStyle/>
          <a:p>
            <a:pPr algn="l"/>
            <a:r>
              <a:rPr lang="zh-CN" altLang="en-US">
                <a:ea typeface="微软雅黑" panose="020B0503020204020204" pitchFamily="34" charset="-122"/>
              </a:rPr>
              <a:t>民族复兴的重要里程碑</a:t>
            </a:r>
            <a:r>
              <a:rPr lang="en-US" altLang="zh-CN">
                <a:ea typeface="微软雅黑" panose="020B0503020204020204" pitchFamily="34" charset="-122"/>
              </a:rPr>
              <a:t>(庆祝中国共产党成立100周年）</a:t>
            </a:r>
            <a:endParaRPr lang="en-US" altLang="zh-CN">
              <a:ea typeface="微软雅黑" panose="020B0503020204020204" pitchFamily="34" charset="-122"/>
            </a:endParaRPr>
          </a:p>
        </p:txBody>
      </p:sp>
      <p:sp>
        <p:nvSpPr>
          <p:cNvPr id="2049" name="Rectangle 1"/>
          <p:cNvSpPr>
            <a:spLocks noChangeArrowheads="1"/>
          </p:cNvSpPr>
          <p:nvPr/>
        </p:nvSpPr>
        <p:spPr bwMode="auto">
          <a:xfrm>
            <a:off x="4833257" y="3340072"/>
            <a:ext cx="2917371" cy="830997"/>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1" u="none" strike="noStrike" cap="none" normalizeH="0" dirty="0" smtClean="0">
                <a:ln>
                  <a:noFill/>
                </a:ln>
                <a:solidFill>
                  <a:schemeClr val="accent1"/>
                </a:solidFill>
                <a:effectLst/>
                <a:latin typeface="黑体" panose="02010609060101010101" charset="-122"/>
                <a:ea typeface="黑体" panose="02010609060101010101" charset="-122"/>
                <a:cs typeface="Times New Roman" panose="02020603050405020304" pitchFamily="18" charset="0"/>
              </a:rPr>
              <a:t>全面建设社会主义现代化国家</a:t>
            </a:r>
            <a:endParaRPr kumimoji="0" lang="zh-CN" sz="2400" b="1" u="none" strike="noStrike" cap="none" normalizeH="0" dirty="0" smtClean="0">
              <a:ln>
                <a:noFill/>
              </a:ln>
              <a:solidFill>
                <a:schemeClr val="accent1"/>
              </a:solidFill>
              <a:effectLst/>
              <a:latin typeface="黑体" panose="02010609060101010101" charset="-122"/>
              <a:ea typeface="黑体" panose="02010609060101010101"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fade">
                                      <p:cBhvr>
                                        <p:cTn id="7" dur="1000"/>
                                        <p:tgtEl>
                                          <p:spTgt spid="34818"/>
                                        </p:tgtEl>
                                      </p:cBhvr>
                                    </p:animEffect>
                                    <p:anim calcmode="lin" valueType="num">
                                      <p:cBhvr>
                                        <p:cTn id="8" dur="1000" fill="hold"/>
                                        <p:tgtEl>
                                          <p:spTgt spid="34818"/>
                                        </p:tgtEl>
                                        <p:attrNameLst>
                                          <p:attrName>ppt_x</p:attrName>
                                        </p:attrNameLst>
                                      </p:cBhvr>
                                      <p:tavLst>
                                        <p:tav tm="0">
                                          <p:val>
                                            <p:strVal val="#ppt_x"/>
                                          </p:val>
                                        </p:tav>
                                        <p:tav tm="100000">
                                          <p:val>
                                            <p:strVal val="#ppt_x"/>
                                          </p:val>
                                        </p:tav>
                                      </p:tavLst>
                                    </p:anim>
                                    <p:anim calcmode="lin" valueType="num">
                                      <p:cBhvr>
                                        <p:cTn id="9" dur="1000" fill="hold"/>
                                        <p:tgtEl>
                                          <p:spTgt spid="348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4820"/>
                                        </p:tgtEl>
                                        <p:attrNameLst>
                                          <p:attrName>style.visibility</p:attrName>
                                        </p:attrNameLst>
                                      </p:cBhvr>
                                      <p:to>
                                        <p:strVal val="visible"/>
                                      </p:to>
                                    </p:set>
                                    <p:animEffect transition="in" filter="fade">
                                      <p:cBhvr>
                                        <p:cTn id="14" dur="1000"/>
                                        <p:tgtEl>
                                          <p:spTgt spid="34820"/>
                                        </p:tgtEl>
                                      </p:cBhvr>
                                    </p:animEffect>
                                    <p:anim calcmode="lin" valueType="num">
                                      <p:cBhvr>
                                        <p:cTn id="15" dur="1000" fill="hold"/>
                                        <p:tgtEl>
                                          <p:spTgt spid="34820"/>
                                        </p:tgtEl>
                                        <p:attrNameLst>
                                          <p:attrName>ppt_x</p:attrName>
                                        </p:attrNameLst>
                                      </p:cBhvr>
                                      <p:tavLst>
                                        <p:tav tm="0">
                                          <p:val>
                                            <p:strVal val="#ppt_x"/>
                                          </p:val>
                                        </p:tav>
                                        <p:tav tm="100000">
                                          <p:val>
                                            <p:strVal val="#ppt_x"/>
                                          </p:val>
                                        </p:tav>
                                      </p:tavLst>
                                    </p:anim>
                                    <p:anim calcmode="lin" valueType="num">
                                      <p:cBhvr>
                                        <p:cTn id="16" dur="1000" fill="hold"/>
                                        <p:tgtEl>
                                          <p:spTgt spid="34820"/>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34831"/>
                                        </p:tgtEl>
                                        <p:attrNameLst>
                                          <p:attrName>style.visibility</p:attrName>
                                        </p:attrNameLst>
                                      </p:cBhvr>
                                      <p:to>
                                        <p:strVal val="visible"/>
                                      </p:to>
                                    </p:set>
                                    <p:animEffect transition="in" filter="fade">
                                      <p:cBhvr>
                                        <p:cTn id="19" dur="1000"/>
                                        <p:tgtEl>
                                          <p:spTgt spid="34831"/>
                                        </p:tgtEl>
                                      </p:cBhvr>
                                    </p:animEffect>
                                    <p:anim calcmode="lin" valueType="num">
                                      <p:cBhvr>
                                        <p:cTn id="20" dur="1000" fill="hold"/>
                                        <p:tgtEl>
                                          <p:spTgt spid="34831"/>
                                        </p:tgtEl>
                                        <p:attrNameLst>
                                          <p:attrName>ppt_x</p:attrName>
                                        </p:attrNameLst>
                                      </p:cBhvr>
                                      <p:tavLst>
                                        <p:tav tm="0">
                                          <p:val>
                                            <p:strVal val="#ppt_x"/>
                                          </p:val>
                                        </p:tav>
                                        <p:tav tm="100000">
                                          <p:val>
                                            <p:strVal val="#ppt_x"/>
                                          </p:val>
                                        </p:tav>
                                      </p:tavLst>
                                    </p:anim>
                                    <p:anim calcmode="lin" valueType="num">
                                      <p:cBhvr>
                                        <p:cTn id="21" dur="1000" fill="hold"/>
                                        <p:tgtEl>
                                          <p:spTgt spid="34831"/>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049"/>
                                        </p:tgtEl>
                                        <p:attrNameLst>
                                          <p:attrName>style.visibility</p:attrName>
                                        </p:attrNameLst>
                                      </p:cBhvr>
                                      <p:to>
                                        <p:strVal val="visible"/>
                                      </p:to>
                                    </p:set>
                                    <p:animEffect transition="in" filter="blinds(horizontal)">
                                      <p:cBhvr>
                                        <p:cTn id="30" dur="500"/>
                                        <p:tgtEl>
                                          <p:spTgt spid="2049"/>
                                        </p:tgtEl>
                                      </p:cBhvr>
                                    </p:animEffect>
                                  </p:childTnLst>
                                </p:cTn>
                              </p:par>
                            </p:childTnLst>
                          </p:cTn>
                        </p:par>
                        <p:par>
                          <p:cTn id="31" fill="hold">
                            <p:stCondLst>
                              <p:cond delay="500"/>
                            </p:stCondLst>
                            <p:childTnLst>
                              <p:par>
                                <p:cTn id="32" presetID="3" presetClass="entr" presetSubtype="10" fill="hold" nodeType="afterEffect">
                                  <p:stCondLst>
                                    <p:cond delay="0"/>
                                  </p:stCondLst>
                                  <p:childTnLst>
                                    <p:set>
                                      <p:cBhvr>
                                        <p:cTn id="33" dur="1" fill="hold">
                                          <p:stCondLst>
                                            <p:cond delay="0"/>
                                          </p:stCondLst>
                                        </p:cTn>
                                        <p:tgtEl>
                                          <p:spTgt spid="34821"/>
                                        </p:tgtEl>
                                        <p:attrNameLst>
                                          <p:attrName>style.visibility</p:attrName>
                                        </p:attrNameLst>
                                      </p:cBhvr>
                                      <p:to>
                                        <p:strVal val="visible"/>
                                      </p:to>
                                    </p:set>
                                    <p:animEffect transition="in" filter="blinds(horizontal)">
                                      <p:cBhvr>
                                        <p:cTn id="34" dur="500"/>
                                        <p:tgtEl>
                                          <p:spTgt spid="34821"/>
                                        </p:tgtEl>
                                      </p:cBhvr>
                                    </p:animEffect>
                                  </p:childTnLst>
                                </p:cTn>
                              </p:par>
                              <p:par>
                                <p:cTn id="35" presetID="3" presetClass="entr" presetSubtype="10" fill="hold" nodeType="withEffect">
                                  <p:stCondLst>
                                    <p:cond delay="0"/>
                                  </p:stCondLst>
                                  <p:childTnLst>
                                    <p:set>
                                      <p:cBhvr>
                                        <p:cTn id="36" dur="1" fill="hold">
                                          <p:stCondLst>
                                            <p:cond delay="0"/>
                                          </p:stCondLst>
                                        </p:cTn>
                                        <p:tgtEl>
                                          <p:spTgt spid="34822"/>
                                        </p:tgtEl>
                                        <p:attrNameLst>
                                          <p:attrName>style.visibility</p:attrName>
                                        </p:attrNameLst>
                                      </p:cBhvr>
                                      <p:to>
                                        <p:strVal val="visible"/>
                                      </p:to>
                                    </p:set>
                                    <p:animEffect transition="in" filter="blinds(horizontal)">
                                      <p:cBhvr>
                                        <p:cTn id="37" dur="500"/>
                                        <p:tgtEl>
                                          <p:spTgt spid="34822"/>
                                        </p:tgtEl>
                                      </p:cBhvr>
                                    </p:animEffect>
                                  </p:childTnLst>
                                </p:cTn>
                              </p:par>
                              <p:par>
                                <p:cTn id="38" presetID="3" presetClass="entr" presetSubtype="10" fill="hold" nodeType="withEffect">
                                  <p:stCondLst>
                                    <p:cond delay="0"/>
                                  </p:stCondLst>
                                  <p:childTnLst>
                                    <p:set>
                                      <p:cBhvr>
                                        <p:cTn id="39" dur="1" fill="hold">
                                          <p:stCondLst>
                                            <p:cond delay="0"/>
                                          </p:stCondLst>
                                        </p:cTn>
                                        <p:tgtEl>
                                          <p:spTgt spid="34824"/>
                                        </p:tgtEl>
                                        <p:attrNameLst>
                                          <p:attrName>style.visibility</p:attrName>
                                        </p:attrNameLst>
                                      </p:cBhvr>
                                      <p:to>
                                        <p:strVal val="visible"/>
                                      </p:to>
                                    </p:set>
                                    <p:animEffect transition="in" filter="blinds(horizontal)">
                                      <p:cBhvr>
                                        <p:cTn id="40" dur="500"/>
                                        <p:tgtEl>
                                          <p:spTgt spid="34824"/>
                                        </p:tgtEl>
                                      </p:cBhvr>
                                    </p:animEffect>
                                  </p:childTnLst>
                                </p:cTn>
                              </p:par>
                              <p:par>
                                <p:cTn id="41" presetID="3" presetClass="entr" presetSubtype="10" fill="hold" nodeType="withEffect">
                                  <p:stCondLst>
                                    <p:cond delay="0"/>
                                  </p:stCondLst>
                                  <p:childTnLst>
                                    <p:set>
                                      <p:cBhvr>
                                        <p:cTn id="42" dur="1" fill="hold">
                                          <p:stCondLst>
                                            <p:cond delay="0"/>
                                          </p:stCondLst>
                                        </p:cTn>
                                        <p:tgtEl>
                                          <p:spTgt spid="34825"/>
                                        </p:tgtEl>
                                        <p:attrNameLst>
                                          <p:attrName>style.visibility</p:attrName>
                                        </p:attrNameLst>
                                      </p:cBhvr>
                                      <p:to>
                                        <p:strVal val="visible"/>
                                      </p:to>
                                    </p:set>
                                    <p:animEffect transition="in" filter="blinds(horizontal)">
                                      <p:cBhvr>
                                        <p:cTn id="43" dur="500"/>
                                        <p:tgtEl>
                                          <p:spTgt spid="34825"/>
                                        </p:tgtEl>
                                      </p:cBhvr>
                                    </p:animEffect>
                                  </p:childTnLst>
                                </p:cTn>
                              </p:par>
                              <p:par>
                                <p:cTn id="44" presetID="3" presetClass="entr" presetSubtype="10" fill="hold" nodeType="withEffect">
                                  <p:stCondLst>
                                    <p:cond delay="0"/>
                                  </p:stCondLst>
                                  <p:childTnLst>
                                    <p:set>
                                      <p:cBhvr>
                                        <p:cTn id="45" dur="1" fill="hold">
                                          <p:stCondLst>
                                            <p:cond delay="0"/>
                                          </p:stCondLst>
                                        </p:cTn>
                                        <p:tgtEl>
                                          <p:spTgt spid="34826"/>
                                        </p:tgtEl>
                                        <p:attrNameLst>
                                          <p:attrName>style.visibility</p:attrName>
                                        </p:attrNameLst>
                                      </p:cBhvr>
                                      <p:to>
                                        <p:strVal val="visible"/>
                                      </p:to>
                                    </p:set>
                                    <p:animEffect transition="in" filter="blinds(horizontal)">
                                      <p:cBhvr>
                                        <p:cTn id="46" dur="500"/>
                                        <p:tgtEl>
                                          <p:spTgt spid="34826"/>
                                        </p:tgtEl>
                                      </p:cBhvr>
                                    </p:animEffect>
                                  </p:childTnLst>
                                </p:cTn>
                              </p:par>
                              <p:par>
                                <p:cTn id="47" presetID="3" presetClass="entr" presetSubtype="10" fill="hold" nodeType="withEffect">
                                  <p:stCondLst>
                                    <p:cond delay="0"/>
                                  </p:stCondLst>
                                  <p:childTnLst>
                                    <p:set>
                                      <p:cBhvr>
                                        <p:cTn id="48" dur="1" fill="hold">
                                          <p:stCondLst>
                                            <p:cond delay="0"/>
                                          </p:stCondLst>
                                        </p:cTn>
                                        <p:tgtEl>
                                          <p:spTgt spid="34827"/>
                                        </p:tgtEl>
                                        <p:attrNameLst>
                                          <p:attrName>style.visibility</p:attrName>
                                        </p:attrNameLst>
                                      </p:cBhvr>
                                      <p:to>
                                        <p:strVal val="visible"/>
                                      </p:to>
                                    </p:set>
                                    <p:animEffect transition="in" filter="blinds(horizontal)">
                                      <p:cBhvr>
                                        <p:cTn id="49" dur="500"/>
                                        <p:tgtEl>
                                          <p:spTgt spid="34827"/>
                                        </p:tgtEl>
                                      </p:cBhvr>
                                    </p:animEffect>
                                  </p:childTnLst>
                                </p:cTn>
                              </p:par>
                              <p:par>
                                <p:cTn id="50" presetID="3" presetClass="entr" presetSubtype="10" fill="hold" nodeType="withEffect">
                                  <p:stCondLst>
                                    <p:cond delay="0"/>
                                  </p:stCondLst>
                                  <p:childTnLst>
                                    <p:set>
                                      <p:cBhvr>
                                        <p:cTn id="51" dur="1" fill="hold">
                                          <p:stCondLst>
                                            <p:cond delay="0"/>
                                          </p:stCondLst>
                                        </p:cTn>
                                        <p:tgtEl>
                                          <p:spTgt spid="34828"/>
                                        </p:tgtEl>
                                        <p:attrNameLst>
                                          <p:attrName>style.visibility</p:attrName>
                                        </p:attrNameLst>
                                      </p:cBhvr>
                                      <p:to>
                                        <p:strVal val="visible"/>
                                      </p:to>
                                    </p:set>
                                    <p:animEffect transition="in" filter="blinds(horizontal)">
                                      <p:cBhvr>
                                        <p:cTn id="52" dur="500"/>
                                        <p:tgtEl>
                                          <p:spTgt spid="34828"/>
                                        </p:tgtEl>
                                      </p:cBhvr>
                                    </p:animEffect>
                                  </p:childTnLst>
                                </p:cTn>
                              </p:par>
                              <p:par>
                                <p:cTn id="53" presetID="3" presetClass="entr" presetSubtype="10" fill="hold" nodeType="withEffect">
                                  <p:stCondLst>
                                    <p:cond delay="0"/>
                                  </p:stCondLst>
                                  <p:childTnLst>
                                    <p:set>
                                      <p:cBhvr>
                                        <p:cTn id="54" dur="1" fill="hold">
                                          <p:stCondLst>
                                            <p:cond delay="0"/>
                                          </p:stCondLst>
                                        </p:cTn>
                                        <p:tgtEl>
                                          <p:spTgt spid="34829"/>
                                        </p:tgtEl>
                                        <p:attrNameLst>
                                          <p:attrName>style.visibility</p:attrName>
                                        </p:attrNameLst>
                                      </p:cBhvr>
                                      <p:to>
                                        <p:strVal val="visible"/>
                                      </p:to>
                                    </p:set>
                                    <p:animEffect transition="in" filter="blinds(horizontal)">
                                      <p:cBhvr>
                                        <p:cTn id="55" dur="500"/>
                                        <p:tgtEl>
                                          <p:spTgt spid="34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2049" grpId="0" animBg="1"/>
      <p:bldP spid="34831" grpId="0"/>
      <p:bldP spid="348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85293" y="2851118"/>
            <a:ext cx="6952753" cy="521970"/>
          </a:xfrm>
          <a:prstGeom prst="rect">
            <a:avLst/>
          </a:prstGeom>
          <a:noFill/>
        </p:spPr>
        <p:txBody>
          <a:bodyPr wrap="square" rtlCol="0">
            <a:spAutoFit/>
          </a:bodyPr>
          <a:lstStyle/>
          <a:p>
            <a:pPr lvl="0" fontAlgn="base">
              <a:spcBef>
                <a:spcPct val="0"/>
              </a:spcBef>
              <a:spcAft>
                <a:spcPct val="0"/>
              </a:spcAft>
              <a:defRPr/>
            </a:pPr>
            <a:r>
              <a:rPr lang="zh-CN" altLang="zh-CN" sz="2800" b="1" dirty="0" smtClean="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rPr>
              <a:t>坚持和发展中国特色社会主义</a:t>
            </a:r>
            <a:r>
              <a:rPr lang="zh-CN" altLang="zh-CN" sz="2800" b="1" dirty="0" smtClean="0">
                <a:solidFill>
                  <a:srgbClr val="C00000"/>
                </a:solidFill>
                <a:latin typeface="黑体" panose="02010609060101010101" charset="-122"/>
                <a:ea typeface="黑体" panose="02010609060101010101" charset="-122"/>
              </a:rPr>
              <a:t>要一以贯之</a:t>
            </a:r>
            <a:endParaRPr lang="zh-CN" altLang="zh-CN" sz="2800" b="1" dirty="0" smtClean="0">
              <a:solidFill>
                <a:srgbClr val="C00000"/>
              </a:solidFill>
              <a:latin typeface="黑体" panose="02010609060101010101" charset="-122"/>
              <a:ea typeface="黑体" panose="02010609060101010101" charset="-122"/>
            </a:endParaRPr>
          </a:p>
        </p:txBody>
      </p:sp>
      <p:sp>
        <p:nvSpPr>
          <p:cNvPr id="7" name="矩形: 圆角 10"/>
          <p:cNvSpPr/>
          <p:nvPr/>
        </p:nvSpPr>
        <p:spPr>
          <a:xfrm>
            <a:off x="2189480" y="2797810"/>
            <a:ext cx="796290" cy="6997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charset="-122"/>
                <a:ea typeface="黑体" panose="02010609060101010101" charset="-122"/>
              </a:rPr>
              <a:t>（一）</a:t>
            </a:r>
            <a:endParaRPr lang="zh-CN" altLang="en-US" sz="2000" dirty="0">
              <a:latin typeface="黑体" panose="02010609060101010101" charset="-122"/>
              <a:ea typeface="黑体" panose="02010609060101010101" charset="-122"/>
            </a:endParaRPr>
          </a:p>
        </p:txBody>
      </p:sp>
      <p:cxnSp>
        <p:nvCxnSpPr>
          <p:cNvPr id="2" name="直接连接符 1"/>
          <p:cNvCxnSpPr/>
          <p:nvPr/>
        </p:nvCxnSpPr>
        <p:spPr>
          <a:xfrm>
            <a:off x="3264760" y="3500535"/>
            <a:ext cx="6637067" cy="27616"/>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199493" y="4080872"/>
            <a:ext cx="7119257" cy="507831"/>
          </a:xfrm>
          <a:prstGeom prst="rect">
            <a:avLst/>
          </a:prstGeom>
          <a:noFill/>
        </p:spPr>
        <p:txBody>
          <a:bodyPr wrap="square" rtlCol="0">
            <a:spAutoFit/>
          </a:bodyPr>
          <a:lstStyle/>
          <a:p>
            <a:pPr lvl="0" fontAlgn="base">
              <a:spcBef>
                <a:spcPct val="0"/>
              </a:spcBef>
              <a:spcAft>
                <a:spcPct val="0"/>
              </a:spcAft>
              <a:defRPr/>
            </a:pPr>
            <a:r>
              <a:rPr lang="zh-CN" altLang="zh-CN" sz="2700" b="1" dirty="0" smtClean="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rPr>
              <a:t>推进党的建设新的伟大工程</a:t>
            </a:r>
            <a:r>
              <a:rPr lang="zh-CN" altLang="zh-CN" sz="2700" b="1" dirty="0" smtClean="0">
                <a:solidFill>
                  <a:srgbClr val="C00000"/>
                </a:solidFill>
                <a:latin typeface="黑体" panose="02010609060101010101" charset="-122"/>
                <a:ea typeface="黑体" panose="02010609060101010101" charset="-122"/>
              </a:rPr>
              <a:t>要一以贯之</a:t>
            </a:r>
            <a:endParaRPr lang="zh-CN" altLang="zh-CN" sz="2700" b="1" dirty="0" smtClean="0">
              <a:solidFill>
                <a:srgbClr val="C00000"/>
              </a:solidFill>
              <a:latin typeface="黑体" panose="02010609060101010101" charset="-122"/>
              <a:ea typeface="黑体" panose="02010609060101010101" charset="-122"/>
            </a:endParaRPr>
          </a:p>
        </p:txBody>
      </p:sp>
      <p:sp>
        <p:nvSpPr>
          <p:cNvPr id="8" name="矩形: 圆角 10"/>
          <p:cNvSpPr/>
          <p:nvPr/>
        </p:nvSpPr>
        <p:spPr>
          <a:xfrm>
            <a:off x="2190115" y="4033520"/>
            <a:ext cx="796290" cy="6997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charset="-122"/>
                <a:ea typeface="黑体" panose="02010609060101010101" charset="-122"/>
              </a:rPr>
              <a:t>（二）</a:t>
            </a:r>
            <a:endParaRPr lang="zh-CN" altLang="en-US" sz="2000" dirty="0">
              <a:latin typeface="黑体" panose="02010609060101010101" charset="-122"/>
              <a:ea typeface="黑体" panose="02010609060101010101" charset="-122"/>
            </a:endParaRPr>
          </a:p>
        </p:txBody>
      </p:sp>
      <p:sp>
        <p:nvSpPr>
          <p:cNvPr id="12" name="矩形: 圆角 10"/>
          <p:cNvSpPr/>
          <p:nvPr/>
        </p:nvSpPr>
        <p:spPr>
          <a:xfrm>
            <a:off x="2190115" y="5227320"/>
            <a:ext cx="796290" cy="6997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黑体" panose="02010609060101010101" charset="-122"/>
                <a:ea typeface="黑体" panose="02010609060101010101" charset="-122"/>
              </a:rPr>
              <a:t>（三）</a:t>
            </a:r>
            <a:endParaRPr lang="zh-CN" altLang="en-US" sz="2000" dirty="0">
              <a:latin typeface="黑体" panose="02010609060101010101" charset="-122"/>
              <a:ea typeface="黑体" panose="02010609060101010101" charset="-122"/>
            </a:endParaRPr>
          </a:p>
        </p:txBody>
      </p:sp>
      <p:cxnSp>
        <p:nvCxnSpPr>
          <p:cNvPr id="13" name="直接连接符 12"/>
          <p:cNvCxnSpPr/>
          <p:nvPr/>
        </p:nvCxnSpPr>
        <p:spPr>
          <a:xfrm flipV="1">
            <a:off x="3247753" y="5928270"/>
            <a:ext cx="6644005" cy="29845"/>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3264716" y="4646751"/>
            <a:ext cx="6627132" cy="62953"/>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5"/>
          <p:cNvSpPr txBox="1"/>
          <p:nvPr/>
        </p:nvSpPr>
        <p:spPr>
          <a:xfrm>
            <a:off x="3199536" y="5317603"/>
            <a:ext cx="6756810" cy="507831"/>
          </a:xfrm>
          <a:prstGeom prst="rect">
            <a:avLst/>
          </a:prstGeom>
          <a:noFill/>
        </p:spPr>
        <p:txBody>
          <a:bodyPr wrap="square" rtlCol="0">
            <a:spAutoFit/>
          </a:bodyPr>
          <a:lstStyle/>
          <a:p>
            <a:pPr lvl="0" fontAlgn="base">
              <a:spcBef>
                <a:spcPct val="0"/>
              </a:spcBef>
              <a:spcAft>
                <a:spcPct val="0"/>
              </a:spcAft>
              <a:defRPr/>
            </a:pPr>
            <a:r>
              <a:rPr lang="zh-CN" altLang="zh-CN" sz="2700" b="1" dirty="0" smtClean="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rPr>
              <a:t>增强忧患意识</a:t>
            </a:r>
            <a:r>
              <a:rPr lang="zh-CN" altLang="en-US" sz="2700" b="1" dirty="0" smtClean="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rPr>
              <a:t>、</a:t>
            </a:r>
            <a:r>
              <a:rPr lang="zh-CN" altLang="zh-CN" sz="2700" b="1" dirty="0" smtClean="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rPr>
              <a:t>防范风险挑战</a:t>
            </a:r>
            <a:r>
              <a:rPr lang="zh-CN" altLang="zh-CN" sz="2700" b="1" dirty="0" smtClean="0">
                <a:solidFill>
                  <a:srgbClr val="C00000"/>
                </a:solidFill>
                <a:latin typeface="黑体" panose="02010609060101010101" charset="-122"/>
                <a:ea typeface="黑体" panose="02010609060101010101" charset="-122"/>
              </a:rPr>
              <a:t>要一以贯之</a:t>
            </a:r>
            <a:endParaRPr lang="zh-CN" altLang="zh-CN" sz="2700" b="1" dirty="0" smtClean="0">
              <a:solidFill>
                <a:srgbClr val="C00000"/>
              </a:solidFill>
              <a:latin typeface="黑体" panose="02010609060101010101" charset="-122"/>
              <a:ea typeface="黑体" panose="02010609060101010101" charset="-122"/>
            </a:endParaRPr>
          </a:p>
        </p:txBody>
      </p:sp>
      <p:sp>
        <p:nvSpPr>
          <p:cNvPr id="22529" name="Rectangle 1"/>
          <p:cNvSpPr>
            <a:spLocks noChangeArrowheads="1"/>
          </p:cNvSpPr>
          <p:nvPr/>
        </p:nvSpPr>
        <p:spPr bwMode="auto">
          <a:xfrm>
            <a:off x="1741714" y="352920"/>
            <a:ext cx="8022772" cy="553998"/>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3000" b="1" u="none" strike="noStrike" cap="none" normalizeH="0" dirty="0" smtClean="0">
                <a:ln>
                  <a:noFill/>
                </a:ln>
                <a:solidFill>
                  <a:schemeClr val="accent1"/>
                </a:solidFill>
                <a:effectLst/>
                <a:latin typeface="黑体" panose="02010609060101010101" charset="-122"/>
                <a:ea typeface="黑体" panose="02010609060101010101" charset="-122"/>
                <a:cs typeface="黑体" panose="02010609060101010101" charset="-122"/>
              </a:rPr>
              <a:t>（三）牢牢把握“三个一以贯之”的重大要求</a:t>
            </a:r>
            <a:endParaRPr kumimoji="0" lang="zh-CN" sz="3000" b="1" u="none" strike="noStrike" cap="none" normalizeH="0" dirty="0" smtClean="0">
              <a:ln>
                <a:noFill/>
              </a:ln>
              <a:solidFill>
                <a:schemeClr val="accent1"/>
              </a:solidFill>
              <a:effectLst/>
              <a:latin typeface="黑体" panose="02010609060101010101" charset="-122"/>
              <a:ea typeface="黑体" panose="02010609060101010101" charset="-122"/>
              <a:cs typeface="黑体" panose="02010609060101010101" charset="-122"/>
            </a:endParaRPr>
          </a:p>
        </p:txBody>
      </p:sp>
      <p:sp>
        <p:nvSpPr>
          <p:cNvPr id="16" name="矩形 15"/>
          <p:cNvSpPr/>
          <p:nvPr/>
        </p:nvSpPr>
        <p:spPr>
          <a:xfrm>
            <a:off x="777875" y="1017270"/>
            <a:ext cx="10617200" cy="147066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fontAlgn="auto">
              <a:lnSpc>
                <a:spcPct val="130000"/>
              </a:lnSpc>
            </a:pPr>
            <a:r>
              <a:rPr lang="en-US" altLang="zh-CN" sz="2300" b="1" dirty="0" smtClean="0">
                <a:solidFill>
                  <a:schemeClr val="tx1"/>
                </a:solidFill>
                <a:latin typeface="黑体" panose="02010609060101010101" charset="-122"/>
                <a:ea typeface="黑体" panose="02010609060101010101" charset="-122"/>
              </a:rPr>
              <a:t>2018</a:t>
            </a:r>
            <a:r>
              <a:rPr lang="zh-CN" altLang="en-US" sz="2300" b="1" dirty="0" smtClean="0">
                <a:solidFill>
                  <a:schemeClr val="tx1"/>
                </a:solidFill>
                <a:latin typeface="黑体" panose="02010609060101010101" charset="-122"/>
                <a:ea typeface="黑体" panose="02010609060101010101" charset="-122"/>
              </a:rPr>
              <a:t>年</a:t>
            </a:r>
            <a:r>
              <a:rPr lang="zh-CN" altLang="zh-CN" sz="2300" b="1" dirty="0" smtClean="0">
                <a:solidFill>
                  <a:schemeClr val="tx1"/>
                </a:solidFill>
                <a:latin typeface="黑体" panose="02010609060101010101" charset="-122"/>
                <a:ea typeface="黑体" panose="02010609060101010101" charset="-122"/>
              </a:rPr>
              <a:t>1月5日，习近平总书记在学习贯彻习近平新时代中国特色社会主义思想和党的十九大精神研讨班上发表重要讲话，站在</a:t>
            </a:r>
            <a:r>
              <a:rPr lang="zh-CN" altLang="zh-CN" sz="2300" b="1" dirty="0" smtClean="0">
                <a:solidFill>
                  <a:srgbClr val="C00000"/>
                </a:solidFill>
                <a:latin typeface="黑体" panose="02010609060101010101" charset="-122"/>
                <a:ea typeface="黑体" panose="02010609060101010101" charset="-122"/>
              </a:rPr>
              <a:t>中华文明发展演进的维度、人类社会发展规律的维度、古今中外对比的维度</a:t>
            </a:r>
            <a:r>
              <a:rPr lang="zh-CN" altLang="zh-CN" sz="2300" b="1" dirty="0" smtClean="0">
                <a:solidFill>
                  <a:schemeClr val="tx1"/>
                </a:solidFill>
                <a:latin typeface="黑体" panose="02010609060101010101" charset="-122"/>
                <a:ea typeface="黑体" panose="02010609060101010101" charset="-122"/>
              </a:rPr>
              <a:t>，深刻阐述了：</a:t>
            </a:r>
            <a:endParaRPr lang="zh-CN" altLang="zh-CN" sz="2300" b="1" dirty="0" smtClean="0">
              <a:solidFill>
                <a:schemeClr val="tx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2529"/>
                                        </p:tgtEl>
                                        <p:attrNameLst>
                                          <p:attrName>style.visibility</p:attrName>
                                        </p:attrNameLst>
                                      </p:cBhvr>
                                      <p:to>
                                        <p:strVal val="visible"/>
                                      </p:to>
                                    </p:set>
                                    <p:animEffect transition="in" filter="fade">
                                      <p:cBhvr>
                                        <p:cTn id="7" dur="1000"/>
                                        <p:tgtEl>
                                          <p:spTgt spid="22529"/>
                                        </p:tgtEl>
                                      </p:cBhvr>
                                    </p:animEffect>
                                    <p:anim calcmode="lin" valueType="num">
                                      <p:cBhvr>
                                        <p:cTn id="8" dur="1000" fill="hold"/>
                                        <p:tgtEl>
                                          <p:spTgt spid="22529"/>
                                        </p:tgtEl>
                                        <p:attrNameLst>
                                          <p:attrName>ppt_x</p:attrName>
                                        </p:attrNameLst>
                                      </p:cBhvr>
                                      <p:tavLst>
                                        <p:tav tm="0">
                                          <p:val>
                                            <p:strVal val="#ppt_x"/>
                                          </p:val>
                                        </p:tav>
                                        <p:tav tm="100000">
                                          <p:val>
                                            <p:strVal val="#ppt_x"/>
                                          </p:val>
                                        </p:tav>
                                      </p:tavLst>
                                    </p:anim>
                                    <p:anim calcmode="lin" valueType="num">
                                      <p:cBhvr>
                                        <p:cTn id="9" dur="1000" fill="hold"/>
                                        <p:tgtEl>
                                          <p:spTgt spid="225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70" decel="100000"/>
                                        <p:tgtEl>
                                          <p:spTgt spid="5"/>
                                        </p:tgtEl>
                                      </p:cBhvr>
                                    </p:animEffect>
                                    <p:animScale>
                                      <p:cBhvr>
                                        <p:cTn id="32" dur="770" decel="100000"/>
                                        <p:tgtEl>
                                          <p:spTgt spid="5"/>
                                        </p:tgtEl>
                                      </p:cBhvr>
                                      <p:from x="10000" y="10000"/>
                                      <p:to x="200000" y="450000"/>
                                    </p:animScale>
                                    <p:animScale>
                                      <p:cBhvr>
                                        <p:cTn id="33" dur="1230" accel="100000" fill="hold">
                                          <p:stCondLst>
                                            <p:cond delay="770"/>
                                          </p:stCondLst>
                                        </p:cTn>
                                        <p:tgtEl>
                                          <p:spTgt spid="5"/>
                                        </p:tgtEl>
                                      </p:cBhvr>
                                      <p:from x="200000" y="450000"/>
                                      <p:to x="100000" y="100000"/>
                                    </p:animScale>
                                    <p:set>
                                      <p:cBhvr>
                                        <p:cTn id="34" dur="770" fill="hold"/>
                                        <p:tgtEl>
                                          <p:spTgt spid="5"/>
                                        </p:tgtEl>
                                        <p:attrNameLst>
                                          <p:attrName>ppt_x</p:attrName>
                                        </p:attrNameLst>
                                      </p:cBhvr>
                                      <p:to>
                                        <p:strVal val="(0.5)"/>
                                      </p:to>
                                    </p:set>
                                    <p:anim from="(0.5)" to="(#ppt_x)" calcmode="lin" valueType="num">
                                      <p:cBhvr>
                                        <p:cTn id="35" dur="1230" accel="100000" fill="hold">
                                          <p:stCondLst>
                                            <p:cond delay="770"/>
                                          </p:stCondLst>
                                        </p:cTn>
                                        <p:tgtEl>
                                          <p:spTgt spid="5"/>
                                        </p:tgtEl>
                                        <p:attrNameLst>
                                          <p:attrName>ppt_x</p:attrName>
                                        </p:attrNameLst>
                                      </p:cBhvr>
                                    </p:anim>
                                    <p:set>
                                      <p:cBhvr>
                                        <p:cTn id="36" dur="770" fill="hold"/>
                                        <p:tgtEl>
                                          <p:spTgt spid="5"/>
                                        </p:tgtEl>
                                        <p:attrNameLst>
                                          <p:attrName>ppt_y</p:attrName>
                                        </p:attrNameLst>
                                      </p:cBhvr>
                                      <p:to>
                                        <p:strVal val="(#ppt_y+0.4)"/>
                                      </p:to>
                                    </p:set>
                                    <p:anim from="(#ppt_y+0.4)" to="(#ppt_y)" calcmode="lin" valueType="num">
                                      <p:cBhvr>
                                        <p:cTn id="37" dur="1230" accel="100000" fill="hold">
                                          <p:stCondLst>
                                            <p:cond delay="770"/>
                                          </p:stCondLst>
                                        </p:cTn>
                                        <p:tgtEl>
                                          <p:spTgt spid="5"/>
                                        </p:tgtEl>
                                        <p:attrNameLst>
                                          <p:attrName>ppt_y</p:attrName>
                                        </p:attrNameLst>
                                      </p:cBhvr>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1"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770" decel="100000"/>
                                        <p:tgtEl>
                                          <p:spTgt spid="6"/>
                                        </p:tgtEl>
                                      </p:cBhvr>
                                    </p:animEffect>
                                    <p:animScale>
                                      <p:cBhvr>
                                        <p:cTn id="53" dur="770" decel="100000"/>
                                        <p:tgtEl>
                                          <p:spTgt spid="6"/>
                                        </p:tgtEl>
                                      </p:cBhvr>
                                      <p:from x="10000" y="10000"/>
                                      <p:to x="200000" y="450000"/>
                                    </p:animScale>
                                    <p:animScale>
                                      <p:cBhvr>
                                        <p:cTn id="54" dur="1230" accel="100000" fill="hold">
                                          <p:stCondLst>
                                            <p:cond delay="770"/>
                                          </p:stCondLst>
                                        </p:cTn>
                                        <p:tgtEl>
                                          <p:spTgt spid="6"/>
                                        </p:tgtEl>
                                      </p:cBhvr>
                                      <p:from x="200000" y="450000"/>
                                      <p:to x="100000" y="100000"/>
                                    </p:animScale>
                                    <p:set>
                                      <p:cBhvr>
                                        <p:cTn id="55" dur="770" fill="hold"/>
                                        <p:tgtEl>
                                          <p:spTgt spid="6"/>
                                        </p:tgtEl>
                                        <p:attrNameLst>
                                          <p:attrName>ppt_x</p:attrName>
                                        </p:attrNameLst>
                                      </p:cBhvr>
                                      <p:to>
                                        <p:strVal val="(0.5)"/>
                                      </p:to>
                                    </p:set>
                                    <p:anim from="(0.5)" to="(#ppt_x)" calcmode="lin" valueType="num">
                                      <p:cBhvr>
                                        <p:cTn id="56" dur="1230" accel="100000" fill="hold">
                                          <p:stCondLst>
                                            <p:cond delay="770"/>
                                          </p:stCondLst>
                                        </p:cTn>
                                        <p:tgtEl>
                                          <p:spTgt spid="6"/>
                                        </p:tgtEl>
                                        <p:attrNameLst>
                                          <p:attrName>ppt_x</p:attrName>
                                        </p:attrNameLst>
                                      </p:cBhvr>
                                    </p:anim>
                                    <p:set>
                                      <p:cBhvr>
                                        <p:cTn id="57" dur="770" fill="hold"/>
                                        <p:tgtEl>
                                          <p:spTgt spid="6"/>
                                        </p:tgtEl>
                                        <p:attrNameLst>
                                          <p:attrName>ppt_y</p:attrName>
                                        </p:attrNameLst>
                                      </p:cBhvr>
                                      <p:to>
                                        <p:strVal val="(#ppt_y+0.4)"/>
                                      </p:to>
                                    </p:set>
                                    <p:anim from="(#ppt_y+0.4)" to="(#ppt_y)" calcmode="lin" valueType="num">
                                      <p:cBhvr>
                                        <p:cTn id="58" dur="1230" accel="100000" fill="hold">
                                          <p:stCondLst>
                                            <p:cond delay="770"/>
                                          </p:stCondLst>
                                        </p:cTn>
                                        <p:tgtEl>
                                          <p:spTgt spid="6"/>
                                        </p:tgtEl>
                                        <p:attrNameLst>
                                          <p:attrName>ppt_y</p:attrName>
                                        </p:attrNameLst>
                                      </p:cBhvr>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bldLvl="0" animBg="1"/>
      <p:bldP spid="7" grpId="1" animBg="1"/>
      <p:bldP spid="6" grpId="0"/>
      <p:bldP spid="6" grpId="1"/>
      <p:bldP spid="8" grpId="0" bldLvl="0" animBg="1"/>
      <p:bldP spid="8" grpId="1" animBg="1"/>
      <p:bldP spid="12" grpId="0" bldLvl="0" animBg="1"/>
      <p:bldP spid="12" grpId="1" animBg="1"/>
      <p:bldP spid="15" grpId="0"/>
      <p:bldP spid="15" grpId="1"/>
      <p:bldP spid="22529" grpId="0" bldLvl="0" animBg="1"/>
      <p:bldP spid="16"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08990" y="624840"/>
            <a:ext cx="10574020" cy="56083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457200" fontAlgn="auto">
              <a:lnSpc>
                <a:spcPct val="130000"/>
              </a:lnSpc>
            </a:pPr>
            <a:r>
              <a:rPr lang="zh-CN" altLang="zh-CN" sz="2300" b="1" dirty="0" smtClean="0">
                <a:solidFill>
                  <a:srgbClr val="C00000"/>
                </a:solidFill>
                <a:latin typeface="黑体" panose="02010609060101010101" charset="-122"/>
                <a:ea typeface="黑体" panose="02010609060101010101" charset="-122"/>
              </a:rPr>
              <a:t>一、坚持和发展中国特色社会主义要一以贯之</a:t>
            </a:r>
            <a:endParaRPr lang="zh-CN" altLang="zh-CN" sz="2300" b="1" dirty="0" smtClean="0">
              <a:solidFill>
                <a:srgbClr val="C00000"/>
              </a:solidFill>
              <a:latin typeface="黑体" panose="02010609060101010101" charset="-122"/>
              <a:ea typeface="黑体" panose="02010609060101010101" charset="-122"/>
            </a:endParaRPr>
          </a:p>
          <a:p>
            <a:pPr indent="457200" fontAlgn="auto">
              <a:lnSpc>
                <a:spcPct val="130000"/>
              </a:lnSpc>
            </a:pPr>
            <a:r>
              <a:rPr lang="zh-CN" altLang="zh-CN" sz="2300" dirty="0" smtClean="0">
                <a:solidFill>
                  <a:schemeClr val="tx1"/>
                </a:solidFill>
                <a:latin typeface="黑体" panose="02010609060101010101" charset="-122"/>
                <a:ea typeface="黑体" panose="02010609060101010101" charset="-122"/>
              </a:rPr>
              <a:t>只有</a:t>
            </a:r>
            <a:r>
              <a:rPr lang="zh-CN" altLang="zh-CN" sz="2300" b="1" dirty="0" smtClean="0">
                <a:solidFill>
                  <a:schemeClr val="tx1"/>
                </a:solidFill>
                <a:latin typeface="黑体" panose="02010609060101010101" charset="-122"/>
                <a:ea typeface="黑体" panose="02010609060101010101" charset="-122"/>
              </a:rPr>
              <a:t>回看走过的路、比较别人的路、远眺前行的路</a:t>
            </a:r>
            <a:r>
              <a:rPr lang="zh-CN" altLang="zh-CN" sz="2300" dirty="0" smtClean="0">
                <a:solidFill>
                  <a:schemeClr val="tx1"/>
                </a:solidFill>
                <a:latin typeface="黑体" panose="02010609060101010101" charset="-122"/>
                <a:ea typeface="黑体" panose="02010609060101010101" charset="-122"/>
              </a:rPr>
              <a:t>，弄清楚我们从哪儿来、往哪儿去，很多问题才能看得深、把得准。</a:t>
            </a:r>
            <a:endParaRPr lang="zh-CN" altLang="zh-CN" sz="2300" dirty="0" smtClean="0">
              <a:solidFill>
                <a:schemeClr val="tx1"/>
              </a:solidFill>
              <a:latin typeface="黑体" panose="02010609060101010101" charset="-122"/>
              <a:ea typeface="黑体" panose="02010609060101010101" charset="-122"/>
            </a:endParaRPr>
          </a:p>
          <a:p>
            <a:pPr indent="457200" fontAlgn="auto">
              <a:lnSpc>
                <a:spcPct val="130000"/>
              </a:lnSpc>
            </a:pPr>
            <a:r>
              <a:rPr lang="zh-CN" altLang="zh-CN" sz="2300" b="1" dirty="0" smtClean="0">
                <a:solidFill>
                  <a:schemeClr val="tx1"/>
                </a:solidFill>
                <a:latin typeface="黑体" panose="02010609060101010101" charset="-122"/>
                <a:ea typeface="黑体" panose="02010609060101010101" charset="-122"/>
              </a:rPr>
              <a:t>一是要回看走过的路。</a:t>
            </a:r>
            <a:r>
              <a:rPr lang="zh-CN" altLang="zh-CN" sz="2300" dirty="0" smtClean="0">
                <a:solidFill>
                  <a:schemeClr val="tx1"/>
                </a:solidFill>
                <a:latin typeface="黑体" panose="02010609060101010101" charset="-122"/>
                <a:ea typeface="黑体" panose="02010609060101010101" charset="-122"/>
              </a:rPr>
              <a:t>党的百年历史，就是一部党领导人民持续进行伟大社会革命的历史。马克思主义认为，社会革命以生产力和生产关系的矛盾运动为基础和动力，随着生产力的解放和发展而深入推进、不仅仅是一种破除旧的政治上层建筑的社会运动，更是一种新的社会建设运动。</a:t>
            </a:r>
            <a:endParaRPr lang="zh-CN" altLang="zh-CN" sz="2300" dirty="0" smtClean="0">
              <a:solidFill>
                <a:schemeClr val="tx1"/>
              </a:solidFill>
              <a:latin typeface="黑体" panose="02010609060101010101" charset="-122"/>
              <a:ea typeface="黑体" panose="02010609060101010101" charset="-122"/>
            </a:endParaRPr>
          </a:p>
          <a:p>
            <a:pPr indent="457200" fontAlgn="auto">
              <a:lnSpc>
                <a:spcPct val="130000"/>
              </a:lnSpc>
            </a:pPr>
            <a:r>
              <a:rPr lang="zh-CN" altLang="zh-CN" sz="2300" dirty="0" smtClean="0">
                <a:solidFill>
                  <a:schemeClr val="tx1"/>
                </a:solidFill>
                <a:latin typeface="黑体" panose="02010609060101010101" charset="-122"/>
                <a:ea typeface="黑体" panose="02010609060101010101" charset="-122"/>
              </a:rPr>
              <a:t>历史和现实都告诉我们，一场社会革命要取得最终胜利，往往需要一个漫长的历史过程。新民主主义革命、社会主义革命和建设、改革开放新的伟大革命，实质上都是以</a:t>
            </a:r>
            <a:r>
              <a:rPr lang="zh-CN" altLang="zh-CN" sz="2300" b="1" dirty="0" smtClean="0">
                <a:solidFill>
                  <a:schemeClr val="tx1"/>
                </a:solidFill>
                <a:latin typeface="黑体" panose="02010609060101010101" charset="-122"/>
                <a:ea typeface="黑体" panose="02010609060101010101" charset="-122"/>
              </a:rPr>
              <a:t>解决生产力和生产关系矛盾</a:t>
            </a:r>
            <a:r>
              <a:rPr lang="zh-CN" altLang="zh-CN" sz="2300" dirty="0" smtClean="0">
                <a:solidFill>
                  <a:schemeClr val="tx1"/>
                </a:solidFill>
                <a:latin typeface="黑体" panose="02010609060101010101" charset="-122"/>
                <a:ea typeface="黑体" panose="02010609060101010101" charset="-122"/>
              </a:rPr>
              <a:t>为根本目的的革命性实践，都是建立和建设社会主义、最终实现共产主义的伟大社会革命的</a:t>
            </a:r>
            <a:r>
              <a:rPr lang="zh-CN" altLang="zh-CN" sz="2300" b="1" dirty="0" smtClean="0">
                <a:solidFill>
                  <a:schemeClr val="tx1"/>
                </a:solidFill>
                <a:latin typeface="黑体" panose="02010609060101010101" charset="-122"/>
                <a:ea typeface="黑体" panose="02010609060101010101" charset="-122"/>
              </a:rPr>
              <a:t>不同阶段</a:t>
            </a:r>
            <a:r>
              <a:rPr lang="zh-CN" altLang="zh-CN" sz="2300" dirty="0" smtClean="0">
                <a:solidFill>
                  <a:schemeClr val="tx1"/>
                </a:solidFill>
                <a:latin typeface="黑体" panose="02010609060101010101" charset="-122"/>
                <a:ea typeface="黑体" panose="02010609060101010101" charset="-122"/>
              </a:rPr>
              <a:t>。新时代坚持和发展中国特色社会主义，本质上也是在这条道路上继续推进伟大社会革命。</a:t>
            </a:r>
            <a:endParaRPr lang="zh-CN" altLang="zh-CN" sz="2300" dirty="0" smtClean="0">
              <a:solidFill>
                <a:schemeClr val="tx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 calcmode="lin" valueType="num">
                                      <p:cBhvr additive="base">
                                        <p:cTn id="14"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 calcmode="lin" valueType="num">
                                      <p:cBhvr additive="base">
                                        <p:cTn id="20" dur="500"/>
                                        <p:tgtEl>
                                          <p:spTgt spid="16">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1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 calcmode="lin" valueType="num">
                                      <p:cBhvr additive="base">
                                        <p:cTn id="26" dur="500"/>
                                        <p:tgtEl>
                                          <p:spTgt spid="16">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 calcmode="lin" valueType="num">
                                      <p:cBhvr additive="base">
                                        <p:cTn id="32" dur="500"/>
                                        <p:tgtEl>
                                          <p:spTgt spid="16">
                                            <p:txEl>
                                              <p:pRg st="3" end="3"/>
                                            </p:txEl>
                                          </p:spTgt>
                                        </p:tgtEl>
                                        <p:attrNameLst>
                                          <p:attrName>ppt_y</p:attrName>
                                        </p:attrNameLst>
                                      </p:cBhvr>
                                      <p:tavLst>
                                        <p:tav tm="0">
                                          <p:val>
                                            <p:strVal val="#ppt_y+#ppt_h*1.125000"/>
                                          </p:val>
                                        </p:tav>
                                        <p:tav tm="100000">
                                          <p:val>
                                            <p:strVal val="#ppt_y"/>
                                          </p:val>
                                        </p:tav>
                                      </p:tavLst>
                                    </p:anim>
                                    <p:animEffect transition="in" filter="wipe(up)">
                                      <p:cBhvr>
                                        <p:cTn id="33"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08990" y="854710"/>
            <a:ext cx="10574020" cy="560832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457200" fontAlgn="auto">
              <a:lnSpc>
                <a:spcPct val="130000"/>
              </a:lnSpc>
            </a:pPr>
            <a:r>
              <a:rPr lang="zh-CN" altLang="zh-CN" sz="2300" b="1" dirty="0" smtClean="0">
                <a:solidFill>
                  <a:schemeClr val="tx1"/>
                </a:solidFill>
                <a:latin typeface="黑体" panose="02010609060101010101" charset="-122"/>
                <a:ea typeface="黑体" panose="02010609060101010101" charset="-122"/>
              </a:rPr>
              <a:t>二是要比较别人的路。</a:t>
            </a:r>
            <a:r>
              <a:rPr lang="zh-CN" altLang="zh-CN" sz="2300" dirty="0" smtClean="0">
                <a:solidFill>
                  <a:schemeClr val="tx1"/>
                </a:solidFill>
                <a:latin typeface="黑体" panose="02010609060101010101" charset="-122"/>
                <a:ea typeface="黑体" panose="02010609060101010101" charset="-122"/>
              </a:rPr>
              <a:t>20世纪80年代末90年代初，苏联解体、苏共垮台、东欧剧变，不仅导致第一个社会主义国家和东欧社会主义国家不复存在，而且对向往社会主义的广大发展中国家带来严重冲击，很多发展中国家被迫走上了照搬西方制度模式的道路。但是中国特色社会主义在中国取得巨大成功表明，社会主义没有灭亡，也不会灭亡，而且焕发出蓬勃生机活力。据统计，</a:t>
            </a:r>
            <a:r>
              <a:rPr lang="zh-CN" altLang="zh-CN" sz="2300" b="1" dirty="0" smtClean="0">
                <a:solidFill>
                  <a:schemeClr val="tx1"/>
                </a:solidFill>
                <a:latin typeface="黑体" panose="02010609060101010101" charset="-122"/>
                <a:ea typeface="黑体" panose="02010609060101010101" charset="-122"/>
              </a:rPr>
              <a:t>目前世界上约有100多个国家中130多个政党仍保持共产党名称或坚持马克思主义性质</a:t>
            </a:r>
            <a:r>
              <a:rPr lang="zh-CN" altLang="zh-CN" sz="2300" dirty="0" smtClean="0">
                <a:solidFill>
                  <a:schemeClr val="tx1"/>
                </a:solidFill>
                <a:latin typeface="黑体" panose="02010609060101010101" charset="-122"/>
                <a:ea typeface="黑体" panose="02010609060101010101" charset="-122"/>
              </a:rPr>
              <a:t>。广大发展中国家对中国投以羡慕的眼光，纷纷表示要向中国学习治国理政经验。</a:t>
            </a:r>
            <a:endParaRPr lang="zh-CN" altLang="zh-CN" sz="2300" dirty="0" smtClean="0">
              <a:solidFill>
                <a:schemeClr val="tx1"/>
              </a:solidFill>
              <a:latin typeface="黑体" panose="02010609060101010101" charset="-122"/>
              <a:ea typeface="黑体" panose="02010609060101010101" charset="-122"/>
            </a:endParaRPr>
          </a:p>
          <a:p>
            <a:pPr indent="457200" fontAlgn="auto">
              <a:lnSpc>
                <a:spcPct val="130000"/>
              </a:lnSpc>
            </a:pPr>
            <a:r>
              <a:rPr lang="zh-CN" altLang="zh-CN" sz="2300" b="1" dirty="0" smtClean="0">
                <a:solidFill>
                  <a:schemeClr val="tx1"/>
                </a:solidFill>
                <a:latin typeface="黑体" panose="02010609060101010101" charset="-122"/>
                <a:ea typeface="黑体" panose="02010609060101010101" charset="-122"/>
              </a:rPr>
              <a:t>三是要远眺前行的路。</a:t>
            </a:r>
            <a:r>
              <a:rPr lang="zh-CN" altLang="zh-CN" sz="2300" dirty="0" smtClean="0">
                <a:solidFill>
                  <a:schemeClr val="tx1"/>
                </a:solidFill>
                <a:latin typeface="黑体" panose="02010609060101010101" charset="-122"/>
                <a:ea typeface="黑体" panose="02010609060101010101" charset="-122"/>
              </a:rPr>
              <a:t>历史总是按照自己的逻辑向前演进。新时代中国特色社会主义是我们党领导人民进行伟大社会革命的成果，也是我们党领导人民进行伟大社会革命的继续，必须始终坚定不移地进行下去。展望未来，要实现党和国家兴旺发达、长治久安，必须勇于把我们党领导人民进行了上百年的伟大社会革命继续推进下去，努力使中国特色社会主义展现更加强大的磅礴伟力。</a:t>
            </a:r>
            <a:endParaRPr lang="zh-CN" altLang="zh-CN" sz="2300" dirty="0" smtClean="0">
              <a:solidFill>
                <a:schemeClr val="tx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p:tgtEl>
                                          <p:spTgt spid="1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08990" y="1114425"/>
            <a:ext cx="10574020" cy="468884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457200" fontAlgn="auto">
              <a:lnSpc>
                <a:spcPct val="130000"/>
              </a:lnSpc>
            </a:pPr>
            <a:r>
              <a:rPr lang="zh-CN" altLang="zh-CN" sz="2300" b="1" dirty="0" smtClean="0">
                <a:solidFill>
                  <a:srgbClr val="C00000"/>
                </a:solidFill>
                <a:latin typeface="黑体" panose="02010609060101010101" charset="-122"/>
                <a:ea typeface="黑体" panose="02010609060101010101" charset="-122"/>
              </a:rPr>
              <a:t>二、推进党的建设新的伟大工程要一以贯之</a:t>
            </a:r>
            <a:endParaRPr lang="zh-CN" altLang="zh-CN" sz="2300" b="1" dirty="0" smtClean="0">
              <a:solidFill>
                <a:srgbClr val="C00000"/>
              </a:solidFill>
              <a:latin typeface="黑体" panose="02010609060101010101" charset="-122"/>
              <a:ea typeface="黑体" panose="02010609060101010101" charset="-122"/>
            </a:endParaRPr>
          </a:p>
          <a:p>
            <a:pPr indent="457200" fontAlgn="auto">
              <a:lnSpc>
                <a:spcPct val="130000"/>
              </a:lnSpc>
            </a:pPr>
            <a:r>
              <a:rPr lang="zh-CN" altLang="zh-CN" sz="2300" dirty="0" smtClean="0">
                <a:solidFill>
                  <a:schemeClr val="tx1"/>
                </a:solidFill>
                <a:latin typeface="黑体" panose="02010609060101010101" charset="-122"/>
                <a:ea typeface="黑体" panose="02010609060101010101" charset="-122"/>
              </a:rPr>
              <a:t>把党的建设作为一项伟大工程来推进，是我们党的一大创举，是我们党领导人民进行伟大社会革命的重要法宝。要赢得革命的最终胜利，正如毛泽东在《&lt;共产党人&gt;发刊词》中所强调，必须</a:t>
            </a:r>
            <a:r>
              <a:rPr lang="zh-CN" altLang="zh-CN" sz="2300" b="1" dirty="0" smtClean="0">
                <a:solidFill>
                  <a:schemeClr val="tx1"/>
                </a:solidFill>
                <a:latin typeface="黑体" panose="02010609060101010101" charset="-122"/>
                <a:ea typeface="黑体" panose="02010609060101010101" charset="-122"/>
              </a:rPr>
              <a:t>把党建设成为“一个全国范围的、广大群众性的、思想上政治上组织上完全巩固的布尔什维克化的中国共产党”</a:t>
            </a:r>
            <a:r>
              <a:rPr lang="zh-CN" altLang="zh-CN" sz="2300" dirty="0" smtClean="0">
                <a:solidFill>
                  <a:schemeClr val="tx1"/>
                </a:solidFill>
                <a:latin typeface="黑体" panose="02010609060101010101" charset="-122"/>
                <a:ea typeface="黑体" panose="02010609060101010101" charset="-122"/>
              </a:rPr>
              <a:t>。建设好这样的党，是一项伟大工程，要赢得革命最终胜利，必须抓好这个伟大工程。</a:t>
            </a:r>
            <a:endParaRPr lang="zh-CN" altLang="zh-CN" sz="2300" dirty="0" smtClean="0">
              <a:solidFill>
                <a:schemeClr val="tx1"/>
              </a:solidFill>
              <a:latin typeface="黑体" panose="02010609060101010101" charset="-122"/>
              <a:ea typeface="黑体" panose="02010609060101010101" charset="-122"/>
            </a:endParaRPr>
          </a:p>
          <a:p>
            <a:pPr indent="457200" fontAlgn="auto">
              <a:lnSpc>
                <a:spcPct val="130000"/>
              </a:lnSpc>
            </a:pPr>
            <a:r>
              <a:rPr lang="zh-CN" altLang="zh-CN" sz="2300" dirty="0" smtClean="0">
                <a:solidFill>
                  <a:schemeClr val="tx1"/>
                </a:solidFill>
                <a:latin typeface="黑体" panose="02010609060101010101" charset="-122"/>
                <a:ea typeface="黑体" panose="02010609060101010101" charset="-122"/>
              </a:rPr>
              <a:t>我们党执政正反两方面的经验，世界上一些社会主义国家和政党演变的教训，都揭示了一个道理马克思主义政党夺取政权不容易，巩固政权更不容易，只要马克思主义执政党不出问题，社会主义国家就出不了大问题，我们就能够跳出“其兴也勃焉，其亡也忽焉”的历史周期率。</a:t>
            </a:r>
            <a:endParaRPr lang="zh-CN" altLang="zh-CN" sz="2300" dirty="0" smtClean="0">
              <a:solidFill>
                <a:schemeClr val="tx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p:tgtEl>
                                          <p:spTgt spid="1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p:tgtEl>
                                          <p:spTgt spid="1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08990" y="1071245"/>
            <a:ext cx="10574020" cy="5203190"/>
          </a:xfrm>
          <a:prstGeom prst="rect">
            <a:avLst/>
          </a:prstGeom>
        </p:spPr>
        <p:style>
          <a:lnRef idx="1">
            <a:schemeClr val="accent6"/>
          </a:lnRef>
          <a:fillRef idx="2">
            <a:schemeClr val="accent6"/>
          </a:fillRef>
          <a:effectRef idx="1">
            <a:schemeClr val="accent6"/>
          </a:effectRef>
          <a:fontRef idx="minor">
            <a:schemeClr val="dk1"/>
          </a:fontRef>
        </p:style>
        <p:txBody>
          <a:bodyPr wrap="square">
            <a:noAutofit/>
          </a:bodyPr>
          <a:lstStyle/>
          <a:p>
            <a:pPr indent="457200" fontAlgn="auto">
              <a:lnSpc>
                <a:spcPct val="130000"/>
              </a:lnSpc>
            </a:pPr>
            <a:r>
              <a:rPr lang="zh-CN" altLang="zh-CN" sz="2300" dirty="0" smtClean="0">
                <a:solidFill>
                  <a:schemeClr val="tx1"/>
                </a:solidFill>
                <a:latin typeface="黑体" panose="02010609060101010101" charset="-122"/>
                <a:ea typeface="黑体" panose="02010609060101010101" charset="-122"/>
                <a:sym typeface="+mn-ea"/>
              </a:rPr>
              <a:t>我们党历经革命、建设、改革，已经从</a:t>
            </a:r>
            <a:r>
              <a:rPr lang="zh-CN" altLang="zh-CN" sz="2300" b="1" dirty="0" smtClean="0">
                <a:solidFill>
                  <a:schemeClr val="tx1"/>
                </a:solidFill>
                <a:latin typeface="黑体" panose="02010609060101010101" charset="-122"/>
                <a:ea typeface="黑体" panose="02010609060101010101" charset="-122"/>
                <a:sym typeface="+mn-ea"/>
              </a:rPr>
              <a:t>领导人民为夺取全国政权而奋斗</a:t>
            </a:r>
            <a:r>
              <a:rPr lang="zh-CN" altLang="zh-CN" sz="2300" dirty="0" smtClean="0">
                <a:solidFill>
                  <a:schemeClr val="tx1"/>
                </a:solidFill>
                <a:latin typeface="黑体" panose="02010609060101010101" charset="-122"/>
                <a:ea typeface="黑体" panose="02010609060101010101" charset="-122"/>
                <a:sym typeface="+mn-ea"/>
              </a:rPr>
              <a:t>的党，成为</a:t>
            </a:r>
            <a:r>
              <a:rPr lang="zh-CN" altLang="zh-CN" sz="2300" b="1" dirty="0" smtClean="0">
                <a:solidFill>
                  <a:schemeClr val="tx1"/>
                </a:solidFill>
                <a:latin typeface="黑体" panose="02010609060101010101" charset="-122"/>
                <a:ea typeface="黑体" panose="02010609060101010101" charset="-122"/>
                <a:sym typeface="+mn-ea"/>
              </a:rPr>
              <a:t>领导人民掌握全国政权并长期执政</a:t>
            </a:r>
            <a:r>
              <a:rPr lang="zh-CN" altLang="zh-CN" sz="2300" dirty="0" smtClean="0">
                <a:solidFill>
                  <a:schemeClr val="tx1"/>
                </a:solidFill>
                <a:latin typeface="黑体" panose="02010609060101010101" charset="-122"/>
                <a:ea typeface="黑体" panose="02010609060101010101" charset="-122"/>
                <a:sym typeface="+mn-ea"/>
              </a:rPr>
              <a:t>的党；已经从</a:t>
            </a:r>
            <a:r>
              <a:rPr lang="zh-CN" altLang="zh-CN" sz="2300" b="1" dirty="0" smtClean="0">
                <a:solidFill>
                  <a:schemeClr val="tx1"/>
                </a:solidFill>
                <a:latin typeface="黑体" panose="02010609060101010101" charset="-122"/>
                <a:ea typeface="黑体" panose="02010609060101010101" charset="-122"/>
                <a:sym typeface="+mn-ea"/>
              </a:rPr>
              <a:t>受到外部封锁和实行计划经济条件下</a:t>
            </a:r>
            <a:r>
              <a:rPr lang="zh-CN" altLang="zh-CN" sz="2300" dirty="0" smtClean="0">
                <a:solidFill>
                  <a:schemeClr val="tx1"/>
                </a:solidFill>
                <a:latin typeface="黑体" panose="02010609060101010101" charset="-122"/>
                <a:ea typeface="黑体" panose="02010609060101010101" charset="-122"/>
                <a:sym typeface="+mn-ea"/>
              </a:rPr>
              <a:t>领导国家建设的党，成为</a:t>
            </a:r>
            <a:r>
              <a:rPr lang="zh-CN" altLang="zh-CN" sz="2300" b="1" dirty="0" smtClean="0">
                <a:solidFill>
                  <a:schemeClr val="tx1"/>
                </a:solidFill>
                <a:latin typeface="黑体" panose="02010609060101010101" charset="-122"/>
                <a:ea typeface="黑体" panose="02010609060101010101" charset="-122"/>
                <a:sym typeface="+mn-ea"/>
              </a:rPr>
              <a:t>对外开放和发展社会主义市场经济条件下</a:t>
            </a:r>
            <a:r>
              <a:rPr lang="zh-CN" altLang="zh-CN" sz="2300" dirty="0" smtClean="0">
                <a:solidFill>
                  <a:schemeClr val="tx1"/>
                </a:solidFill>
                <a:latin typeface="黑体" panose="02010609060101010101" charset="-122"/>
                <a:ea typeface="黑体" panose="02010609060101010101" charset="-122"/>
                <a:sym typeface="+mn-ea"/>
              </a:rPr>
              <a:t>领导国家建设的党。</a:t>
            </a:r>
            <a:endParaRPr lang="zh-CN" altLang="zh-CN" sz="2300" dirty="0" smtClean="0">
              <a:solidFill>
                <a:schemeClr val="tx1"/>
              </a:solidFill>
              <a:latin typeface="黑体" panose="02010609060101010101" charset="-122"/>
              <a:ea typeface="黑体" panose="02010609060101010101" charset="-122"/>
              <a:sym typeface="+mn-ea"/>
            </a:endParaRPr>
          </a:p>
          <a:p>
            <a:pPr indent="457200" fontAlgn="auto">
              <a:lnSpc>
                <a:spcPct val="130000"/>
              </a:lnSpc>
            </a:pPr>
            <a:r>
              <a:rPr lang="zh-CN" altLang="zh-CN" sz="2300" dirty="0" smtClean="0">
                <a:solidFill>
                  <a:schemeClr val="tx1"/>
                </a:solidFill>
                <a:latin typeface="黑体" panose="02010609060101010101" charset="-122"/>
                <a:ea typeface="黑体" panose="02010609060101010101" charset="-122"/>
              </a:rPr>
              <a:t>我们党是一个在14亿多人口的大国长期执政的党，是中国特色社会主义事业的坚强领导力量、党的自身建设历来关系重大、决定全局。要把新时代坚持和发展中国特色社会主义这场伟大社会革命进行好，我们党必须勇于进行</a:t>
            </a:r>
            <a:r>
              <a:rPr lang="zh-CN" altLang="zh-CN" sz="2300" dirty="0" smtClean="0">
                <a:solidFill>
                  <a:srgbClr val="C00000"/>
                </a:solidFill>
                <a:latin typeface="黑体" panose="02010609060101010101" charset="-122"/>
                <a:ea typeface="黑体" panose="02010609060101010101" charset="-122"/>
              </a:rPr>
              <a:t>自我革命</a:t>
            </a:r>
            <a:r>
              <a:rPr lang="zh-CN" altLang="zh-CN" sz="2300" dirty="0" smtClean="0">
                <a:solidFill>
                  <a:schemeClr val="tx1"/>
                </a:solidFill>
                <a:latin typeface="黑体" panose="02010609060101010101" charset="-122"/>
                <a:ea typeface="黑体" panose="02010609060101010101" charset="-122"/>
              </a:rPr>
              <a:t>，一以贯之推进党的建设新的伟大工程。</a:t>
            </a:r>
            <a:endParaRPr lang="zh-CN" altLang="zh-CN" sz="2300" dirty="0" smtClean="0">
              <a:solidFill>
                <a:schemeClr val="tx1"/>
              </a:solidFill>
              <a:latin typeface="黑体" panose="02010609060101010101" charset="-122"/>
              <a:ea typeface="黑体" panose="02010609060101010101" charset="-122"/>
            </a:endParaRPr>
          </a:p>
          <a:p>
            <a:pPr indent="457200" fontAlgn="auto">
              <a:lnSpc>
                <a:spcPct val="130000"/>
              </a:lnSpc>
            </a:pPr>
            <a:r>
              <a:rPr lang="zh-CN" altLang="zh-CN" sz="2300" dirty="0" smtClean="0">
                <a:solidFill>
                  <a:schemeClr val="tx1"/>
                </a:solidFill>
                <a:latin typeface="黑体" panose="02010609060101010101" charset="-122"/>
                <a:ea typeface="黑体" panose="02010609060101010101" charset="-122"/>
              </a:rPr>
              <a:t>而新时代推进党的建设新的伟大工程，既要培元固本，也要开拓创新，既要把住关键重点，也要形成整体态势，特别是要发挥彻底的自我革命精神，把党建设得更加坚强有力。</a:t>
            </a:r>
            <a:endParaRPr lang="zh-CN" altLang="zh-CN" sz="2300" dirty="0" smtClean="0">
              <a:solidFill>
                <a:schemeClr val="tx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p:tgtEl>
                                          <p:spTgt spid="1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p:tgtEl>
                                          <p:spTgt spid="1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08990" y="652145"/>
            <a:ext cx="10574020" cy="6037580"/>
          </a:xfrm>
          <a:prstGeom prst="rect">
            <a:avLst/>
          </a:prstGeom>
          <a:solidFill>
            <a:srgbClr val="FDFBFB"/>
          </a:solidFill>
          <a:ln>
            <a:solidFill>
              <a:schemeClr val="accent1"/>
            </a:solidFill>
          </a:ln>
        </p:spPr>
        <p:style>
          <a:lnRef idx="1">
            <a:schemeClr val="accent6"/>
          </a:lnRef>
          <a:fillRef idx="2">
            <a:schemeClr val="accent6"/>
          </a:fillRef>
          <a:effectRef idx="1">
            <a:schemeClr val="accent6"/>
          </a:effectRef>
          <a:fontRef idx="minor">
            <a:schemeClr val="dk1"/>
          </a:fontRef>
        </p:style>
        <p:txBody>
          <a:bodyPr wrap="square">
            <a:noAutofit/>
          </a:bodyPr>
          <a:lstStyle/>
          <a:p>
            <a:pPr indent="457200" algn="ctr" fontAlgn="auto">
              <a:lnSpc>
                <a:spcPct val="130000"/>
              </a:lnSpc>
            </a:pPr>
            <a:r>
              <a:rPr lang="zh-CN" altLang="zh-CN" sz="2000" b="1" dirty="0" smtClean="0">
                <a:solidFill>
                  <a:schemeClr val="tx1"/>
                </a:solidFill>
                <a:latin typeface="黑体" panose="02010609060101010101" charset="-122"/>
                <a:ea typeface="黑体" panose="02010609060101010101" charset="-122"/>
                <a:sym typeface="+mn-ea"/>
              </a:rPr>
              <a:t>习近平总书记2018年1月5日在新进中央委员会的委员、候补委员和省部级主要领导干部学习贯彻习近平新时代中国特色社会主义思想和党的十九大精神研讨班上的讲话</a:t>
            </a:r>
            <a:endParaRPr lang="zh-CN" altLang="zh-CN" sz="2000" b="1" dirty="0" smtClean="0">
              <a:solidFill>
                <a:schemeClr val="tx1"/>
              </a:solidFill>
              <a:latin typeface="黑体" panose="02010609060101010101" charset="-122"/>
              <a:ea typeface="黑体" panose="02010609060101010101" charset="-122"/>
              <a:sym typeface="+mn-ea"/>
            </a:endParaRPr>
          </a:p>
          <a:p>
            <a:pPr indent="457200" fontAlgn="auto">
              <a:lnSpc>
                <a:spcPct val="130000"/>
              </a:lnSpc>
            </a:pPr>
            <a:r>
              <a:rPr lang="zh-CN" altLang="zh-CN" sz="2000" dirty="0" smtClean="0">
                <a:solidFill>
                  <a:schemeClr val="tx1"/>
                </a:solidFill>
                <a:latin typeface="黑体" panose="02010609060101010101" charset="-122"/>
                <a:ea typeface="黑体" panose="02010609060101010101" charset="-122"/>
                <a:sym typeface="+mn-ea"/>
              </a:rPr>
              <a:t>从我国历史看，朝代存在时间长的有夏朝400多年、商朝约600年、西周约300年、东周500多年、西汉215年、东汉195年、唐朝290年、明朝277年、清朝268年，短的有秦朝15年、三国61年、北宋167年、南宋153年、元朝90年、民国38年，其他小朝代昙花一现、朝生暮死不计其数。秦朝、北宋、元朝都曾经是不可一世的强国，但很快就日薄西山。就是那些时间较长的朝代，后期也都是朝政腐败、社会动荡、民怨沸腾、反抗不断，很多都是苟延残喘、奄奄一息了。这说明，一个政权建立起来后，要保持兴旺发达、长治久安是很不容易的。如果不自省、不警惕、不努力，再强大的政权都可能走到穷途末路。</a:t>
            </a:r>
            <a:endParaRPr lang="zh-CN" altLang="zh-CN" sz="2000" dirty="0" smtClean="0">
              <a:solidFill>
                <a:schemeClr val="tx1"/>
              </a:solidFill>
              <a:latin typeface="黑体" panose="02010609060101010101" charset="-122"/>
              <a:ea typeface="黑体" panose="02010609060101010101" charset="-122"/>
              <a:sym typeface="+mn-ea"/>
            </a:endParaRPr>
          </a:p>
          <a:p>
            <a:pPr indent="457200" fontAlgn="auto">
              <a:lnSpc>
                <a:spcPct val="130000"/>
              </a:lnSpc>
            </a:pPr>
            <a:r>
              <a:rPr lang="zh-CN" altLang="zh-CN" sz="2000" dirty="0" smtClean="0">
                <a:solidFill>
                  <a:schemeClr val="tx1"/>
                </a:solidFill>
                <a:latin typeface="黑体" panose="02010609060101010101" charset="-122"/>
                <a:ea typeface="黑体" panose="02010609060101010101" charset="-122"/>
                <a:sym typeface="+mn-ea"/>
              </a:rPr>
              <a:t>邓小平同志说，“巩固和发展社会主义制度，还需要一个很长的历史阶段，需要我们几代人、十几代人，甚至几十代人坚持不懈地努力奋斗”。那是多少年？要按千年来计算。这就是说，我们</a:t>
            </a:r>
            <a:r>
              <a:rPr lang="zh-CN" altLang="zh-CN" sz="2000" dirty="0" smtClean="0">
                <a:solidFill>
                  <a:schemeClr val="accent1"/>
                </a:solidFill>
                <a:latin typeface="黑体" panose="02010609060101010101" charset="-122"/>
                <a:ea typeface="黑体" panose="02010609060101010101" charset="-122"/>
                <a:sym typeface="+mn-ea"/>
              </a:rPr>
              <a:t>要把中国特色社会主义建设好、建设成，需要一个很长的历史时期</a:t>
            </a:r>
            <a:r>
              <a:rPr lang="zh-CN" altLang="zh-CN" sz="2000" dirty="0" smtClean="0">
                <a:solidFill>
                  <a:schemeClr val="tx1"/>
                </a:solidFill>
                <a:latin typeface="黑体" panose="02010609060101010101" charset="-122"/>
                <a:ea typeface="黑体" panose="02010609060101010101" charset="-122"/>
                <a:sym typeface="+mn-ea"/>
              </a:rPr>
              <a:t>。在这个漫长历史进程中，确保中国共产党不垮、中国社会主义制度不倒，是一个极难极大的风险挑战。曾几何时，苏共何其强大，苏联何其强大，现在早已是“故国不堪回首月明中”了。一代人干一代人的事，但没有</a:t>
            </a:r>
            <a:r>
              <a:rPr lang="zh-CN" altLang="zh-CN" sz="2000" dirty="0" smtClean="0">
                <a:solidFill>
                  <a:srgbClr val="C00000"/>
                </a:solidFill>
                <a:latin typeface="黑体" panose="02010609060101010101" charset="-122"/>
                <a:ea typeface="黑体" panose="02010609060101010101" charset="-122"/>
                <a:sym typeface="+mn-ea"/>
              </a:rPr>
              <a:t>历史眼光</a:t>
            </a:r>
            <a:r>
              <a:rPr lang="zh-CN" altLang="zh-CN" sz="2000" dirty="0" smtClean="0">
                <a:solidFill>
                  <a:schemeClr val="tx1"/>
                </a:solidFill>
                <a:latin typeface="黑体" panose="02010609060101010101" charset="-122"/>
                <a:ea typeface="黑体" panose="02010609060101010101" charset="-122"/>
                <a:sym typeface="+mn-ea"/>
              </a:rPr>
              <a:t>，没有</a:t>
            </a:r>
            <a:r>
              <a:rPr lang="zh-CN" altLang="zh-CN" sz="2000" dirty="0" smtClean="0">
                <a:solidFill>
                  <a:srgbClr val="C00000"/>
                </a:solidFill>
                <a:latin typeface="黑体" panose="02010609060101010101" charset="-122"/>
                <a:ea typeface="黑体" panose="02010609060101010101" charset="-122"/>
                <a:sym typeface="+mn-ea"/>
              </a:rPr>
              <a:t>长远眼光</a:t>
            </a:r>
            <a:r>
              <a:rPr lang="zh-CN" altLang="zh-CN" sz="2000" dirty="0" smtClean="0">
                <a:solidFill>
                  <a:schemeClr val="tx1"/>
                </a:solidFill>
                <a:latin typeface="黑体" panose="02010609060101010101" charset="-122"/>
                <a:ea typeface="黑体" panose="02010609060101010101" charset="-122"/>
                <a:sym typeface="+mn-ea"/>
              </a:rPr>
              <a:t>，也干不好当下的事情。</a:t>
            </a:r>
            <a:endParaRPr lang="zh-CN" altLang="zh-CN" sz="2000" dirty="0" smtClean="0">
              <a:solidFill>
                <a:schemeClr val="tx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p:tgtEl>
                                          <p:spTgt spid="1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p:tgtEl>
                                          <p:spTgt spid="1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08990" y="165100"/>
            <a:ext cx="10574020" cy="652780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457200" fontAlgn="auto">
              <a:lnSpc>
                <a:spcPct val="130000"/>
              </a:lnSpc>
            </a:pPr>
            <a:r>
              <a:rPr lang="zh-CN" altLang="zh-CN" sz="2300" b="1" dirty="0" smtClean="0">
                <a:solidFill>
                  <a:srgbClr val="C00000"/>
                </a:solidFill>
                <a:latin typeface="黑体" panose="02010609060101010101" charset="-122"/>
                <a:ea typeface="黑体" panose="02010609060101010101" charset="-122"/>
              </a:rPr>
              <a:t>三、增强忧患意识、防范风险挑战要一以贯之</a:t>
            </a:r>
            <a:endParaRPr lang="zh-CN" altLang="zh-CN" sz="2300" b="1" dirty="0" smtClean="0">
              <a:solidFill>
                <a:srgbClr val="C00000"/>
              </a:solidFill>
              <a:latin typeface="黑体" panose="02010609060101010101" charset="-122"/>
              <a:ea typeface="黑体" panose="02010609060101010101" charset="-122"/>
            </a:endParaRPr>
          </a:p>
          <a:p>
            <a:pPr indent="457200" fontAlgn="auto">
              <a:lnSpc>
                <a:spcPct val="130000"/>
              </a:lnSpc>
            </a:pPr>
            <a:r>
              <a:rPr lang="zh-CN" altLang="zh-CN" sz="2300" dirty="0" smtClean="0">
                <a:latin typeface="黑体" panose="02010609060101010101" charset="-122"/>
                <a:ea typeface="黑体" panose="02010609060101010101" charset="-122"/>
              </a:rPr>
              <a:t>我们党在内忧外患中诞生，在磨难挫折中成长，在战胜风险挑战中壮大，始终有着强烈的忧患意识、风险意识。中国特色社会主义进入新发展阶段，形势总体上是有利的，前景十分光明，但我们的奋斗目标不是轻轻松松、顺顺当当就能实现的。我们越发展壮大，遇到的阻力和压力就会越大，面临的外部风险就会越多。这是我国由大向强发展进程中无法回避的挑战、是新时代中国发展进步绕不过的门槛。</a:t>
            </a:r>
            <a:endParaRPr lang="zh-CN" altLang="zh-CN" sz="2300" dirty="0" smtClean="0">
              <a:latin typeface="黑体" panose="02010609060101010101" charset="-122"/>
              <a:ea typeface="黑体" panose="02010609060101010101" charset="-122"/>
            </a:endParaRPr>
          </a:p>
          <a:p>
            <a:pPr indent="457200" fontAlgn="auto">
              <a:lnSpc>
                <a:spcPct val="130000"/>
              </a:lnSpc>
            </a:pPr>
            <a:r>
              <a:rPr lang="zh-CN" altLang="zh-CN" sz="2300" b="1" dirty="0" smtClean="0">
                <a:latin typeface="黑体" panose="02010609060101010101" charset="-122"/>
                <a:ea typeface="黑体" panose="02010609060101010101" charset="-122"/>
              </a:rPr>
              <a:t>习近平强调，当前和今后一个时期，我国发展进入各种风险挑战不断积累甚至集中显露的时期、面临的重大斗争不会少，经济、政治、文化、社会、生态文明建设和国防和军队建设、港澳台工作、外交工作、党的建设等方面都有，而且越来越复杂。</a:t>
            </a:r>
            <a:endParaRPr lang="zh-CN" altLang="zh-CN" sz="2300" b="1" dirty="0" smtClean="0">
              <a:latin typeface="黑体" panose="02010609060101010101" charset="-122"/>
              <a:ea typeface="黑体" panose="02010609060101010101" charset="-122"/>
            </a:endParaRPr>
          </a:p>
          <a:p>
            <a:pPr indent="457200" fontAlgn="auto">
              <a:lnSpc>
                <a:spcPct val="130000"/>
              </a:lnSpc>
            </a:pPr>
            <a:r>
              <a:rPr lang="zh-CN" altLang="zh-CN" sz="2300" dirty="0" smtClean="0">
                <a:latin typeface="黑体" panose="02010609060101010101" charset="-122"/>
                <a:ea typeface="黑体" panose="02010609060101010101" charset="-122"/>
              </a:rPr>
              <a:t>我们面临的各种斗争不是短期的而是长期的、至少要伴随我们实现第二个百年奋斗目标全过程。如果发生重大风险又扛不住、国家安全就可能面临重大威胁，社会主义现代化强国建设的进程就可能被迫中断。</a:t>
            </a:r>
            <a:endParaRPr lang="zh-CN" altLang="zh-CN" sz="2300" dirty="0" smtClean="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p:tgtEl>
                                          <p:spTgt spid="1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p:tgtEl>
                                          <p:spTgt spid="1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p:tgtEl>
                                          <p:spTgt spid="16">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47090" y="2715260"/>
            <a:ext cx="10285730" cy="3412490"/>
          </a:xfrm>
          <a:prstGeom prst="rect">
            <a:avLst/>
          </a:prstGeom>
        </p:spPr>
        <p:txBody>
          <a:bodyPr wrap="square">
            <a:spAutoFit/>
          </a:bodyPr>
          <a:lstStyle/>
          <a:p>
            <a:pPr algn="ctr">
              <a:lnSpc>
                <a:spcPct val="120000"/>
              </a:lnSpc>
            </a:pPr>
            <a:r>
              <a:rPr lang="zh-CN" altLang="en-US" sz="3600" b="1" spc="700" dirty="0">
                <a:solidFill>
                  <a:schemeClr val="tx1">
                    <a:lumMod val="85000"/>
                    <a:lumOff val="15000"/>
                  </a:schemeClr>
                </a:solidFill>
                <a:latin typeface="黑体" panose="02010609060101010101" charset="-122"/>
                <a:ea typeface="黑体" panose="02010609060101010101" charset="-122"/>
                <a:cs typeface="微软雅黑" panose="020B0503020204020204" pitchFamily="34" charset="-122"/>
              </a:rPr>
              <a:t>江河万里总有源</a:t>
            </a:r>
            <a:endParaRPr lang="en-US" altLang="zh-CN" sz="3600" b="1" spc="700" dirty="0">
              <a:solidFill>
                <a:schemeClr val="tx1">
                  <a:lumMod val="85000"/>
                  <a:lumOff val="15000"/>
                </a:schemeClr>
              </a:solidFill>
              <a:latin typeface="黑体" panose="02010609060101010101" charset="-122"/>
              <a:ea typeface="黑体" panose="02010609060101010101" charset="-122"/>
              <a:cs typeface="微软雅黑" panose="020B0503020204020204" pitchFamily="34" charset="-122"/>
            </a:endParaRPr>
          </a:p>
          <a:p>
            <a:pPr algn="ctr">
              <a:lnSpc>
                <a:spcPct val="120000"/>
              </a:lnSpc>
            </a:pPr>
            <a:r>
              <a:rPr lang="zh-CN" altLang="en-US" sz="3600" b="1" spc="700" dirty="0">
                <a:solidFill>
                  <a:schemeClr val="tx1">
                    <a:lumMod val="85000"/>
                    <a:lumOff val="15000"/>
                  </a:schemeClr>
                </a:solidFill>
                <a:latin typeface="黑体" panose="02010609060101010101" charset="-122"/>
                <a:ea typeface="黑体" panose="02010609060101010101" charset="-122"/>
                <a:cs typeface="微软雅黑" panose="020B0503020204020204" pitchFamily="34" charset="-122"/>
              </a:rPr>
              <a:t>树高千尺也有根</a:t>
            </a:r>
            <a:endParaRPr lang="zh-CN" altLang="en-US" sz="3600" b="1" spc="700" dirty="0">
              <a:solidFill>
                <a:schemeClr val="tx1">
                  <a:lumMod val="85000"/>
                  <a:lumOff val="15000"/>
                </a:schemeClr>
              </a:solidFill>
              <a:latin typeface="黑体" panose="02010609060101010101" charset="-122"/>
              <a:ea typeface="黑体" panose="02010609060101010101" charset="-122"/>
              <a:cs typeface="微软雅黑" panose="020B0503020204020204" pitchFamily="34" charset="-122"/>
            </a:endParaRPr>
          </a:p>
          <a:p>
            <a:pPr algn="ctr">
              <a:lnSpc>
                <a:spcPct val="120000"/>
              </a:lnSpc>
            </a:pPr>
            <a:r>
              <a:rPr lang="en-US" altLang="zh-CN" sz="3600" b="1" spc="700" dirty="0">
                <a:solidFill>
                  <a:srgbClr val="C00000"/>
                </a:solidFill>
                <a:uFillTx/>
                <a:latin typeface="黑体" panose="02010609060101010101" charset="-122"/>
                <a:ea typeface="黑体" panose="02010609060101010101" charset="-122"/>
                <a:cs typeface="微软雅黑" panose="020B0503020204020204" pitchFamily="34" charset="-122"/>
              </a:rPr>
              <a:t>习近平总书记指出，中国特色社会主义不是从天上掉下来的，是党和人民历尽千辛万苦、付出巨大代价取得的根本成就。</a:t>
            </a:r>
            <a:endParaRPr lang="en-US" altLang="zh-CN" sz="3600" b="1" spc="700" dirty="0">
              <a:solidFill>
                <a:srgbClr val="C00000"/>
              </a:solidFill>
              <a:uFillTx/>
              <a:latin typeface="黑体" panose="02010609060101010101" charset="-122"/>
              <a:ea typeface="黑体" panose="02010609060101010101" charset="-122"/>
              <a:cs typeface="微软雅黑" panose="020B0503020204020204" pitchFamily="34" charset="-122"/>
            </a:endParaRPr>
          </a:p>
        </p:txBody>
      </p:sp>
      <p:sp>
        <p:nvSpPr>
          <p:cNvPr id="2" name="TextBox 100"/>
          <p:cNvSpPr txBox="1">
            <a:spLocks noChangeArrowheads="1"/>
          </p:cNvSpPr>
          <p:nvPr/>
        </p:nvSpPr>
        <p:spPr bwMode="auto">
          <a:xfrm>
            <a:off x="576920" y="1079191"/>
            <a:ext cx="8635960" cy="68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lvl="0" algn="ctr" fontAlgn="base">
              <a:lnSpc>
                <a:spcPct val="120000"/>
              </a:lnSpc>
              <a:spcBef>
                <a:spcPct val="0"/>
              </a:spcBef>
              <a:spcAft>
                <a:spcPct val="0"/>
              </a:spcAft>
              <a:defRPr/>
            </a:pPr>
            <a:r>
              <a:rPr lang="zh-CN" altLang="en-US" sz="3200" b="1" dirty="0">
                <a:solidFill>
                  <a:srgbClr val="C00000"/>
                </a:solidFill>
                <a:latin typeface="微软雅黑" panose="020B0503020204020204" pitchFamily="34" charset="-122"/>
                <a:ea typeface="微软雅黑" panose="020B0503020204020204" pitchFamily="34" charset="-122"/>
              </a:rPr>
              <a:t>（一）历史的结论、人民的选择</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1052510" y="2715366"/>
            <a:ext cx="10080000"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149"/>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649"/>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08990" y="791210"/>
            <a:ext cx="10574020" cy="376936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indent="457200" fontAlgn="auto">
              <a:lnSpc>
                <a:spcPct val="130000"/>
              </a:lnSpc>
            </a:pPr>
            <a:r>
              <a:rPr lang="zh-CN" altLang="zh-CN" sz="2300" dirty="0" smtClean="0">
                <a:latin typeface="黑体" panose="02010609060101010101" charset="-122"/>
                <a:ea typeface="黑体" panose="02010609060101010101" charset="-122"/>
              </a:rPr>
              <a:t>新时代坚持和发展中国特色社会主义，必须一以贯之坚持</a:t>
            </a:r>
            <a:r>
              <a:rPr lang="zh-CN" altLang="zh-CN" sz="2300" dirty="0" smtClean="0">
                <a:solidFill>
                  <a:srgbClr val="C00000"/>
                </a:solidFill>
                <a:latin typeface="黑体" panose="02010609060101010101" charset="-122"/>
                <a:ea typeface="黑体" panose="02010609060101010101" charset="-122"/>
              </a:rPr>
              <a:t>底线思维</a:t>
            </a:r>
            <a:r>
              <a:rPr lang="zh-CN" altLang="zh-CN" sz="2300" dirty="0" smtClean="0">
                <a:latin typeface="黑体" panose="02010609060101010101" charset="-122"/>
                <a:ea typeface="黑体" panose="02010609060101010101" charset="-122"/>
              </a:rPr>
              <a:t>，把</a:t>
            </a:r>
            <a:r>
              <a:rPr lang="zh-CN" altLang="zh-CN" sz="2300" b="1" dirty="0" smtClean="0">
                <a:latin typeface="黑体" panose="02010609060101010101" charset="-122"/>
                <a:ea typeface="黑体" panose="02010609060101010101" charset="-122"/>
              </a:rPr>
              <a:t>防风险</a:t>
            </a:r>
            <a:r>
              <a:rPr lang="zh-CN" altLang="zh-CN" sz="2300" dirty="0" smtClean="0">
                <a:latin typeface="黑体" panose="02010609060101010101" charset="-122"/>
                <a:ea typeface="黑体" panose="02010609060101010101" charset="-122"/>
              </a:rPr>
              <a:t>摆在突出位置，</a:t>
            </a:r>
            <a:r>
              <a:rPr lang="zh-CN" altLang="zh-CN" sz="2300" b="1" dirty="0" smtClean="0">
                <a:latin typeface="黑体" panose="02010609060101010101" charset="-122"/>
                <a:ea typeface="黑体" panose="02010609060101010101" charset="-122"/>
              </a:rPr>
              <a:t>统筹发展和安全问题</a:t>
            </a:r>
            <a:r>
              <a:rPr lang="zh-CN" altLang="zh-CN" sz="2300" dirty="0" smtClean="0">
                <a:latin typeface="黑体" panose="02010609060101010101" charset="-122"/>
                <a:ea typeface="黑体" panose="02010609060101010101" charset="-122"/>
              </a:rPr>
              <a:t>。</a:t>
            </a:r>
            <a:endParaRPr lang="zh-CN" altLang="zh-CN" sz="2300" dirty="0" smtClean="0">
              <a:latin typeface="黑体" panose="02010609060101010101" charset="-122"/>
              <a:ea typeface="黑体" panose="02010609060101010101" charset="-122"/>
            </a:endParaRPr>
          </a:p>
          <a:p>
            <a:pPr indent="457200" fontAlgn="auto">
              <a:lnSpc>
                <a:spcPct val="130000"/>
              </a:lnSpc>
            </a:pPr>
            <a:r>
              <a:rPr lang="zh-CN" altLang="zh-CN" sz="2300" dirty="0" smtClean="0">
                <a:latin typeface="黑体" panose="02010609060101010101" charset="-122"/>
                <a:ea typeface="黑体" panose="02010609060101010101" charset="-122"/>
              </a:rPr>
              <a:t>凡是</a:t>
            </a:r>
            <a:r>
              <a:rPr lang="zh-CN" altLang="zh-CN" sz="2300" dirty="0" smtClean="0">
                <a:solidFill>
                  <a:srgbClr val="C00000"/>
                </a:solidFill>
                <a:latin typeface="黑体" panose="02010609060101010101" charset="-122"/>
                <a:ea typeface="黑体" panose="02010609060101010101" charset="-122"/>
              </a:rPr>
              <a:t>危害中国共产党领导和我国社会主义制度</a:t>
            </a:r>
            <a:r>
              <a:rPr lang="zh-CN" altLang="zh-CN" sz="2300" dirty="0" smtClean="0">
                <a:latin typeface="黑体" panose="02010609060101010101" charset="-122"/>
                <a:ea typeface="黑体" panose="02010609060101010101" charset="-122"/>
              </a:rPr>
              <a:t>的各种风险挑战，凡是</a:t>
            </a:r>
            <a:r>
              <a:rPr lang="zh-CN" altLang="zh-CN" sz="2300" dirty="0" smtClean="0">
                <a:solidFill>
                  <a:srgbClr val="C00000"/>
                </a:solidFill>
                <a:latin typeface="黑体" panose="02010609060101010101" charset="-122"/>
                <a:ea typeface="黑体" panose="02010609060101010101" charset="-122"/>
              </a:rPr>
              <a:t>危害我国主权、安全、发展利益</a:t>
            </a:r>
            <a:r>
              <a:rPr lang="zh-CN" altLang="zh-CN" sz="2300" dirty="0" smtClean="0">
                <a:latin typeface="黑体" panose="02010609060101010101" charset="-122"/>
                <a:ea typeface="黑体" panose="02010609060101010101" charset="-122"/>
              </a:rPr>
              <a:t>的各种风险挑战，凡是</a:t>
            </a:r>
            <a:r>
              <a:rPr lang="zh-CN" altLang="zh-CN" sz="2300" dirty="0" smtClean="0">
                <a:solidFill>
                  <a:srgbClr val="C00000"/>
                </a:solidFill>
                <a:latin typeface="黑体" panose="02010609060101010101" charset="-122"/>
                <a:ea typeface="黑体" panose="02010609060101010101" charset="-122"/>
              </a:rPr>
              <a:t>危害我国核心利益和重大原则</a:t>
            </a:r>
            <a:r>
              <a:rPr lang="zh-CN" altLang="zh-CN" sz="2300" dirty="0" smtClean="0">
                <a:latin typeface="黑体" panose="02010609060101010101" charset="-122"/>
                <a:ea typeface="黑体" panose="02010609060101010101" charset="-122"/>
              </a:rPr>
              <a:t>的各种风险挑战，凡是</a:t>
            </a:r>
            <a:r>
              <a:rPr lang="zh-CN" altLang="zh-CN" sz="2300" dirty="0" smtClean="0">
                <a:solidFill>
                  <a:srgbClr val="C00000"/>
                </a:solidFill>
                <a:latin typeface="黑体" panose="02010609060101010101" charset="-122"/>
                <a:ea typeface="黑体" panose="02010609060101010101" charset="-122"/>
              </a:rPr>
              <a:t>危害我国人民根本利益</a:t>
            </a:r>
            <a:r>
              <a:rPr lang="zh-CN" altLang="zh-CN" sz="2300" dirty="0" smtClean="0">
                <a:latin typeface="黑体" panose="02010609060101010101" charset="-122"/>
                <a:ea typeface="黑体" panose="02010609060101010101" charset="-122"/>
              </a:rPr>
              <a:t>的各种风险挑战，凡是</a:t>
            </a:r>
            <a:r>
              <a:rPr lang="zh-CN" altLang="zh-CN" sz="2300" dirty="0" smtClean="0">
                <a:solidFill>
                  <a:srgbClr val="C00000"/>
                </a:solidFill>
                <a:latin typeface="黑体" panose="02010609060101010101" charset="-122"/>
                <a:ea typeface="黑体" panose="02010609060101010101" charset="-122"/>
              </a:rPr>
              <a:t>危害我国实现中华民族伟大复兴</a:t>
            </a:r>
            <a:r>
              <a:rPr lang="zh-CN" altLang="zh-CN" sz="2300" dirty="0" smtClean="0">
                <a:latin typeface="黑体" panose="02010609060101010101" charset="-122"/>
                <a:ea typeface="黑体" panose="02010609060101010101" charset="-122"/>
              </a:rPr>
              <a:t>的各种风险挑战，只要来了，我们就必须进行坚决斗争，而且必须取得斗争胜利。我们的头脑要特别清醒、立场要特别坚定，牢牢把握正确斗争方向，做到在各种重</a:t>
            </a:r>
            <a:r>
              <a:rPr lang="zh-CN" altLang="zh-CN" sz="2300" dirty="0" smtClean="0">
                <a:latin typeface="黑体" panose="02010609060101010101" charset="-122"/>
                <a:ea typeface="黑体" panose="02010609060101010101" charset="-122"/>
                <a:sym typeface="+mn-ea"/>
              </a:rPr>
              <a:t>大斗争考验面前“不畏浮云遮望眼”，</a:t>
            </a:r>
            <a:r>
              <a:rPr lang="zh-CN" altLang="zh-CN" sz="2300" dirty="0" smtClean="0">
                <a:latin typeface="黑体" panose="02010609060101010101" charset="-122"/>
                <a:ea typeface="黑体" panose="02010609060101010101" charset="-122"/>
              </a:rPr>
              <a:t>“乱云飞渡仍从容”。</a:t>
            </a:r>
            <a:endParaRPr lang="zh-CN" altLang="zh-CN" sz="2300" dirty="0" smtClean="0">
              <a:latin typeface="黑体" panose="02010609060101010101" charset="-122"/>
              <a:ea typeface="黑体" panose="02010609060101010101" charset="-122"/>
            </a:endParaRPr>
          </a:p>
        </p:txBody>
      </p:sp>
      <p:sp>
        <p:nvSpPr>
          <p:cNvPr id="3" name="文本框 2"/>
          <p:cNvSpPr txBox="1"/>
          <p:nvPr/>
        </p:nvSpPr>
        <p:spPr>
          <a:xfrm>
            <a:off x="808990" y="4792345"/>
            <a:ext cx="10573385" cy="1470660"/>
          </a:xfrm>
          <a:prstGeom prst="rect">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t">
            <a:spAutoFit/>
          </a:bodyPr>
          <a:p>
            <a:pPr indent="457200" algn="l">
              <a:lnSpc>
                <a:spcPct val="130000"/>
              </a:lnSpc>
            </a:pPr>
            <a:r>
              <a:rPr lang="zh-CN" altLang="zh-CN" sz="2300" dirty="0" smtClean="0">
                <a:latin typeface="黑体" panose="02010609060101010101" charset="-122"/>
                <a:ea typeface="黑体" panose="02010609060101010101" charset="-122"/>
                <a:sym typeface="+mn-ea"/>
              </a:rPr>
              <a:t>“三个一以贯之”充分体现了</a:t>
            </a:r>
            <a:r>
              <a:rPr lang="zh-CN" altLang="zh-CN" sz="2300" b="1" dirty="0" smtClean="0">
                <a:latin typeface="黑体" panose="02010609060101010101" charset="-122"/>
                <a:ea typeface="黑体" panose="02010609060101010101" charset="-122"/>
                <a:sym typeface="+mn-ea"/>
              </a:rPr>
              <a:t>历史和现实相贯通、国际和国内相关联、理论和实际相结合</a:t>
            </a:r>
            <a:r>
              <a:rPr lang="zh-CN" altLang="zh-CN" sz="2300" dirty="0" smtClean="0">
                <a:latin typeface="黑体" panose="02010609060101010101" charset="-122"/>
                <a:ea typeface="黑体" panose="02010609060101010101" charset="-122"/>
                <a:sym typeface="+mn-ea"/>
              </a:rPr>
              <a:t>的宽广视角、充分体现了我们党对新时代坚持和发展中国特色社会主义一系列重大理论和实践问题的深入思考和把握。</a:t>
            </a:r>
            <a:endPar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3"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44247" y="381847"/>
            <a:ext cx="5922776" cy="645160"/>
          </a:xfrm>
          <a:prstGeom prst="rect">
            <a:avLst/>
          </a:prstGeom>
          <a:noFill/>
        </p:spPr>
        <p:txBody>
          <a:bodyPr wrap="square" rtlCol="0">
            <a:spAutoFit/>
          </a:bodyPr>
          <a:lstStyle/>
          <a:p>
            <a:r>
              <a:rPr kumimoji="1" lang="zh-CN" altLang="en-US" sz="3600" b="1" dirty="0" smtClean="0">
                <a:solidFill>
                  <a:srgbClr val="C00000"/>
                </a:solidFill>
                <a:latin typeface="方正小标宋简体" panose="00000600000000000000" charset="-122"/>
                <a:ea typeface="方正小标宋简体" panose="00000600000000000000" charset="-122"/>
                <a:sym typeface="+mn-ea"/>
              </a:rPr>
              <a:t>小结</a:t>
            </a:r>
            <a:endParaRPr kumimoji="1" lang="zh-CN" altLang="en-US" sz="3600" b="1" dirty="0">
              <a:solidFill>
                <a:srgbClr val="C00000"/>
              </a:solidFill>
              <a:latin typeface="方正小标宋简体" panose="00000600000000000000" charset="-122"/>
              <a:ea typeface="方正小标宋简体" panose="00000600000000000000" charset="-122"/>
              <a:sym typeface="+mn-ea"/>
            </a:endParaRPr>
          </a:p>
        </p:txBody>
      </p:sp>
      <p:sp>
        <p:nvSpPr>
          <p:cNvPr id="16" name="矩形: 圆角 15"/>
          <p:cNvSpPr/>
          <p:nvPr/>
        </p:nvSpPr>
        <p:spPr>
          <a:xfrm>
            <a:off x="1102360" y="1518285"/>
            <a:ext cx="9987915" cy="4225290"/>
          </a:xfrm>
          <a:prstGeom prst="roundRect">
            <a:avLst>
              <a:gd name="adj" fmla="val 119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4084320" y="2313305"/>
            <a:ext cx="6265545" cy="454292"/>
          </a:xfrm>
          <a:prstGeom prst="rect">
            <a:avLst/>
          </a:prstGeom>
        </p:spPr>
        <p:txBody>
          <a:bodyPr wrap="square">
            <a:spAutoFit/>
          </a:bodyPr>
          <a:lstStyle/>
          <a:p>
            <a:pPr eaLnBrk="1" hangingPunct="1">
              <a:lnSpc>
                <a:spcPct val="150000"/>
              </a:lnSpc>
            </a:pPr>
            <a:r>
              <a:rPr lang="zh-CN" altLang="en-US" b="1" dirty="0">
                <a:sym typeface="+mn-ea"/>
              </a:rPr>
              <a:t>   </a:t>
            </a:r>
            <a:endParaRPr lang="zh-CN" altLang="en-US" b="1" dirty="0"/>
          </a:p>
        </p:txBody>
      </p:sp>
      <p:sp>
        <p:nvSpPr>
          <p:cNvPr id="2" name="矩形 1"/>
          <p:cNvSpPr/>
          <p:nvPr/>
        </p:nvSpPr>
        <p:spPr>
          <a:xfrm>
            <a:off x="1325880" y="1729105"/>
            <a:ext cx="9540875" cy="3928110"/>
          </a:xfrm>
          <a:prstGeom prst="rect">
            <a:avLst/>
          </a:prstGeom>
        </p:spPr>
        <p:txBody>
          <a:bodyPr wrap="square">
            <a:spAutoFit/>
          </a:bodyPr>
          <a:lstStyle/>
          <a:p>
            <a:pPr indent="457200" fontAlgn="auto">
              <a:lnSpc>
                <a:spcPct val="130000"/>
              </a:lnSpc>
            </a:pPr>
            <a:r>
              <a:rPr lang="zh-CN" altLang="zh-CN" sz="2400" dirty="0" smtClean="0">
                <a:solidFill>
                  <a:schemeClr val="bg1"/>
                </a:solidFill>
                <a:latin typeface="黑体" panose="02010609060101010101" charset="-122"/>
                <a:ea typeface="黑体" panose="02010609060101010101" charset="-122"/>
                <a:cs typeface="黑体" panose="02010609060101010101" charset="-122"/>
              </a:rPr>
              <a:t>伟大的事业源于伟大的梦想，“中国梦”凝聚着近代以来无数仁人志士的探索奋斗；“中国梦”蕴藏着中华民族固有的“家国天下”情怀，“中国梦”更包含着中国走向未来的道路自信、理论自信、制度自信、文化自信。</a:t>
            </a:r>
            <a:endParaRPr lang="zh-CN" altLang="zh-CN" sz="2400" dirty="0" smtClean="0">
              <a:solidFill>
                <a:schemeClr val="bg1"/>
              </a:solidFill>
              <a:latin typeface="黑体" panose="02010609060101010101" charset="-122"/>
              <a:ea typeface="黑体" panose="02010609060101010101" charset="-122"/>
              <a:cs typeface="黑体" panose="02010609060101010101" charset="-122"/>
            </a:endParaRPr>
          </a:p>
          <a:p>
            <a:pPr indent="457200" fontAlgn="auto">
              <a:lnSpc>
                <a:spcPct val="130000"/>
              </a:lnSpc>
            </a:pPr>
            <a:r>
              <a:rPr lang="zh-CN" altLang="zh-CN" sz="2400" dirty="0" smtClean="0">
                <a:solidFill>
                  <a:schemeClr val="bg1"/>
                </a:solidFill>
                <a:latin typeface="黑体" panose="02010609060101010101" charset="-122"/>
                <a:ea typeface="黑体" panose="02010609060101010101" charset="-122"/>
                <a:cs typeface="黑体" panose="02010609060101010101" charset="-122"/>
              </a:rPr>
              <a:t>青年兴则国家兴，青年强则国家强。新时代的青年，必须坚定理想信念，强化使命担当，努力练就过硬本领，自觉增强做中国人的志气、骨气、底气，在实现中华民族伟大复兴的中国梦的历史进程中不负众望。</a:t>
            </a:r>
            <a:endParaRPr lang="zh-CN" altLang="zh-CN" sz="2400" dirty="0" smtClean="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 calcmode="lin" valueType="num">
                                      <p:cBhvr additive="base">
                                        <p:cTn id="18"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868229" y="397813"/>
            <a:ext cx="5922776" cy="645160"/>
          </a:xfrm>
          <a:prstGeom prst="rect">
            <a:avLst/>
          </a:prstGeom>
          <a:noFill/>
        </p:spPr>
        <p:txBody>
          <a:bodyPr wrap="square" rtlCol="0">
            <a:spAutoFit/>
          </a:bodyPr>
          <a:lstStyle/>
          <a:p>
            <a:r>
              <a:rPr kumimoji="1" lang="zh-CN" altLang="en-US" sz="3600" b="1" dirty="0">
                <a:solidFill>
                  <a:srgbClr val="C00000"/>
                </a:solidFill>
                <a:latin typeface="方正小标宋简体" panose="00000600000000000000" charset="-122"/>
                <a:ea typeface="方正小标宋简体" panose="00000600000000000000" charset="-122"/>
                <a:sym typeface="+mn-ea"/>
              </a:rPr>
              <a:t>课后思考</a:t>
            </a:r>
            <a:endParaRPr kumimoji="1" lang="zh-CN" altLang="en-US" sz="3600" b="1" dirty="0">
              <a:solidFill>
                <a:srgbClr val="C00000"/>
              </a:solidFill>
              <a:latin typeface="方正小标宋简体" panose="00000600000000000000" charset="-122"/>
              <a:ea typeface="方正小标宋简体" panose="00000600000000000000" charset="-122"/>
              <a:sym typeface="+mn-ea"/>
            </a:endParaRPr>
          </a:p>
        </p:txBody>
      </p:sp>
      <p:sp>
        <p:nvSpPr>
          <p:cNvPr id="16" name="矩形: 圆角 15"/>
          <p:cNvSpPr/>
          <p:nvPr/>
        </p:nvSpPr>
        <p:spPr>
          <a:xfrm>
            <a:off x="1117600" y="1600200"/>
            <a:ext cx="10128885" cy="3831590"/>
          </a:xfrm>
          <a:prstGeom prst="roundRect">
            <a:avLst>
              <a:gd name="adj" fmla="val 11919"/>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4076065" y="2571750"/>
            <a:ext cx="6265545" cy="454292"/>
          </a:xfrm>
          <a:prstGeom prst="rect">
            <a:avLst/>
          </a:prstGeom>
        </p:spPr>
        <p:txBody>
          <a:bodyPr wrap="square">
            <a:spAutoFit/>
          </a:bodyPr>
          <a:lstStyle/>
          <a:p>
            <a:pPr eaLnBrk="1" hangingPunct="1">
              <a:lnSpc>
                <a:spcPct val="150000"/>
              </a:lnSpc>
            </a:pPr>
            <a:r>
              <a:rPr lang="zh-CN" altLang="en-US" b="1" dirty="0">
                <a:sym typeface="+mn-ea"/>
              </a:rPr>
              <a:t>   </a:t>
            </a:r>
            <a:endParaRPr lang="zh-CN" altLang="en-US" b="1" dirty="0"/>
          </a:p>
        </p:txBody>
      </p:sp>
      <p:sp>
        <p:nvSpPr>
          <p:cNvPr id="2" name="矩形 1"/>
          <p:cNvSpPr/>
          <p:nvPr/>
        </p:nvSpPr>
        <p:spPr>
          <a:xfrm>
            <a:off x="1278255" y="1808480"/>
            <a:ext cx="9806940" cy="3415030"/>
          </a:xfrm>
          <a:prstGeom prst="rect">
            <a:avLst/>
          </a:prstGeom>
        </p:spPr>
        <p:txBody>
          <a:bodyPr wrap="square">
            <a:spAutoFit/>
          </a:bodyPr>
          <a:lstStyle/>
          <a:p>
            <a:pPr marL="457200" indent="-457200" fontAlgn="auto">
              <a:lnSpc>
                <a:spcPct val="150000"/>
              </a:lnSpc>
              <a:buFont typeface="+mj-lt"/>
              <a:buAutoNum type="arabicPeriod"/>
            </a:pPr>
            <a:r>
              <a:rPr lang="zh-CN" altLang="en-US" sz="2400" dirty="0">
                <a:latin typeface="黑体" panose="02010609060101010101" charset="-122"/>
                <a:ea typeface="黑体" panose="02010609060101010101" charset="-122"/>
                <a:cs typeface="黑体" panose="02010609060101010101" charset="-122"/>
              </a:rPr>
              <a:t>为什么说中国特色社会主义是科学社会主义，而不是其他的什么主义</a:t>
            </a:r>
            <a:r>
              <a:rPr lang="en-US" altLang="zh-CN" sz="2400" dirty="0">
                <a:latin typeface="黑体" panose="02010609060101010101" charset="-122"/>
                <a:ea typeface="黑体" panose="02010609060101010101" charset="-122"/>
                <a:cs typeface="黑体" panose="02010609060101010101" charset="-122"/>
              </a:rPr>
              <a:t>?</a:t>
            </a:r>
            <a:endParaRPr lang="zh-CN" altLang="en-US" sz="2400" dirty="0">
              <a:latin typeface="黑体" panose="02010609060101010101" charset="-122"/>
              <a:ea typeface="黑体" panose="02010609060101010101" charset="-122"/>
              <a:cs typeface="黑体" panose="02010609060101010101" charset="-122"/>
            </a:endParaRPr>
          </a:p>
          <a:p>
            <a:pPr marL="457200" indent="-457200" fontAlgn="auto">
              <a:lnSpc>
                <a:spcPct val="150000"/>
              </a:lnSpc>
              <a:buFont typeface="+mj-lt"/>
              <a:buAutoNum type="arabicPeriod"/>
            </a:pPr>
            <a:r>
              <a:rPr lang="zh-CN" altLang="en-US" sz="2400" dirty="0">
                <a:latin typeface="黑体" panose="02010609060101010101" charset="-122"/>
                <a:ea typeface="黑体" panose="02010609060101010101" charset="-122"/>
                <a:cs typeface="黑体" panose="02010609060101010101" charset="-122"/>
              </a:rPr>
              <a:t>如何理解中国共产党是有初心和使命的新型马克思主义政党？</a:t>
            </a:r>
            <a:endParaRPr lang="zh-CN" altLang="en-US" sz="2400" dirty="0">
              <a:latin typeface="黑体" panose="02010609060101010101" charset="-122"/>
              <a:ea typeface="黑体" panose="02010609060101010101" charset="-122"/>
              <a:cs typeface="黑体" panose="02010609060101010101" charset="-122"/>
            </a:endParaRPr>
          </a:p>
          <a:p>
            <a:pPr marL="457200" indent="-457200" fontAlgn="auto">
              <a:lnSpc>
                <a:spcPct val="150000"/>
              </a:lnSpc>
              <a:buFont typeface="+mj-lt"/>
              <a:buAutoNum type="arabicPeriod"/>
            </a:pPr>
            <a:r>
              <a:rPr lang="zh-CN" altLang="en-US" sz="2400" dirty="0">
                <a:latin typeface="黑体" panose="02010609060101010101" charset="-122"/>
                <a:ea typeface="黑体" panose="02010609060101010101" charset="-122"/>
                <a:cs typeface="黑体" panose="02010609060101010101" charset="-122"/>
              </a:rPr>
              <a:t>实现中华民族伟大复兴何以构成中国共产党百年奋斗的主题?</a:t>
            </a:r>
            <a:endParaRPr lang="zh-CN" altLang="en-US" sz="2400" dirty="0">
              <a:latin typeface="黑体" panose="02010609060101010101" charset="-122"/>
              <a:ea typeface="黑体" panose="02010609060101010101" charset="-122"/>
              <a:cs typeface="黑体" panose="02010609060101010101" charset="-122"/>
            </a:endParaRPr>
          </a:p>
          <a:p>
            <a:pPr marL="457200" indent="-457200" fontAlgn="auto">
              <a:lnSpc>
                <a:spcPct val="150000"/>
              </a:lnSpc>
              <a:buFont typeface="+mj-lt"/>
              <a:buAutoNum type="arabicPeriod"/>
            </a:pPr>
            <a:r>
              <a:rPr lang="zh-CN" altLang="en-US" sz="2400" dirty="0">
                <a:latin typeface="黑体" panose="02010609060101010101" charset="-122"/>
                <a:ea typeface="黑体" panose="02010609060101010101" charset="-122"/>
                <a:cs typeface="黑体" panose="02010609060101010101" charset="-122"/>
              </a:rPr>
              <a:t>如何理解“四个全面”战略布局的重大战略意义？</a:t>
            </a:r>
            <a:endParaRPr lang="zh-CN" altLang="en-US" sz="2400" dirty="0">
              <a:latin typeface="黑体" panose="02010609060101010101" charset="-122"/>
              <a:ea typeface="黑体" panose="02010609060101010101" charset="-122"/>
              <a:cs typeface="黑体" panose="02010609060101010101" charset="-122"/>
            </a:endParaRPr>
          </a:p>
          <a:p>
            <a:pPr marL="457200" indent="-457200" fontAlgn="auto">
              <a:lnSpc>
                <a:spcPct val="150000"/>
              </a:lnSpc>
              <a:buFont typeface="+mj-lt"/>
              <a:buAutoNum type="arabicPeriod"/>
            </a:pPr>
            <a:r>
              <a:rPr lang="zh-CN" altLang="en-US" sz="2400" dirty="0">
                <a:latin typeface="黑体" panose="02010609060101010101" charset="-122"/>
                <a:ea typeface="黑体" panose="02010609060101010101" charset="-122"/>
                <a:cs typeface="黑体" panose="02010609060101010101" charset="-122"/>
              </a:rPr>
              <a:t>新时代坚持和发展中国特色社会主义为何要牢牢把握“三个一以贯之”的要求？</a:t>
            </a:r>
            <a:endParaRPr lang="zh-CN" altLang="en-US" sz="2400" dirty="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2">
                                            <p:txEl>
                                              <p:pRg st="0" end="0"/>
                                            </p:txEl>
                                          </p:spTgt>
                                        </p:tgtEl>
                                      </p:cBhvr>
                                    </p:animEffect>
                                  </p:childTnLst>
                                </p:cTn>
                              </p:par>
                            </p:childTnLst>
                          </p:cTn>
                        </p:par>
                        <p:par>
                          <p:cTn id="14" fill="hold">
                            <p:stCondLst>
                              <p:cond delay="500"/>
                            </p:stCondLst>
                            <p:childTnLst>
                              <p:par>
                                <p:cTn id="15" presetID="12" presetClass="entr" presetSubtype="4" fill="hold"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
                                            <p:txEl>
                                              <p:pRg st="1" end="1"/>
                                            </p:txEl>
                                          </p:spTgt>
                                        </p:tgtEl>
                                      </p:cBhvr>
                                    </p:animEffect>
                                  </p:childTnLst>
                                </p:cTn>
                              </p:par>
                            </p:childTnLst>
                          </p:cTn>
                        </p:par>
                        <p:par>
                          <p:cTn id="19" fill="hold">
                            <p:stCondLst>
                              <p:cond delay="1000"/>
                            </p:stCondLst>
                            <p:childTnLst>
                              <p:par>
                                <p:cTn id="20" presetID="12" presetClass="entr" presetSubtype="4" fill="hold" nodeType="after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 calcmode="lin" valueType="num">
                                      <p:cBhvr additive="base">
                                        <p:cTn id="22"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
                                            <p:txEl>
                                              <p:pRg st="2" end="2"/>
                                            </p:txEl>
                                          </p:spTgt>
                                        </p:tgtEl>
                                      </p:cBhvr>
                                    </p:animEffect>
                                  </p:childTnLst>
                                </p:cTn>
                              </p:par>
                            </p:childTnLst>
                          </p:cTn>
                        </p:par>
                        <p:par>
                          <p:cTn id="24" fill="hold">
                            <p:stCondLst>
                              <p:cond delay="1500"/>
                            </p:stCondLst>
                            <p:childTnLst>
                              <p:par>
                                <p:cTn id="25" presetID="12" presetClass="entr" presetSubtype="4" fill="hold" nodeType="after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 calcmode="lin" valueType="num">
                                      <p:cBhvr additive="base">
                                        <p:cTn id="27"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28" dur="500"/>
                                        <p:tgtEl>
                                          <p:spTgt spid="2">
                                            <p:txEl>
                                              <p:pRg st="3" end="3"/>
                                            </p:txEl>
                                          </p:spTgt>
                                        </p:tgtEl>
                                      </p:cBhvr>
                                    </p:animEffect>
                                  </p:childTnLst>
                                </p:cTn>
                              </p:par>
                            </p:childTnLst>
                          </p:cTn>
                        </p:par>
                        <p:par>
                          <p:cTn id="29" fill="hold">
                            <p:stCondLst>
                              <p:cond delay="2000"/>
                            </p:stCondLst>
                            <p:childTnLst>
                              <p:par>
                                <p:cTn id="30" presetID="12" presetClass="entr" presetSubtype="4" fill="hold" nodeType="after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 calcmode="lin" valueType="num">
                                      <p:cBhvr additive="base">
                                        <p:cTn id="32"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3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p:cNvCxnSpPr/>
          <p:nvPr/>
        </p:nvCxnSpPr>
        <p:spPr>
          <a:xfrm flipV="1">
            <a:off x="1483255" y="3034440"/>
            <a:ext cx="0" cy="842589"/>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V="1">
            <a:off x="3911876" y="3257682"/>
            <a:ext cx="0" cy="1023302"/>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V="1">
            <a:off x="6575067" y="3951979"/>
            <a:ext cx="0" cy="1200592"/>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10914597" y="4839246"/>
            <a:ext cx="0" cy="1032697"/>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8763877" y="4356459"/>
            <a:ext cx="0" cy="1421624"/>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0311498" y="2977042"/>
            <a:ext cx="1277332" cy="1575894"/>
            <a:chOff x="9695151" y="739590"/>
            <a:chExt cx="1203384" cy="1484661"/>
          </a:xfrm>
        </p:grpSpPr>
        <p:sp>
          <p:nvSpPr>
            <p:cNvPr id="9" name="íSľíḍê"/>
            <p:cNvSpPr/>
            <p:nvPr/>
          </p:nvSpPr>
          <p:spPr bwMode="auto">
            <a:xfrm>
              <a:off x="9695151" y="739590"/>
              <a:ext cx="1203384" cy="1484661"/>
            </a:xfrm>
            <a:custGeom>
              <a:avLst/>
              <a:gdLst>
                <a:gd name="T0" fmla="*/ 382 w 765"/>
                <a:gd name="T1" fmla="*/ 0 h 944"/>
                <a:gd name="T2" fmla="*/ 765 w 765"/>
                <a:gd name="T3" fmla="*/ 382 h 944"/>
                <a:gd name="T4" fmla="*/ 496 w 765"/>
                <a:gd name="T5" fmla="*/ 748 h 944"/>
                <a:gd name="T6" fmla="*/ 382 w 765"/>
                <a:gd name="T7" fmla="*/ 944 h 944"/>
                <a:gd name="T8" fmla="*/ 269 w 765"/>
                <a:gd name="T9" fmla="*/ 748 h 944"/>
                <a:gd name="T10" fmla="*/ 0 w 765"/>
                <a:gd name="T11" fmla="*/ 382 h 944"/>
                <a:gd name="T12" fmla="*/ 382 w 765"/>
                <a:gd name="T13" fmla="*/ 0 h 944"/>
              </a:gdLst>
              <a:ahLst/>
              <a:cxnLst>
                <a:cxn ang="0">
                  <a:pos x="T0" y="T1"/>
                </a:cxn>
                <a:cxn ang="0">
                  <a:pos x="T2" y="T3"/>
                </a:cxn>
                <a:cxn ang="0">
                  <a:pos x="T4" y="T5"/>
                </a:cxn>
                <a:cxn ang="0">
                  <a:pos x="T6" y="T7"/>
                </a:cxn>
                <a:cxn ang="0">
                  <a:pos x="T8" y="T9"/>
                </a:cxn>
                <a:cxn ang="0">
                  <a:pos x="T10" y="T11"/>
                </a:cxn>
                <a:cxn ang="0">
                  <a:pos x="T12" y="T13"/>
                </a:cxn>
              </a:cxnLst>
              <a:rect l="0" t="0" r="r" b="b"/>
              <a:pathLst>
                <a:path w="765" h="944">
                  <a:moveTo>
                    <a:pt x="382" y="0"/>
                  </a:moveTo>
                  <a:cubicBezTo>
                    <a:pt x="593" y="0"/>
                    <a:pt x="765" y="171"/>
                    <a:pt x="765" y="382"/>
                  </a:cubicBezTo>
                  <a:cubicBezTo>
                    <a:pt x="765" y="554"/>
                    <a:pt x="651" y="699"/>
                    <a:pt x="496" y="748"/>
                  </a:cubicBezTo>
                  <a:cubicBezTo>
                    <a:pt x="382" y="944"/>
                    <a:pt x="382" y="944"/>
                    <a:pt x="382" y="944"/>
                  </a:cubicBezTo>
                  <a:cubicBezTo>
                    <a:pt x="269" y="748"/>
                    <a:pt x="269" y="748"/>
                    <a:pt x="269" y="748"/>
                  </a:cubicBezTo>
                  <a:cubicBezTo>
                    <a:pt x="114" y="699"/>
                    <a:pt x="0" y="554"/>
                    <a:pt x="0" y="382"/>
                  </a:cubicBezTo>
                  <a:cubicBezTo>
                    <a:pt x="0" y="171"/>
                    <a:pt x="171" y="0"/>
                    <a:pt x="382" y="0"/>
                  </a:cubicBezTo>
                  <a:close/>
                </a:path>
              </a:pathLst>
            </a:custGeom>
            <a:solidFill>
              <a:schemeClr val="accent6">
                <a:lumMod val="7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normAutofit/>
            </a:bodyPr>
            <a:lstStyle/>
            <a:p>
              <a:endParaRPr lang="en-US" sz="1000"/>
            </a:p>
          </p:txBody>
        </p:sp>
        <p:sp>
          <p:nvSpPr>
            <p:cNvPr id="10" name="文本框 9"/>
            <p:cNvSpPr txBox="1"/>
            <p:nvPr/>
          </p:nvSpPr>
          <p:spPr>
            <a:xfrm>
              <a:off x="9950728" y="1046242"/>
              <a:ext cx="758541" cy="646331"/>
            </a:xfrm>
            <a:prstGeom prst="rect">
              <a:avLst/>
            </a:prstGeom>
            <a:noFill/>
          </p:spPr>
          <p:txBody>
            <a:bodyPr wrap="none" rtlCol="0">
              <a:spAutoFit/>
            </a:bodyPr>
            <a:lstStyle/>
            <a:p>
              <a:r>
                <a:rPr lang="en-US" altLang="zh-CN"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40</a:t>
              </a:r>
              <a:endParaRPr lang="zh-CN" altLang="en-US"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11" name="矩形 10"/>
          <p:cNvSpPr/>
          <p:nvPr/>
        </p:nvSpPr>
        <p:spPr>
          <a:xfrm>
            <a:off x="10140950" y="4768215"/>
            <a:ext cx="2051050" cy="954107"/>
          </a:xfrm>
          <a:prstGeom prst="rect">
            <a:avLst/>
          </a:prstGeom>
        </p:spPr>
        <p:txBody>
          <a:bodyPr wrap="square">
            <a:spAutoFit/>
          </a:body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改革开放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en-US" altLang="zh-CN" sz="2000" b="1" dirty="0" smtClean="0">
                <a:solidFill>
                  <a:srgbClr val="C00000"/>
                </a:solidFill>
                <a:latin typeface="微软雅黑" panose="020B0503020204020204" pitchFamily="34" charset="-122"/>
                <a:ea typeface="微软雅黑" panose="020B0503020204020204" pitchFamily="34" charset="-122"/>
              </a:rPr>
              <a:t>40</a:t>
            </a:r>
            <a:r>
              <a:rPr lang="zh-CN" altLang="en-US" sz="2000" b="1" dirty="0" smtClean="0">
                <a:solidFill>
                  <a:srgbClr val="C00000"/>
                </a:solidFill>
                <a:latin typeface="微软雅黑" panose="020B0503020204020204" pitchFamily="34" charset="-122"/>
                <a:ea typeface="微软雅黑" panose="020B0503020204020204" pitchFamily="34" charset="-122"/>
              </a:rPr>
              <a:t>多</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的伟大实践</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7577070" y="2407285"/>
            <a:ext cx="1269952" cy="1566788"/>
            <a:chOff x="7595153" y="1167865"/>
            <a:chExt cx="1269952" cy="1566788"/>
          </a:xfrm>
        </p:grpSpPr>
        <p:sp>
          <p:nvSpPr>
            <p:cNvPr id="13" name="îṡ1iḍê"/>
            <p:cNvSpPr/>
            <p:nvPr/>
          </p:nvSpPr>
          <p:spPr bwMode="auto">
            <a:xfrm>
              <a:off x="7595153" y="1167865"/>
              <a:ext cx="1269952" cy="1566788"/>
            </a:xfrm>
            <a:custGeom>
              <a:avLst/>
              <a:gdLst>
                <a:gd name="T0" fmla="*/ 382 w 765"/>
                <a:gd name="T1" fmla="*/ 0 h 944"/>
                <a:gd name="T2" fmla="*/ 765 w 765"/>
                <a:gd name="T3" fmla="*/ 382 h 944"/>
                <a:gd name="T4" fmla="*/ 496 w 765"/>
                <a:gd name="T5" fmla="*/ 748 h 944"/>
                <a:gd name="T6" fmla="*/ 382 w 765"/>
                <a:gd name="T7" fmla="*/ 944 h 944"/>
                <a:gd name="T8" fmla="*/ 269 w 765"/>
                <a:gd name="T9" fmla="*/ 748 h 944"/>
                <a:gd name="T10" fmla="*/ 0 w 765"/>
                <a:gd name="T11" fmla="*/ 382 h 944"/>
                <a:gd name="T12" fmla="*/ 382 w 765"/>
                <a:gd name="T13" fmla="*/ 0 h 944"/>
              </a:gdLst>
              <a:ahLst/>
              <a:cxnLst>
                <a:cxn ang="0">
                  <a:pos x="T0" y="T1"/>
                </a:cxn>
                <a:cxn ang="0">
                  <a:pos x="T2" y="T3"/>
                </a:cxn>
                <a:cxn ang="0">
                  <a:pos x="T4" y="T5"/>
                </a:cxn>
                <a:cxn ang="0">
                  <a:pos x="T6" y="T7"/>
                </a:cxn>
                <a:cxn ang="0">
                  <a:pos x="T8" y="T9"/>
                </a:cxn>
                <a:cxn ang="0">
                  <a:pos x="T10" y="T11"/>
                </a:cxn>
                <a:cxn ang="0">
                  <a:pos x="T12" y="T13"/>
                </a:cxn>
              </a:cxnLst>
              <a:rect l="0" t="0" r="r" b="b"/>
              <a:pathLst>
                <a:path w="765" h="944">
                  <a:moveTo>
                    <a:pt x="382" y="0"/>
                  </a:moveTo>
                  <a:cubicBezTo>
                    <a:pt x="593" y="0"/>
                    <a:pt x="765" y="171"/>
                    <a:pt x="765" y="382"/>
                  </a:cubicBezTo>
                  <a:cubicBezTo>
                    <a:pt x="765" y="554"/>
                    <a:pt x="651" y="699"/>
                    <a:pt x="496" y="748"/>
                  </a:cubicBezTo>
                  <a:cubicBezTo>
                    <a:pt x="382" y="944"/>
                    <a:pt x="382" y="944"/>
                    <a:pt x="382" y="944"/>
                  </a:cubicBezTo>
                  <a:cubicBezTo>
                    <a:pt x="269" y="748"/>
                    <a:pt x="269" y="748"/>
                    <a:pt x="269" y="748"/>
                  </a:cubicBezTo>
                  <a:cubicBezTo>
                    <a:pt x="114" y="699"/>
                    <a:pt x="0" y="554"/>
                    <a:pt x="0" y="382"/>
                  </a:cubicBezTo>
                  <a:cubicBezTo>
                    <a:pt x="0" y="171"/>
                    <a:pt x="171" y="0"/>
                    <a:pt x="382" y="0"/>
                  </a:cubicBezTo>
                  <a:close/>
                </a:path>
              </a:pathLst>
            </a:custGeom>
            <a:solidFill>
              <a:schemeClr val="accent1">
                <a:lumMod val="7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normAutofit/>
            </a:bodyPr>
            <a:lstStyle/>
            <a:p>
              <a:endParaRPr lang="en-US" sz="1000"/>
            </a:p>
          </p:txBody>
        </p:sp>
        <p:sp>
          <p:nvSpPr>
            <p:cNvPr id="14" name="文本框 13"/>
            <p:cNvSpPr txBox="1"/>
            <p:nvPr/>
          </p:nvSpPr>
          <p:spPr>
            <a:xfrm>
              <a:off x="7834876" y="1509087"/>
              <a:ext cx="758541" cy="646331"/>
            </a:xfrm>
            <a:prstGeom prst="rect">
              <a:avLst/>
            </a:prstGeom>
            <a:noFill/>
          </p:spPr>
          <p:txBody>
            <a:bodyPr wrap="none" rtlCol="0">
              <a:spAutoFit/>
            </a:bodyPr>
            <a:lstStyle/>
            <a:p>
              <a:r>
                <a:rPr lang="en-US" altLang="zh-CN"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70</a:t>
              </a:r>
              <a:endParaRPr lang="zh-CN" altLang="en-US"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15" name="矩形 14"/>
          <p:cNvSpPr/>
          <p:nvPr/>
        </p:nvSpPr>
        <p:spPr>
          <a:xfrm>
            <a:off x="7498059" y="4163862"/>
            <a:ext cx="2530182" cy="675640"/>
          </a:xfrm>
          <a:prstGeom prst="rect">
            <a:avLst/>
          </a:prstGeom>
        </p:spPr>
        <p:txBody>
          <a:bodyPr wrap="square">
            <a:spAutoFit/>
          </a:body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中华人民共和国成立</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en-US" altLang="zh-CN" sz="2000" b="1" dirty="0" smtClean="0">
                <a:solidFill>
                  <a:srgbClr val="C00000"/>
                </a:solidFill>
                <a:latin typeface="微软雅黑" panose="020B0503020204020204" pitchFamily="34" charset="-122"/>
                <a:ea typeface="微软雅黑" panose="020B0503020204020204" pitchFamily="34" charset="-122"/>
              </a:rPr>
              <a:t>70</a:t>
            </a:r>
            <a:r>
              <a:rPr lang="zh-CN" altLang="en-US" sz="2000" b="1" dirty="0" smtClean="0">
                <a:solidFill>
                  <a:srgbClr val="C00000"/>
                </a:solidFill>
                <a:latin typeface="微软雅黑" panose="020B0503020204020204" pitchFamily="34" charset="-122"/>
                <a:ea typeface="微软雅黑" panose="020B0503020204020204" pitchFamily="34" charset="-122"/>
              </a:rPr>
              <a:t>多</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的持续探索</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848221" y="2052811"/>
            <a:ext cx="1263516" cy="1558848"/>
            <a:chOff x="5435318" y="1541285"/>
            <a:chExt cx="1263516" cy="1558848"/>
          </a:xfrm>
        </p:grpSpPr>
        <p:sp>
          <p:nvSpPr>
            <p:cNvPr id="17" name="iŝ1ide"/>
            <p:cNvSpPr/>
            <p:nvPr/>
          </p:nvSpPr>
          <p:spPr bwMode="auto">
            <a:xfrm>
              <a:off x="5435318" y="1541285"/>
              <a:ext cx="1263516" cy="1558848"/>
            </a:xfrm>
            <a:custGeom>
              <a:avLst/>
              <a:gdLst>
                <a:gd name="T0" fmla="*/ 382 w 765"/>
                <a:gd name="T1" fmla="*/ 0 h 944"/>
                <a:gd name="T2" fmla="*/ 765 w 765"/>
                <a:gd name="T3" fmla="*/ 382 h 944"/>
                <a:gd name="T4" fmla="*/ 496 w 765"/>
                <a:gd name="T5" fmla="*/ 748 h 944"/>
                <a:gd name="T6" fmla="*/ 382 w 765"/>
                <a:gd name="T7" fmla="*/ 944 h 944"/>
                <a:gd name="T8" fmla="*/ 269 w 765"/>
                <a:gd name="T9" fmla="*/ 748 h 944"/>
                <a:gd name="T10" fmla="*/ 0 w 765"/>
                <a:gd name="T11" fmla="*/ 382 h 944"/>
                <a:gd name="T12" fmla="*/ 382 w 765"/>
                <a:gd name="T13" fmla="*/ 0 h 944"/>
              </a:gdLst>
              <a:ahLst/>
              <a:cxnLst>
                <a:cxn ang="0">
                  <a:pos x="T0" y="T1"/>
                </a:cxn>
                <a:cxn ang="0">
                  <a:pos x="T2" y="T3"/>
                </a:cxn>
                <a:cxn ang="0">
                  <a:pos x="T4" y="T5"/>
                </a:cxn>
                <a:cxn ang="0">
                  <a:pos x="T6" y="T7"/>
                </a:cxn>
                <a:cxn ang="0">
                  <a:pos x="T8" y="T9"/>
                </a:cxn>
                <a:cxn ang="0">
                  <a:pos x="T10" y="T11"/>
                </a:cxn>
                <a:cxn ang="0">
                  <a:pos x="T12" y="T13"/>
                </a:cxn>
              </a:cxnLst>
              <a:rect l="0" t="0" r="r" b="b"/>
              <a:pathLst>
                <a:path w="765" h="944">
                  <a:moveTo>
                    <a:pt x="382" y="0"/>
                  </a:moveTo>
                  <a:cubicBezTo>
                    <a:pt x="593" y="0"/>
                    <a:pt x="765" y="171"/>
                    <a:pt x="765" y="382"/>
                  </a:cubicBezTo>
                  <a:cubicBezTo>
                    <a:pt x="765" y="554"/>
                    <a:pt x="651" y="699"/>
                    <a:pt x="496" y="748"/>
                  </a:cubicBezTo>
                  <a:cubicBezTo>
                    <a:pt x="382" y="944"/>
                    <a:pt x="382" y="944"/>
                    <a:pt x="382" y="944"/>
                  </a:cubicBezTo>
                  <a:cubicBezTo>
                    <a:pt x="269" y="748"/>
                    <a:pt x="269" y="748"/>
                    <a:pt x="269" y="748"/>
                  </a:cubicBezTo>
                  <a:cubicBezTo>
                    <a:pt x="114" y="699"/>
                    <a:pt x="0" y="554"/>
                    <a:pt x="0" y="382"/>
                  </a:cubicBezTo>
                  <a:cubicBezTo>
                    <a:pt x="0" y="171"/>
                    <a:pt x="171" y="0"/>
                    <a:pt x="382" y="0"/>
                  </a:cubicBezTo>
                  <a:close/>
                </a:path>
              </a:pathLst>
            </a:custGeom>
            <a:solidFill>
              <a:srgbClr val="C00000"/>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normAutofit/>
            </a:bodyPr>
            <a:lstStyle/>
            <a:p>
              <a:endParaRPr lang="en-US" sz="1000"/>
            </a:p>
          </p:txBody>
        </p:sp>
        <p:sp>
          <p:nvSpPr>
            <p:cNvPr id="18" name="文本框 17"/>
            <p:cNvSpPr txBox="1"/>
            <p:nvPr/>
          </p:nvSpPr>
          <p:spPr>
            <a:xfrm>
              <a:off x="5555816" y="1877758"/>
              <a:ext cx="1034415" cy="645160"/>
            </a:xfrm>
            <a:prstGeom prst="rect">
              <a:avLst/>
            </a:prstGeom>
            <a:noFill/>
          </p:spPr>
          <p:txBody>
            <a:bodyPr wrap="none" rtlCol="0">
              <a:spAutoFit/>
            </a:bodyPr>
            <a:lstStyle/>
            <a:p>
              <a:r>
                <a:rPr lang="en-US" altLang="zh-CN"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100</a:t>
              </a:r>
              <a:endParaRPr lang="zh-CN" altLang="en-US"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19" name="矩形 18"/>
          <p:cNvSpPr/>
          <p:nvPr/>
        </p:nvSpPr>
        <p:spPr>
          <a:xfrm>
            <a:off x="4473590" y="3877099"/>
            <a:ext cx="2540515" cy="675640"/>
          </a:xfrm>
          <a:prstGeom prst="rect">
            <a:avLst/>
          </a:prstGeom>
        </p:spPr>
        <p:txBody>
          <a:bodyPr wrap="square">
            <a:spAutoFit/>
          </a:body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中国共产党成立</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en-US" altLang="zh-CN" sz="2000" b="1" dirty="0" smtClean="0">
                <a:solidFill>
                  <a:srgbClr val="C00000"/>
                </a:solidFill>
                <a:latin typeface="微软雅黑" panose="020B0503020204020204" pitchFamily="34" charset="-122"/>
                <a:ea typeface="微软雅黑" panose="020B0503020204020204" pitchFamily="34" charset="-122"/>
              </a:rPr>
              <a:t>100</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年来的</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实践</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611750" y="1574780"/>
            <a:ext cx="1228646" cy="1515827"/>
            <a:chOff x="3308219" y="2203979"/>
            <a:chExt cx="1228646" cy="1515827"/>
          </a:xfrm>
        </p:grpSpPr>
        <p:sp>
          <p:nvSpPr>
            <p:cNvPr id="21" name="íŝľídé"/>
            <p:cNvSpPr/>
            <p:nvPr/>
          </p:nvSpPr>
          <p:spPr bwMode="auto">
            <a:xfrm>
              <a:off x="3308219" y="2203979"/>
              <a:ext cx="1228646" cy="1515827"/>
            </a:xfrm>
            <a:custGeom>
              <a:avLst/>
              <a:gdLst>
                <a:gd name="T0" fmla="*/ 382 w 765"/>
                <a:gd name="T1" fmla="*/ 0 h 944"/>
                <a:gd name="T2" fmla="*/ 765 w 765"/>
                <a:gd name="T3" fmla="*/ 382 h 944"/>
                <a:gd name="T4" fmla="*/ 496 w 765"/>
                <a:gd name="T5" fmla="*/ 748 h 944"/>
                <a:gd name="T6" fmla="*/ 382 w 765"/>
                <a:gd name="T7" fmla="*/ 944 h 944"/>
                <a:gd name="T8" fmla="*/ 269 w 765"/>
                <a:gd name="T9" fmla="*/ 748 h 944"/>
                <a:gd name="T10" fmla="*/ 0 w 765"/>
                <a:gd name="T11" fmla="*/ 382 h 944"/>
                <a:gd name="T12" fmla="*/ 382 w 765"/>
                <a:gd name="T13" fmla="*/ 0 h 944"/>
              </a:gdLst>
              <a:ahLst/>
              <a:cxnLst>
                <a:cxn ang="0">
                  <a:pos x="T0" y="T1"/>
                </a:cxn>
                <a:cxn ang="0">
                  <a:pos x="T2" y="T3"/>
                </a:cxn>
                <a:cxn ang="0">
                  <a:pos x="T4" y="T5"/>
                </a:cxn>
                <a:cxn ang="0">
                  <a:pos x="T6" y="T7"/>
                </a:cxn>
                <a:cxn ang="0">
                  <a:pos x="T8" y="T9"/>
                </a:cxn>
                <a:cxn ang="0">
                  <a:pos x="T10" y="T11"/>
                </a:cxn>
                <a:cxn ang="0">
                  <a:pos x="T12" y="T13"/>
                </a:cxn>
              </a:cxnLst>
              <a:rect l="0" t="0" r="r" b="b"/>
              <a:pathLst>
                <a:path w="765" h="944">
                  <a:moveTo>
                    <a:pt x="382" y="0"/>
                  </a:moveTo>
                  <a:cubicBezTo>
                    <a:pt x="593" y="0"/>
                    <a:pt x="765" y="171"/>
                    <a:pt x="765" y="382"/>
                  </a:cubicBezTo>
                  <a:cubicBezTo>
                    <a:pt x="765" y="554"/>
                    <a:pt x="651" y="699"/>
                    <a:pt x="496" y="748"/>
                  </a:cubicBezTo>
                  <a:cubicBezTo>
                    <a:pt x="382" y="944"/>
                    <a:pt x="382" y="944"/>
                    <a:pt x="382" y="944"/>
                  </a:cubicBezTo>
                  <a:cubicBezTo>
                    <a:pt x="269" y="748"/>
                    <a:pt x="269" y="748"/>
                    <a:pt x="269" y="748"/>
                  </a:cubicBezTo>
                  <a:cubicBezTo>
                    <a:pt x="114" y="699"/>
                    <a:pt x="0" y="554"/>
                    <a:pt x="0" y="382"/>
                  </a:cubicBezTo>
                  <a:cubicBezTo>
                    <a:pt x="0" y="171"/>
                    <a:pt x="171" y="0"/>
                    <a:pt x="382" y="0"/>
                  </a:cubicBezTo>
                  <a:close/>
                </a:path>
              </a:pathLst>
            </a:custGeom>
            <a:solidFill>
              <a:schemeClr val="accent5">
                <a:lumMod val="75000"/>
              </a:schemeClr>
            </a:solidFill>
            <a:ln w="3175">
              <a:noFill/>
            </a:ln>
            <a:effectLst>
              <a:outerShdw blurRad="50800" dist="38100" dir="2700000" algn="tl" rotWithShape="0">
                <a:prstClr val="black">
                  <a:alpha val="40000"/>
                </a:prstClr>
              </a:outerShdw>
            </a:effectLst>
          </p:spPr>
          <p:txBody>
            <a:bodyPr vert="horz" wrap="square" lIns="91440" tIns="45720" rIns="91440" bIns="45720" numCol="1" anchor="t" anchorCtr="0" compatLnSpc="1">
              <a:normAutofit/>
            </a:bodyPr>
            <a:lstStyle/>
            <a:p>
              <a:endParaRPr lang="en-US" sz="1000"/>
            </a:p>
          </p:txBody>
        </p:sp>
        <p:sp>
          <p:nvSpPr>
            <p:cNvPr id="22" name="文本框 21"/>
            <p:cNvSpPr txBox="1"/>
            <p:nvPr/>
          </p:nvSpPr>
          <p:spPr>
            <a:xfrm>
              <a:off x="3380587" y="2514178"/>
              <a:ext cx="1034415" cy="645160"/>
            </a:xfrm>
            <a:prstGeom prst="rect">
              <a:avLst/>
            </a:prstGeom>
            <a:noFill/>
          </p:spPr>
          <p:txBody>
            <a:bodyPr wrap="none" rtlCol="0">
              <a:spAutoFit/>
            </a:bodyPr>
            <a:lstStyle/>
            <a:p>
              <a:r>
                <a:rPr lang="en-US" altLang="zh-CN"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500</a:t>
              </a:r>
              <a:endParaRPr lang="zh-CN" altLang="en-US" sz="3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23" name="矩形 22"/>
          <p:cNvSpPr/>
          <p:nvPr/>
        </p:nvSpPr>
        <p:spPr>
          <a:xfrm>
            <a:off x="1311668" y="3277432"/>
            <a:ext cx="3964701" cy="675640"/>
          </a:xfrm>
          <a:prstGeom prst="rect">
            <a:avLst/>
          </a:prstGeom>
        </p:spPr>
        <p:txBody>
          <a:bodyPr wrap="square">
            <a:spAutoFit/>
          </a:bodyPr>
          <a:lstStyle/>
          <a:p>
            <a:pPr algn="ctr"/>
            <a:r>
              <a:rPr lang="zh-CN" dirty="0">
                <a:solidFill>
                  <a:schemeClr val="tx1">
                    <a:lumMod val="85000"/>
                    <a:lumOff val="15000"/>
                  </a:schemeClr>
                </a:solidFill>
                <a:latin typeface="微软雅黑" panose="020B0503020204020204" pitchFamily="34" charset="-122"/>
                <a:ea typeface="微软雅黑" panose="020B0503020204020204" pitchFamily="34" charset="-122"/>
              </a:rPr>
              <a:t>世界社会主义</a:t>
            </a:r>
            <a:r>
              <a:rPr lang="en-US" altLang="zh-CN" sz="2000" b="1" dirty="0" smtClean="0">
                <a:solidFill>
                  <a:srgbClr val="C00000"/>
                </a:solidFill>
                <a:latin typeface="微软雅黑" panose="020B0503020204020204" pitchFamily="34" charset="-122"/>
                <a:ea typeface="微软雅黑" panose="020B0503020204020204" pitchFamily="34" charset="-122"/>
              </a:rPr>
              <a:t>500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多年波澜壮阔的发展历程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11953" y="815065"/>
            <a:ext cx="1271333" cy="1568492"/>
            <a:chOff x="1225061" y="2678468"/>
            <a:chExt cx="1271333" cy="1568492"/>
          </a:xfrm>
        </p:grpSpPr>
        <p:sp>
          <p:nvSpPr>
            <p:cNvPr id="25" name="íṣļíḍé"/>
            <p:cNvSpPr/>
            <p:nvPr/>
          </p:nvSpPr>
          <p:spPr bwMode="auto">
            <a:xfrm>
              <a:off x="1225061" y="2678468"/>
              <a:ext cx="1271333" cy="1568492"/>
            </a:xfrm>
            <a:custGeom>
              <a:avLst/>
              <a:gdLst>
                <a:gd name="T0" fmla="*/ 382 w 765"/>
                <a:gd name="T1" fmla="*/ 0 h 944"/>
                <a:gd name="T2" fmla="*/ 765 w 765"/>
                <a:gd name="T3" fmla="*/ 382 h 944"/>
                <a:gd name="T4" fmla="*/ 496 w 765"/>
                <a:gd name="T5" fmla="*/ 748 h 944"/>
                <a:gd name="T6" fmla="*/ 382 w 765"/>
                <a:gd name="T7" fmla="*/ 944 h 944"/>
                <a:gd name="T8" fmla="*/ 269 w 765"/>
                <a:gd name="T9" fmla="*/ 748 h 944"/>
                <a:gd name="T10" fmla="*/ 0 w 765"/>
                <a:gd name="T11" fmla="*/ 382 h 944"/>
                <a:gd name="T12" fmla="*/ 382 w 765"/>
                <a:gd name="T13" fmla="*/ 0 h 944"/>
              </a:gdLst>
              <a:ahLst/>
              <a:cxnLst>
                <a:cxn ang="0">
                  <a:pos x="T0" y="T1"/>
                </a:cxn>
                <a:cxn ang="0">
                  <a:pos x="T2" y="T3"/>
                </a:cxn>
                <a:cxn ang="0">
                  <a:pos x="T4" y="T5"/>
                </a:cxn>
                <a:cxn ang="0">
                  <a:pos x="T6" y="T7"/>
                </a:cxn>
                <a:cxn ang="0">
                  <a:pos x="T8" y="T9"/>
                </a:cxn>
                <a:cxn ang="0">
                  <a:pos x="T10" y="T11"/>
                </a:cxn>
                <a:cxn ang="0">
                  <a:pos x="T12" y="T13"/>
                </a:cxn>
              </a:cxnLst>
              <a:rect l="0" t="0" r="r" b="b"/>
              <a:pathLst>
                <a:path w="765" h="944">
                  <a:moveTo>
                    <a:pt x="382" y="0"/>
                  </a:moveTo>
                  <a:cubicBezTo>
                    <a:pt x="593" y="0"/>
                    <a:pt x="765" y="171"/>
                    <a:pt x="765" y="382"/>
                  </a:cubicBezTo>
                  <a:cubicBezTo>
                    <a:pt x="765" y="554"/>
                    <a:pt x="651" y="699"/>
                    <a:pt x="496" y="748"/>
                  </a:cubicBezTo>
                  <a:cubicBezTo>
                    <a:pt x="382" y="944"/>
                    <a:pt x="382" y="944"/>
                    <a:pt x="382" y="944"/>
                  </a:cubicBezTo>
                  <a:cubicBezTo>
                    <a:pt x="269" y="748"/>
                    <a:pt x="269" y="748"/>
                    <a:pt x="269" y="748"/>
                  </a:cubicBezTo>
                  <a:cubicBezTo>
                    <a:pt x="114" y="699"/>
                    <a:pt x="0" y="554"/>
                    <a:pt x="0" y="382"/>
                  </a:cubicBezTo>
                  <a:cubicBezTo>
                    <a:pt x="0" y="171"/>
                    <a:pt x="171" y="0"/>
                    <a:pt x="382" y="0"/>
                  </a:cubicBezTo>
                  <a:close/>
                </a:path>
              </a:pathLst>
            </a:custGeom>
            <a:solidFill>
              <a:srgbClr val="E62A2A"/>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normAutofit/>
            </a:bodyPr>
            <a:lstStyle/>
            <a:p>
              <a:endParaRPr lang="en-US" sz="1000" dirty="0"/>
            </a:p>
          </p:txBody>
        </p:sp>
        <p:sp>
          <p:nvSpPr>
            <p:cNvPr id="26" name="文本框 25"/>
            <p:cNvSpPr txBox="1"/>
            <p:nvPr/>
          </p:nvSpPr>
          <p:spPr>
            <a:xfrm>
              <a:off x="1225061" y="3005908"/>
              <a:ext cx="1204176" cy="584775"/>
            </a:xfrm>
            <a:prstGeom prst="rect">
              <a:avLst/>
            </a:prstGeom>
            <a:noFill/>
          </p:spPr>
          <p:txBody>
            <a:bodyPr wrap="none" rtlCol="0">
              <a:spAutoFit/>
            </a:bodyPr>
            <a:lstStyle/>
            <a:p>
              <a:r>
                <a:rPr lang="en-US" altLang="zh-CN"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5000</a:t>
              </a:r>
              <a:endParaRPr lang="zh-CN" altLang="en-US" sz="32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27" name="矩形 26"/>
          <p:cNvSpPr/>
          <p:nvPr/>
        </p:nvSpPr>
        <p:spPr>
          <a:xfrm>
            <a:off x="-181028" y="2482642"/>
            <a:ext cx="3149954" cy="675640"/>
          </a:xfrm>
          <a:prstGeom prst="rect">
            <a:avLst/>
          </a:prstGeom>
        </p:spPr>
        <p:txBody>
          <a:bodyPr wrap="square">
            <a:spAutoFit/>
          </a:bodyP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中华文明</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en-US" altLang="zh-CN" sz="2000" b="1" dirty="0">
                <a:solidFill>
                  <a:srgbClr val="C00000"/>
                </a:solidFill>
                <a:latin typeface="微软雅黑" panose="020B0503020204020204" pitchFamily="34" charset="-122"/>
                <a:ea typeface="微软雅黑" panose="020B0503020204020204" pitchFamily="34" charset="-122"/>
              </a:rPr>
              <a:t>5000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多年的传承发展</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thick-up-arrow_21241"/>
          <p:cNvSpPr>
            <a:spLocks noChangeAspect="1"/>
          </p:cNvSpPr>
          <p:nvPr/>
        </p:nvSpPr>
        <p:spPr bwMode="auto">
          <a:xfrm rot="6110350">
            <a:off x="4339639" y="-2810310"/>
            <a:ext cx="825336" cy="14940573"/>
          </a:xfrm>
          <a:custGeom>
            <a:avLst/>
            <a:gdLst>
              <a:gd name="T0" fmla="*/ 397 w 793"/>
              <a:gd name="T1" fmla="*/ 0 h 810"/>
              <a:gd name="T2" fmla="*/ 0 w 793"/>
              <a:gd name="T3" fmla="*/ 396 h 810"/>
              <a:gd name="T4" fmla="*/ 232 w 793"/>
              <a:gd name="T5" fmla="*/ 396 h 810"/>
              <a:gd name="T6" fmla="*/ 232 w 793"/>
              <a:gd name="T7" fmla="*/ 810 h 810"/>
              <a:gd name="T8" fmla="*/ 562 w 793"/>
              <a:gd name="T9" fmla="*/ 810 h 810"/>
              <a:gd name="T10" fmla="*/ 562 w 793"/>
              <a:gd name="T11" fmla="*/ 396 h 810"/>
              <a:gd name="T12" fmla="*/ 793 w 793"/>
              <a:gd name="T13" fmla="*/ 396 h 810"/>
              <a:gd name="T14" fmla="*/ 397 w 793"/>
              <a:gd name="T15" fmla="*/ 0 h 810"/>
              <a:gd name="connsiteX0" fmla="*/ 5006 w 10000"/>
              <a:gd name="connsiteY0" fmla="*/ 0 h 15502"/>
              <a:gd name="connsiteX1" fmla="*/ 0 w 10000"/>
              <a:gd name="connsiteY1" fmla="*/ 4889 h 15502"/>
              <a:gd name="connsiteX2" fmla="*/ 2926 w 10000"/>
              <a:gd name="connsiteY2" fmla="*/ 4889 h 15502"/>
              <a:gd name="connsiteX3" fmla="*/ 3663 w 10000"/>
              <a:gd name="connsiteY3" fmla="*/ 15502 h 15502"/>
              <a:gd name="connsiteX4" fmla="*/ 7087 w 10000"/>
              <a:gd name="connsiteY4" fmla="*/ 10000 h 15502"/>
              <a:gd name="connsiteX5" fmla="*/ 7087 w 10000"/>
              <a:gd name="connsiteY5" fmla="*/ 4889 h 15502"/>
              <a:gd name="connsiteX6" fmla="*/ 10000 w 10000"/>
              <a:gd name="connsiteY6" fmla="*/ 4889 h 15502"/>
              <a:gd name="connsiteX7" fmla="*/ 5006 w 10000"/>
              <a:gd name="connsiteY7" fmla="*/ 0 h 15502"/>
              <a:gd name="connsiteX0-1" fmla="*/ 5006 w 10000"/>
              <a:gd name="connsiteY0-2" fmla="*/ 0 h 15502"/>
              <a:gd name="connsiteX1-3" fmla="*/ 0 w 10000"/>
              <a:gd name="connsiteY1-4" fmla="*/ 4889 h 15502"/>
              <a:gd name="connsiteX2-5" fmla="*/ 2926 w 10000"/>
              <a:gd name="connsiteY2-6" fmla="*/ 4889 h 15502"/>
              <a:gd name="connsiteX3-7" fmla="*/ 3663 w 10000"/>
              <a:gd name="connsiteY3-8" fmla="*/ 15502 h 15502"/>
              <a:gd name="connsiteX4-9" fmla="*/ 5239 w 10000"/>
              <a:gd name="connsiteY4-10" fmla="*/ 13704 h 15502"/>
              <a:gd name="connsiteX5-11" fmla="*/ 7087 w 10000"/>
              <a:gd name="connsiteY5-12" fmla="*/ 4889 h 15502"/>
              <a:gd name="connsiteX6-13" fmla="*/ 10000 w 10000"/>
              <a:gd name="connsiteY6-14" fmla="*/ 4889 h 15502"/>
              <a:gd name="connsiteX7-15" fmla="*/ 5006 w 10000"/>
              <a:gd name="connsiteY7-16" fmla="*/ 0 h 15502"/>
              <a:gd name="connsiteX0-17" fmla="*/ 5006 w 10000"/>
              <a:gd name="connsiteY0-18" fmla="*/ 0 h 15502"/>
              <a:gd name="connsiteX1-19" fmla="*/ 0 w 10000"/>
              <a:gd name="connsiteY1-20" fmla="*/ 4889 h 15502"/>
              <a:gd name="connsiteX2-21" fmla="*/ 2926 w 10000"/>
              <a:gd name="connsiteY2-22" fmla="*/ 4889 h 15502"/>
              <a:gd name="connsiteX3-23" fmla="*/ 3663 w 10000"/>
              <a:gd name="connsiteY3-24" fmla="*/ 15502 h 15502"/>
              <a:gd name="connsiteX4-25" fmla="*/ 7093 w 10000"/>
              <a:gd name="connsiteY4-26" fmla="*/ 14000 h 15502"/>
              <a:gd name="connsiteX5-27" fmla="*/ 7087 w 10000"/>
              <a:gd name="connsiteY5-28" fmla="*/ 4889 h 15502"/>
              <a:gd name="connsiteX6-29" fmla="*/ 10000 w 10000"/>
              <a:gd name="connsiteY6-30" fmla="*/ 4889 h 15502"/>
              <a:gd name="connsiteX7-31" fmla="*/ 5006 w 10000"/>
              <a:gd name="connsiteY7-32" fmla="*/ 0 h 15502"/>
              <a:gd name="connsiteX0-33" fmla="*/ 5006 w 10000"/>
              <a:gd name="connsiteY0-34" fmla="*/ 0 h 15502"/>
              <a:gd name="connsiteX1-35" fmla="*/ 0 w 10000"/>
              <a:gd name="connsiteY1-36" fmla="*/ 4889 h 15502"/>
              <a:gd name="connsiteX2-37" fmla="*/ 2926 w 10000"/>
              <a:gd name="connsiteY2-38" fmla="*/ 4889 h 15502"/>
              <a:gd name="connsiteX3-39" fmla="*/ 3663 w 10000"/>
              <a:gd name="connsiteY3-40" fmla="*/ 15502 h 15502"/>
              <a:gd name="connsiteX4-41" fmla="*/ 5499 w 10000"/>
              <a:gd name="connsiteY4-42" fmla="*/ 14029 h 15502"/>
              <a:gd name="connsiteX5-43" fmla="*/ 7087 w 10000"/>
              <a:gd name="connsiteY5-44" fmla="*/ 4889 h 15502"/>
              <a:gd name="connsiteX6-45" fmla="*/ 10000 w 10000"/>
              <a:gd name="connsiteY6-46" fmla="*/ 4889 h 15502"/>
              <a:gd name="connsiteX7-47" fmla="*/ 5006 w 10000"/>
              <a:gd name="connsiteY7-48" fmla="*/ 0 h 15502"/>
              <a:gd name="connsiteX0-49" fmla="*/ 5006 w 10956"/>
              <a:gd name="connsiteY0-50" fmla="*/ 0 h 15502"/>
              <a:gd name="connsiteX1-51" fmla="*/ 0 w 10956"/>
              <a:gd name="connsiteY1-52" fmla="*/ 4889 h 15502"/>
              <a:gd name="connsiteX2-53" fmla="*/ 2926 w 10956"/>
              <a:gd name="connsiteY2-54" fmla="*/ 4889 h 15502"/>
              <a:gd name="connsiteX3-55" fmla="*/ 3663 w 10956"/>
              <a:gd name="connsiteY3-56" fmla="*/ 15502 h 15502"/>
              <a:gd name="connsiteX4-57" fmla="*/ 5499 w 10956"/>
              <a:gd name="connsiteY4-58" fmla="*/ 14029 h 15502"/>
              <a:gd name="connsiteX5-59" fmla="*/ 7087 w 10956"/>
              <a:gd name="connsiteY5-60" fmla="*/ 4889 h 15502"/>
              <a:gd name="connsiteX6-61" fmla="*/ 10956 w 10956"/>
              <a:gd name="connsiteY6-62" fmla="*/ 5373 h 15502"/>
              <a:gd name="connsiteX7-63" fmla="*/ 5006 w 10956"/>
              <a:gd name="connsiteY7-64" fmla="*/ 0 h 15502"/>
              <a:gd name="connsiteX0-65" fmla="*/ 5006 w 11646"/>
              <a:gd name="connsiteY0-66" fmla="*/ 0 h 15502"/>
              <a:gd name="connsiteX1-67" fmla="*/ 0 w 11646"/>
              <a:gd name="connsiteY1-68" fmla="*/ 4889 h 15502"/>
              <a:gd name="connsiteX2-69" fmla="*/ 2926 w 11646"/>
              <a:gd name="connsiteY2-70" fmla="*/ 4889 h 15502"/>
              <a:gd name="connsiteX3-71" fmla="*/ 3663 w 11646"/>
              <a:gd name="connsiteY3-72" fmla="*/ 15502 h 15502"/>
              <a:gd name="connsiteX4-73" fmla="*/ 5499 w 11646"/>
              <a:gd name="connsiteY4-74" fmla="*/ 14029 h 15502"/>
              <a:gd name="connsiteX5-75" fmla="*/ 7087 w 11646"/>
              <a:gd name="connsiteY5-76" fmla="*/ 4889 h 15502"/>
              <a:gd name="connsiteX6-77" fmla="*/ 11646 w 11646"/>
              <a:gd name="connsiteY6-78" fmla="*/ 5163 h 15502"/>
              <a:gd name="connsiteX7-79" fmla="*/ 5006 w 11646"/>
              <a:gd name="connsiteY7-80" fmla="*/ 0 h 15502"/>
              <a:gd name="connsiteX0-81" fmla="*/ 5006 w 11646"/>
              <a:gd name="connsiteY0-82" fmla="*/ 0 h 15502"/>
              <a:gd name="connsiteX1-83" fmla="*/ 0 w 11646"/>
              <a:gd name="connsiteY1-84" fmla="*/ 4889 h 15502"/>
              <a:gd name="connsiteX2-85" fmla="*/ 3420 w 11646"/>
              <a:gd name="connsiteY2-86" fmla="*/ 5015 h 15502"/>
              <a:gd name="connsiteX3-87" fmla="*/ 3663 w 11646"/>
              <a:gd name="connsiteY3-88" fmla="*/ 15502 h 15502"/>
              <a:gd name="connsiteX4-89" fmla="*/ 5499 w 11646"/>
              <a:gd name="connsiteY4-90" fmla="*/ 14029 h 15502"/>
              <a:gd name="connsiteX5-91" fmla="*/ 7087 w 11646"/>
              <a:gd name="connsiteY5-92" fmla="*/ 4889 h 15502"/>
              <a:gd name="connsiteX6-93" fmla="*/ 11646 w 11646"/>
              <a:gd name="connsiteY6-94" fmla="*/ 5163 h 15502"/>
              <a:gd name="connsiteX7-95" fmla="*/ 5006 w 11646"/>
              <a:gd name="connsiteY7-96" fmla="*/ 0 h 15502"/>
              <a:gd name="connsiteX0-97" fmla="*/ 5006 w 14712"/>
              <a:gd name="connsiteY0-98" fmla="*/ 0 h 15502"/>
              <a:gd name="connsiteX1-99" fmla="*/ 0 w 14712"/>
              <a:gd name="connsiteY1-100" fmla="*/ 4889 h 15502"/>
              <a:gd name="connsiteX2-101" fmla="*/ 3420 w 14712"/>
              <a:gd name="connsiteY2-102" fmla="*/ 5015 h 15502"/>
              <a:gd name="connsiteX3-103" fmla="*/ 3663 w 14712"/>
              <a:gd name="connsiteY3-104" fmla="*/ 15502 h 15502"/>
              <a:gd name="connsiteX4-105" fmla="*/ 5499 w 14712"/>
              <a:gd name="connsiteY4-106" fmla="*/ 14029 h 15502"/>
              <a:gd name="connsiteX5-107" fmla="*/ 7087 w 14712"/>
              <a:gd name="connsiteY5-108" fmla="*/ 4889 h 15502"/>
              <a:gd name="connsiteX6-109" fmla="*/ 14712 w 14712"/>
              <a:gd name="connsiteY6-110" fmla="*/ 5462 h 15502"/>
              <a:gd name="connsiteX7-111" fmla="*/ 5006 w 14712"/>
              <a:gd name="connsiteY7-112" fmla="*/ 0 h 15502"/>
              <a:gd name="connsiteX0-113" fmla="*/ 5006 w 14712"/>
              <a:gd name="connsiteY0-114" fmla="*/ 0 h 15502"/>
              <a:gd name="connsiteX1-115" fmla="*/ 0 w 14712"/>
              <a:gd name="connsiteY1-116" fmla="*/ 4889 h 15502"/>
              <a:gd name="connsiteX2-117" fmla="*/ 4131 w 14712"/>
              <a:gd name="connsiteY2-118" fmla="*/ 4714 h 15502"/>
              <a:gd name="connsiteX3-119" fmla="*/ 3663 w 14712"/>
              <a:gd name="connsiteY3-120" fmla="*/ 15502 h 15502"/>
              <a:gd name="connsiteX4-121" fmla="*/ 5499 w 14712"/>
              <a:gd name="connsiteY4-122" fmla="*/ 14029 h 15502"/>
              <a:gd name="connsiteX5-123" fmla="*/ 7087 w 14712"/>
              <a:gd name="connsiteY5-124" fmla="*/ 4889 h 15502"/>
              <a:gd name="connsiteX6-125" fmla="*/ 14712 w 14712"/>
              <a:gd name="connsiteY6-126" fmla="*/ 5462 h 15502"/>
              <a:gd name="connsiteX7-127" fmla="*/ 5006 w 14712"/>
              <a:gd name="connsiteY7-128" fmla="*/ 0 h 15502"/>
              <a:gd name="connsiteX0-129" fmla="*/ 4456 w 14162"/>
              <a:gd name="connsiteY0-130" fmla="*/ 0 h 15502"/>
              <a:gd name="connsiteX1-131" fmla="*/ 0 w 14162"/>
              <a:gd name="connsiteY1-132" fmla="*/ 4499 h 15502"/>
              <a:gd name="connsiteX2-133" fmla="*/ 3581 w 14162"/>
              <a:gd name="connsiteY2-134" fmla="*/ 4714 h 15502"/>
              <a:gd name="connsiteX3-135" fmla="*/ 3113 w 14162"/>
              <a:gd name="connsiteY3-136" fmla="*/ 15502 h 15502"/>
              <a:gd name="connsiteX4-137" fmla="*/ 4949 w 14162"/>
              <a:gd name="connsiteY4-138" fmla="*/ 14029 h 15502"/>
              <a:gd name="connsiteX5-139" fmla="*/ 6537 w 14162"/>
              <a:gd name="connsiteY5-140" fmla="*/ 4889 h 15502"/>
              <a:gd name="connsiteX6-141" fmla="*/ 14162 w 14162"/>
              <a:gd name="connsiteY6-142" fmla="*/ 5462 h 15502"/>
              <a:gd name="connsiteX7-143" fmla="*/ 4456 w 14162"/>
              <a:gd name="connsiteY7-144" fmla="*/ 0 h 15502"/>
              <a:gd name="connsiteX0-145" fmla="*/ 4456 w 14162"/>
              <a:gd name="connsiteY0-146" fmla="*/ 0 h 15502"/>
              <a:gd name="connsiteX1-147" fmla="*/ 0 w 14162"/>
              <a:gd name="connsiteY1-148" fmla="*/ 4499 h 15502"/>
              <a:gd name="connsiteX2-149" fmla="*/ 2590 w 14162"/>
              <a:gd name="connsiteY2-150" fmla="*/ 4654 h 15502"/>
              <a:gd name="connsiteX3-151" fmla="*/ 3113 w 14162"/>
              <a:gd name="connsiteY3-152" fmla="*/ 15502 h 15502"/>
              <a:gd name="connsiteX4-153" fmla="*/ 4949 w 14162"/>
              <a:gd name="connsiteY4-154" fmla="*/ 14029 h 15502"/>
              <a:gd name="connsiteX5-155" fmla="*/ 6537 w 14162"/>
              <a:gd name="connsiteY5-156" fmla="*/ 4889 h 15502"/>
              <a:gd name="connsiteX6-157" fmla="*/ 14162 w 14162"/>
              <a:gd name="connsiteY6-158" fmla="*/ 5462 h 15502"/>
              <a:gd name="connsiteX7-159" fmla="*/ 4456 w 14162"/>
              <a:gd name="connsiteY7-160" fmla="*/ 0 h 15502"/>
              <a:gd name="connsiteX0-161" fmla="*/ 6341 w 16047"/>
              <a:gd name="connsiteY0-162" fmla="*/ 0 h 15502"/>
              <a:gd name="connsiteX1-163" fmla="*/ 0 w 16047"/>
              <a:gd name="connsiteY1-164" fmla="*/ 4308 h 15502"/>
              <a:gd name="connsiteX2-165" fmla="*/ 4475 w 16047"/>
              <a:gd name="connsiteY2-166" fmla="*/ 4654 h 15502"/>
              <a:gd name="connsiteX3-167" fmla="*/ 4998 w 16047"/>
              <a:gd name="connsiteY3-168" fmla="*/ 15502 h 15502"/>
              <a:gd name="connsiteX4-169" fmla="*/ 6834 w 16047"/>
              <a:gd name="connsiteY4-170" fmla="*/ 14029 h 15502"/>
              <a:gd name="connsiteX5-171" fmla="*/ 8422 w 16047"/>
              <a:gd name="connsiteY5-172" fmla="*/ 4889 h 15502"/>
              <a:gd name="connsiteX6-173" fmla="*/ 16047 w 16047"/>
              <a:gd name="connsiteY6-174" fmla="*/ 5462 h 15502"/>
              <a:gd name="connsiteX7-175" fmla="*/ 6341 w 16047"/>
              <a:gd name="connsiteY7-176" fmla="*/ 0 h 155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047" h="15502">
                <a:moveTo>
                  <a:pt x="6341" y="0"/>
                </a:moveTo>
                <a:lnTo>
                  <a:pt x="0" y="4308"/>
                </a:lnTo>
                <a:lnTo>
                  <a:pt x="4475" y="4654"/>
                </a:lnTo>
                <a:cubicBezTo>
                  <a:pt x="4721" y="8192"/>
                  <a:pt x="4752" y="11964"/>
                  <a:pt x="4998" y="15502"/>
                </a:cubicBezTo>
                <a:lnTo>
                  <a:pt x="6834" y="14029"/>
                </a:lnTo>
                <a:lnTo>
                  <a:pt x="8422" y="4889"/>
                </a:lnTo>
                <a:lnTo>
                  <a:pt x="16047" y="5462"/>
                </a:lnTo>
                <a:lnTo>
                  <a:pt x="6341" y="0"/>
                </a:lnTo>
                <a:close/>
              </a:path>
            </a:pathLst>
          </a:custGeom>
          <a:solidFill>
            <a:srgbClr val="FFFFF5"/>
          </a:solidFill>
          <a:ln>
            <a:noFill/>
          </a:ln>
          <a:scene3d>
            <a:camera prst="orthographicFront">
              <a:rot lat="1800000" lon="3000000" rev="0"/>
            </a:camera>
            <a:lightRig rig="threePt" dir="t"/>
          </a:scene3d>
        </p:spPr>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par>
                          <p:cTn id="18" fill="hold">
                            <p:stCondLst>
                              <p:cond delay="20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3099"/>
                            </p:stCondLst>
                            <p:childTnLst>
                              <p:par>
                                <p:cTn id="23" presetID="42"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4099"/>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4599"/>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5949"/>
                            </p:stCondLst>
                            <p:childTnLst>
                              <p:par>
                                <p:cTn id="37" presetID="42"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par>
                          <p:cTn id="42" fill="hold">
                            <p:stCondLst>
                              <p:cond delay="6949"/>
                            </p:stCondLst>
                            <p:childTnLst>
                              <p:par>
                                <p:cTn id="43" presetID="22" presetClass="entr" presetSubtype="4"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childTnLst>
                          </p:cTn>
                        </p:par>
                        <p:par>
                          <p:cTn id="46" fill="hold">
                            <p:stCondLst>
                              <p:cond delay="7449"/>
                            </p:stCondLst>
                            <p:childTnLst>
                              <p:par>
                                <p:cTn id="47" presetID="10" presetClass="entr" presetSubtype="0" fill="hold" grpId="0" nodeType="afterEffect">
                                  <p:stCondLst>
                                    <p:cond delay="0"/>
                                  </p:stCondLst>
                                  <p:iterate type="wd">
                                    <p:tmPct val="10000"/>
                                  </p:iterate>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par>
                          <p:cTn id="50" fill="hold">
                            <p:stCondLst>
                              <p:cond delay="8649"/>
                            </p:stCondLst>
                            <p:childTnLst>
                              <p:par>
                                <p:cTn id="51" presetID="42" presetClass="entr" presetSubtype="0"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childTnLst>
                          </p:cTn>
                        </p:par>
                        <p:par>
                          <p:cTn id="56" fill="hold">
                            <p:stCondLst>
                              <p:cond delay="9649"/>
                            </p:stCondLst>
                            <p:childTnLst>
                              <p:par>
                                <p:cTn id="57" presetID="22" presetClass="entr" presetSubtype="4"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down)">
                                      <p:cBhvr>
                                        <p:cTn id="59" dur="500"/>
                                        <p:tgtEl>
                                          <p:spTgt spid="3"/>
                                        </p:tgtEl>
                                      </p:cBhvr>
                                    </p:animEffect>
                                  </p:childTnLst>
                                </p:cTn>
                              </p:par>
                            </p:childTnLst>
                          </p:cTn>
                        </p:par>
                        <p:par>
                          <p:cTn id="60" fill="hold">
                            <p:stCondLst>
                              <p:cond delay="10149"/>
                            </p:stCondLst>
                            <p:childTnLst>
                              <p:par>
                                <p:cTn id="61" presetID="10" presetClass="entr" presetSubtype="0" fill="hold" grpId="0" nodeType="afterEffect">
                                  <p:stCondLst>
                                    <p:cond delay="0"/>
                                  </p:stCondLst>
                                  <p:iterate type="wd">
                                    <p:tmPct val="10000"/>
                                  </p:iterate>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par>
                          <p:cTn id="64" fill="hold">
                            <p:stCondLst>
                              <p:cond delay="11600"/>
                            </p:stCondLst>
                            <p:childTnLst>
                              <p:par>
                                <p:cTn id="65" presetID="42" presetClass="entr" presetSubtype="0"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childTnLst>
                          </p:cTn>
                        </p:par>
                        <p:par>
                          <p:cTn id="70" fill="hold">
                            <p:stCondLst>
                              <p:cond delay="12600"/>
                            </p:stCondLst>
                            <p:childTnLst>
                              <p:par>
                                <p:cTn id="71" presetID="22" presetClass="entr" presetSubtype="4"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down)">
                                      <p:cBhvr>
                                        <p:cTn id="73" dur="500"/>
                                        <p:tgtEl>
                                          <p:spTgt spid="2"/>
                                        </p:tgtEl>
                                      </p:cBhvr>
                                    </p:animEffect>
                                  </p:childTnLst>
                                </p:cTn>
                              </p:par>
                            </p:childTnLst>
                          </p:cTn>
                        </p:par>
                        <p:par>
                          <p:cTn id="74" fill="hold">
                            <p:stCondLst>
                              <p:cond delay="13100"/>
                            </p:stCondLst>
                            <p:childTnLst>
                              <p:par>
                                <p:cTn id="75" presetID="10" presetClass="entr" presetSubtype="0" fill="hold" grpId="0" nodeType="afterEffect">
                                  <p:stCondLst>
                                    <p:cond delay="0"/>
                                  </p:stCondLst>
                                  <p:iterate type="wd">
                                    <p:tmPct val="10000"/>
                                  </p:iterate>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P spid="23"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002819" y="1933893"/>
            <a:ext cx="4892839" cy="4108867"/>
          </a:xfrm>
          <a:prstGeom prst="rect">
            <a:avLst/>
          </a:prstGeom>
          <a:ln w="38100">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3" name="矩形 2"/>
          <p:cNvSpPr/>
          <p:nvPr/>
        </p:nvSpPr>
        <p:spPr>
          <a:xfrm>
            <a:off x="5919470" y="1982470"/>
            <a:ext cx="5367020" cy="40112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0" marR="0" lvl="0" algn="just" defTabSz="914400" rtl="0" eaLnBrk="1" fontAlgn="auto" latinLnBrk="0" hangingPunct="0">
              <a:lnSpc>
                <a:spcPct val="130000"/>
              </a:lnSpc>
              <a:spcBef>
                <a:spcPct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黑体" panose="02010609060101010101" charset="-122"/>
              </a:rPr>
              <a:t>　　</a:t>
            </a:r>
            <a:r>
              <a:rPr kumimoji="0" lang="zh-CN" altLang="en-US" sz="2000" b="0"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rPr>
              <a:t>我们的现代化建设，必须从中国的实际出发，无论是革命还是建设，都要注意学习和借鉴外国经验。但是，照抄照搬别国经验、别国模式，从来不能得到成功。这方面我们有过不少教训。把马克思主义的普遍真理同我国的具体实际结合起来，</a:t>
            </a:r>
            <a:r>
              <a:rPr kumimoji="0" lang="zh-CN" altLang="en-US" sz="2000" b="1"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cs typeface="黑体" panose="02010609060101010101" charset="-122"/>
              </a:rPr>
              <a:t>走自己的道路，建设有中国特色的社会主义，</a:t>
            </a:r>
            <a:r>
              <a:rPr kumimoji="0" lang="zh-CN" altLang="en-US" sz="2000" b="0"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rPr>
              <a:t>这就是我们总结长期历史经验得出的基本结论</a:t>
            </a:r>
            <a:r>
              <a:rPr kumimoji="0" lang="zh-CN" altLang="en-US" sz="2000" b="0" i="0" u="none" strike="noStrike" kern="1200" cap="none" spc="0" normalizeH="0" baseline="0" noProof="0" dirty="0" smtClean="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rPr>
              <a:t>。</a:t>
            </a:r>
            <a:endParaRPr kumimoji="0" lang="en-US" altLang="zh-CN" sz="2000" b="0" i="0" u="none" strike="noStrike" kern="1200" cap="none" spc="0" normalizeH="0" baseline="0" noProof="0" dirty="0" smtClean="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endParaRPr>
          </a:p>
          <a:p>
            <a:pPr marL="0" marR="0" lvl="0" algn="r" defTabSz="914400" rtl="0" eaLnBrk="1" fontAlgn="auto" latinLnBrk="0" hangingPunct="0">
              <a:lnSpc>
                <a:spcPct val="130000"/>
              </a:lnSpc>
              <a:spcBef>
                <a:spcPct val="0"/>
              </a:spcBef>
              <a:spcAft>
                <a:spcPts val="0"/>
              </a:spcAft>
              <a:buClrTx/>
              <a:buSzTx/>
              <a:buFontTx/>
              <a:buNone/>
              <a:defRPr/>
            </a:pPr>
            <a:r>
              <a:rPr lang="en-US" altLang="zh-CN"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——1982</a:t>
            </a:r>
            <a:r>
              <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年</a:t>
            </a:r>
            <a:r>
              <a:rPr lang="en-US" altLang="zh-CN"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9</a:t>
            </a:r>
            <a:r>
              <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月</a:t>
            </a:r>
            <a:r>
              <a:rPr lang="en-US" altLang="zh-CN"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1</a:t>
            </a:r>
            <a:r>
              <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日，邓小平在中国共产党</a:t>
            </a:r>
            <a:br>
              <a:rPr lang="en-US" altLang="zh-CN"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br>
            <a:r>
              <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rPr>
              <a:t>第十二次全国代表大会上的开幕词</a:t>
            </a:r>
            <a:endParaRPr kumimoji="0" lang="zh-CN" altLang="en-US" b="0" i="0" u="none" strike="noStrike" kern="1200" cap="none" spc="0" normalizeH="0" baseline="0" noProof="0" dirty="0" smtClean="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endParaRPr>
          </a:p>
        </p:txBody>
      </p:sp>
      <p:sp>
        <p:nvSpPr>
          <p:cNvPr id="4" name="矩形 3"/>
          <p:cNvSpPr/>
          <p:nvPr/>
        </p:nvSpPr>
        <p:spPr>
          <a:xfrm>
            <a:off x="1002523" y="1274002"/>
            <a:ext cx="10198464" cy="3987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rPr>
              <a:t>——</a:t>
            </a:r>
            <a:r>
              <a:rPr kumimoji="0" lang="zh-CN" altLang="zh-CN" sz="2000" b="0" i="0" u="none" strike="noStrike" kern="1200" cap="none" spc="0" normalizeH="0" baseline="0" noProof="0" dirty="0">
                <a:ln>
                  <a:noFill/>
                </a:ln>
                <a:solidFill>
                  <a:schemeClr val="tx1">
                    <a:lumMod val="85000"/>
                    <a:lumOff val="15000"/>
                  </a:schemeClr>
                </a:solidFill>
                <a:effectLst/>
                <a:uLnTx/>
                <a:uFillTx/>
                <a:latin typeface="黑体" panose="02010609060101010101" charset="-122"/>
                <a:ea typeface="黑体" panose="02010609060101010101" charset="-122"/>
                <a:cs typeface="黑体" panose="02010609060101010101" charset="-122"/>
              </a:rPr>
              <a:t>以邓小平同志为主要代表的中国共产党人</a:t>
            </a:r>
            <a:r>
              <a:rPr kumimoji="0" lang="zh-CN" altLang="zh-CN" sz="2000" b="1"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cs typeface="黑体" panose="02010609060101010101" charset="-122"/>
              </a:rPr>
              <a:t>成功开创了中国特色社会主义</a:t>
            </a:r>
            <a:endParaRPr kumimoji="0" lang="zh-CN" altLang="zh-CN" sz="2000" b="1"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cs typeface="黑体" panose="02010609060101010101" charset="-122"/>
            </a:endParaRPr>
          </a:p>
        </p:txBody>
      </p:sp>
      <p:sp>
        <p:nvSpPr>
          <p:cNvPr id="5" name="矩形 4"/>
          <p:cNvSpPr/>
          <p:nvPr/>
        </p:nvSpPr>
        <p:spPr>
          <a:xfrm>
            <a:off x="917179" y="563800"/>
            <a:ext cx="10369152" cy="64516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cs typeface="黑体" panose="02010609060101010101" charset="-122"/>
              </a:rPr>
              <a:t>1. </a:t>
            </a:r>
            <a:r>
              <a:rPr kumimoji="0" lang="zh-CN" altLang="en-US" sz="2400" b="1"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cs typeface="黑体" panose="02010609060101010101" charset="-122"/>
              </a:rPr>
              <a:t>中国特色社会主义是在改革开放</a:t>
            </a:r>
            <a:r>
              <a:rPr kumimoji="0" lang="en-US" altLang="zh-CN" sz="2400" b="1" i="0" u="none" strike="noStrike" kern="1200" cap="none" spc="0" normalizeH="0" baseline="0" noProof="0" dirty="0" smtClean="0">
                <a:ln>
                  <a:noFill/>
                </a:ln>
                <a:solidFill>
                  <a:srgbClr val="C00000"/>
                </a:solidFill>
                <a:effectLst/>
                <a:uLnTx/>
                <a:uFillTx/>
                <a:latin typeface="黑体" panose="02010609060101010101" charset="-122"/>
                <a:ea typeface="黑体" panose="02010609060101010101" charset="-122"/>
                <a:cs typeface="黑体" panose="02010609060101010101" charset="-122"/>
              </a:rPr>
              <a:t>40</a:t>
            </a:r>
            <a:r>
              <a:rPr kumimoji="0" lang="zh-CN" altLang="en-US" sz="2400" b="1" i="0" u="none" strike="noStrike" kern="1200" cap="none" spc="0" normalizeH="0" baseline="0" noProof="0" dirty="0" smtClean="0">
                <a:ln>
                  <a:noFill/>
                </a:ln>
                <a:solidFill>
                  <a:srgbClr val="C00000"/>
                </a:solidFill>
                <a:effectLst/>
                <a:uLnTx/>
                <a:uFillTx/>
                <a:latin typeface="黑体" panose="02010609060101010101" charset="-122"/>
                <a:ea typeface="黑体" panose="02010609060101010101" charset="-122"/>
                <a:cs typeface="黑体" panose="02010609060101010101" charset="-122"/>
              </a:rPr>
              <a:t>多年</a:t>
            </a:r>
            <a:r>
              <a:rPr kumimoji="0" lang="zh-CN" altLang="en-US" sz="2400" b="1"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cs typeface="黑体" panose="02010609060101010101" charset="-122"/>
              </a:rPr>
              <a:t>的伟大实践中得来的</a:t>
            </a:r>
            <a:endParaRPr kumimoji="0" lang="zh-CN" altLang="en-US" sz="2400" b="1" i="0" u="none" strike="noStrike" kern="1200" cap="none" spc="0" normalizeH="0" baseline="0" noProof="0" dirty="0">
              <a:ln>
                <a:noFill/>
              </a:ln>
              <a:solidFill>
                <a:srgbClr val="C00000"/>
              </a:solidFill>
              <a:effectLst/>
              <a:uLnTx/>
              <a:uFillTx/>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9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405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wd">
                                    <p:tmPct val="10000"/>
                                  </p:iterate>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Lst>
  </p:timing>
</p:sld>
</file>

<file path=ppt/tags/tag1.xml><?xml version="1.0" encoding="utf-8"?>
<p:tagLst xmlns:p="http://schemas.openxmlformats.org/presentationml/2006/main">
  <p:tag name="KSO_WM_UNIT_PLACING_PICTURE_USER_VIEWPORT" val="{&quot;height&quot;:8250,&quot;width&quot;:10207.500787401576}"/>
</p:tagLst>
</file>

<file path=ppt/tags/tag10.xml><?xml version="1.0" encoding="utf-8"?>
<p:tagLst xmlns:p="http://schemas.openxmlformats.org/presentationml/2006/main">
  <p:tag name="KSO_WM_MEDIACOVER_FLAG" val="1"/>
  <p:tag name="KSO_WM_UNIT_MEDIACOVER_BTN_STATE" val="1"/>
  <p:tag name="KSO_WM_UNIT_MEDIACOVER_BTNRECT" val="0*0*0*0"/>
</p:tagLst>
</file>

<file path=ppt/tags/tag11.xml><?xml version="1.0" encoding="utf-8"?>
<p:tagLst xmlns:p="http://schemas.openxmlformats.org/presentationml/2006/main">
  <p:tag name="KSO_WM_UNIT_PLACING_PICTURE_USER_VIEWPORT" val="{&quot;height&quot;:5518,&quot;width&quot;:9993}"/>
</p:tagLst>
</file>

<file path=ppt/tags/tag12.xml><?xml version="1.0" encoding="utf-8"?>
<p:tagLst xmlns:p="http://schemas.openxmlformats.org/presentationml/2006/main">
  <p:tag name="COMMONDATA" val="eyJoZGlkIjoiZmJjYzg3MzIzZGQ3ZjFjZTVkMWI0NTI1ODY2MWNmMzEifQ=="/>
  <p:tag name="KSO_WPP_MARK_KEY" val="82737ab2-336c-4d0a-9984-0aa1964cd854"/>
</p:tagLst>
</file>

<file path=ppt/tags/tag2.xml><?xml version="1.0" encoding="utf-8"?>
<p:tagLst xmlns:p="http://schemas.openxmlformats.org/presentationml/2006/main">
  <p:tag name="KSO_WM_UNIT_PLACING_PICTURE_USER_VIEWPORT" val="{&quot;height&quot;:7375.7228346456695,&quot;width&quot;:8348.107086614173}"/>
</p:tagLst>
</file>

<file path=ppt/tags/tag3.xml><?xml version="1.0" encoding="utf-8"?>
<p:tagLst xmlns:p="http://schemas.openxmlformats.org/presentationml/2006/main">
  <p:tag name="KSO_WM_UNIT_PLACING_PICTURE_USER_VIEWPORT" val="{&quot;height&quot;:4237.103937007874,&quot;width&quot;:7418.533858267717}"/>
</p:tagLst>
</file>

<file path=ppt/tags/tag4.xml><?xml version="1.0" encoding="utf-8"?>
<p:tagLst xmlns:p="http://schemas.openxmlformats.org/presentationml/2006/main">
  <p:tag name="MH" val="20171212141611"/>
  <p:tag name="MH_LIBRARY" val="GRAPHIC"/>
  <p:tag name="MH_TYPE" val="SubTitle"/>
  <p:tag name="MH_ORDER" val="1"/>
</p:tagLst>
</file>

<file path=ppt/tags/tag5.xml><?xml version="1.0" encoding="utf-8"?>
<p:tagLst xmlns:p="http://schemas.openxmlformats.org/presentationml/2006/main">
  <p:tag name="MH" val="20171212141611"/>
  <p:tag name="MH_LIBRARY" val="GRAPHIC"/>
  <p:tag name="MH_TYPE" val="SubTitle"/>
  <p:tag name="MH_ORDER" val="2"/>
</p:tagLst>
</file>

<file path=ppt/tags/tag6.xml><?xml version="1.0" encoding="utf-8"?>
<p:tagLst xmlns:p="http://schemas.openxmlformats.org/presentationml/2006/main">
  <p:tag name="MH" val="20171212141611"/>
  <p:tag name="MH_LIBRARY" val="GRAPHIC"/>
  <p:tag name="MH_TYPE" val="Other"/>
  <p:tag name="MH_ORDER" val="5"/>
</p:tagLst>
</file>

<file path=ppt/tags/tag7.xml><?xml version="1.0" encoding="utf-8"?>
<p:tagLst xmlns:p="http://schemas.openxmlformats.org/presentationml/2006/main">
  <p:tag name="MH" val="20171212141611"/>
  <p:tag name="MH_LIBRARY" val="GRAPHIC"/>
  <p:tag name="MH_TYPE" val="Other"/>
  <p:tag name="MH_ORDER" val="6"/>
</p:tagLst>
</file>

<file path=ppt/tags/tag8.xml><?xml version="1.0" encoding="utf-8"?>
<p:tagLst xmlns:p="http://schemas.openxmlformats.org/presentationml/2006/main">
  <p:tag name="MH" val="20171212141611"/>
  <p:tag name="MH_LIBRARY" val="GRAPHIC"/>
  <p:tag name="MH_TYPE" val="Title"/>
  <p:tag name="MH_ORDER" val="1"/>
</p:tagLst>
</file>

<file path=ppt/tags/tag9.xml><?xml version="1.0" encoding="utf-8"?>
<p:tagLst xmlns:p="http://schemas.openxmlformats.org/presentationml/2006/main">
  <p:tag name="PARID" val=""/>
  <p:tag name="WSTITLE" val="目录 "/>
  <p:tag name="WSLEVEL" val="1"/>
</p:tagLst>
</file>

<file path=ppt/theme/theme1.xml><?xml version="1.0" encoding="utf-8"?>
<a:theme xmlns:a="http://schemas.openxmlformats.org/drawingml/2006/main" name="涂豆思">
  <a:themeElements>
    <a:clrScheme name="涂豆思">
      <a:dk1>
        <a:sysClr val="windowText" lastClr="000000"/>
      </a:dk1>
      <a:lt1>
        <a:sysClr val="window" lastClr="FFFFFF"/>
      </a:lt1>
      <a:dk2>
        <a:srgbClr val="44546A"/>
      </a:dk2>
      <a:lt2>
        <a:srgbClr val="E7E6E6"/>
      </a:lt2>
      <a:accent1>
        <a:srgbClr val="C00000"/>
      </a:accent1>
      <a:accent2>
        <a:srgbClr val="FFEDC2"/>
      </a:accent2>
      <a:accent3>
        <a:srgbClr val="A5A5A5"/>
      </a:accent3>
      <a:accent4>
        <a:srgbClr val="C00000"/>
      </a:accent4>
      <a:accent5>
        <a:srgbClr val="7F7F7F"/>
      </a:accent5>
      <a:accent6>
        <a:srgbClr val="FFEDC2"/>
      </a:accent6>
      <a:hlink>
        <a:srgbClr val="C00000"/>
      </a:hlink>
      <a:folHlink>
        <a:srgbClr val="C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42000"/>
          </a:lnSpc>
          <a:def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14455</Words>
  <Application>WPS 演示</Application>
  <PresentationFormat>自定义</PresentationFormat>
  <Paragraphs>739</Paragraphs>
  <Slides>72</Slides>
  <Notes>36</Notes>
  <HiddenSlides>0</HiddenSlides>
  <MMClips>1</MMClips>
  <ScaleCrop>false</ScaleCrop>
  <HeadingPairs>
    <vt:vector size="8" baseType="variant">
      <vt:variant>
        <vt:lpstr>已用的字体</vt:lpstr>
      </vt:variant>
      <vt:variant>
        <vt:i4>35</vt:i4>
      </vt:variant>
      <vt:variant>
        <vt:lpstr>主题</vt:lpstr>
      </vt:variant>
      <vt:variant>
        <vt:i4>1</vt:i4>
      </vt:variant>
      <vt:variant>
        <vt:lpstr>嵌入 OLE 服务器</vt:lpstr>
      </vt:variant>
      <vt:variant>
        <vt:i4>2</vt:i4>
      </vt:variant>
      <vt:variant>
        <vt:lpstr>幻灯片标题</vt:lpstr>
      </vt:variant>
      <vt:variant>
        <vt:i4>72</vt:i4>
      </vt:variant>
    </vt:vector>
  </HeadingPairs>
  <TitlesOfParts>
    <vt:vector size="110" baseType="lpstr">
      <vt:lpstr>Arial</vt:lpstr>
      <vt:lpstr>宋体</vt:lpstr>
      <vt:lpstr>Wingdings</vt:lpstr>
      <vt:lpstr>方正北魏楷书简体</vt:lpstr>
      <vt:lpstr>思源黑体 CN Light</vt:lpstr>
      <vt:lpstr>黑体</vt:lpstr>
      <vt:lpstr>阿里巴巴普惠体</vt:lpstr>
      <vt:lpstr>阿里巴巴普惠体 Light</vt:lpstr>
      <vt:lpstr>Helvetica</vt:lpstr>
      <vt:lpstr>微软雅黑</vt:lpstr>
      <vt:lpstr>华文行楷</vt:lpstr>
      <vt:lpstr>等线</vt:lpstr>
      <vt:lpstr>思源黑体 CN Normal</vt:lpstr>
      <vt:lpstr>Segoe UI</vt:lpstr>
      <vt:lpstr>思源黑体 CN Bold</vt:lpstr>
      <vt:lpstr>Songti SC Regular</vt:lpstr>
      <vt:lpstr>Segoe Print</vt:lpstr>
      <vt:lpstr>华文中宋</vt:lpstr>
      <vt:lpstr>Arial Unicode MS</vt:lpstr>
      <vt:lpstr>华文新魏</vt:lpstr>
      <vt:lpstr>Calibri</vt:lpstr>
      <vt:lpstr>隶书</vt:lpstr>
      <vt:lpstr>Arial</vt:lpstr>
      <vt:lpstr>微软雅黑</vt:lpstr>
      <vt:lpstr>Times New Roman</vt:lpstr>
      <vt:lpstr>Calibri</vt:lpstr>
      <vt:lpstr>Impact</vt:lpstr>
      <vt:lpstr>Wingdings 2</vt:lpstr>
      <vt:lpstr>幼圆</vt:lpstr>
      <vt:lpstr>中國龍毛隸書</vt:lpstr>
      <vt:lpstr>MingLiU-ExtB</vt:lpstr>
      <vt:lpstr>华文楷体</vt:lpstr>
      <vt:lpstr>微软雅黑 Light</vt:lpstr>
      <vt:lpstr>方正小标宋简体</vt:lpstr>
      <vt:lpstr>Cordia New</vt:lpstr>
      <vt:lpstr>涂豆思</vt:lpstr>
      <vt:lpstr>excel.sheet.8</vt:lpstr>
      <vt:lpstr>excel.sheet.8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JKY</cp:lastModifiedBy>
  <cp:revision>275</cp:revision>
  <dcterms:created xsi:type="dcterms:W3CDTF">2020-09-13T02:16:00Z</dcterms:created>
  <dcterms:modified xsi:type="dcterms:W3CDTF">2024-10-30T22:21:29Z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KSOSaveFontToCloudKey">
    <vt:lpwstr>444832547_embed</vt:lpwstr>
  </property>
  <property fmtid="{D5CDD505-2E9C-101B-9397-08002B2CF9AE}" pid="4" name="ICV">
    <vt:lpwstr>9A12FAD70B6B49089444F054DBD0D388_12</vt:lpwstr>
  </property>
</Properties>
</file>